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Lst>
  <p:sldSz cy="6858000" cx="9144000"/>
  <p:notesSz cx="6997700" cy="9283700"/>
  <p:embeddedFontLst>
    <p:embeddedFont>
      <p:font typeface="Quattrocento"/>
      <p:regular r:id="rId169"/>
      <p:bold r:id="rId170"/>
    </p:embeddedFont>
    <p:embeddedFont>
      <p:font typeface="Nunito"/>
      <p:regular r:id="rId171"/>
      <p:bold r:id="rId172"/>
      <p:italic r:id="rId173"/>
      <p:boldItalic r:id="rId174"/>
    </p:embeddedFont>
    <p:embeddedFont>
      <p:font typeface="Arial Narrow"/>
      <p:regular r:id="rId175"/>
      <p:bold r:id="rId176"/>
      <p:italic r:id="rId177"/>
      <p:boldItalic r:id="rId178"/>
    </p:embeddedFont>
    <p:embeddedFont>
      <p:font typeface="Allerta"/>
      <p:regular r:id="rId179"/>
    </p:embeddedFont>
    <p:embeddedFont>
      <p:font typeface="Arial Black"/>
      <p:regular r:id="rId180"/>
    </p:embeddedFont>
    <p:embeddedFont>
      <p:font typeface="Rambla"/>
      <p:regular r:id="rId181"/>
      <p:bold r:id="rId182"/>
      <p:italic r:id="rId183"/>
      <p:boldItalic r:id="rId184"/>
    </p:embeddedFont>
    <p:embeddedFont>
      <p:font typeface="Open Sans"/>
      <p:regular r:id="rId185"/>
      <p:bold r:id="rId186"/>
      <p:italic r:id="rId187"/>
      <p:boldItalic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92F9FE-DA1D-4893-8BA0-5E3CF6C9FBC3}">
  <a:tblStyle styleId="{8C92F9FE-DA1D-4893-8BA0-5E3CF6C9FB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OpenSans-italic.fntdata"/><Relationship Id="rId47" Type="http://schemas.openxmlformats.org/officeDocument/2006/relationships/slide" Target="slides/slide42.xml"/><Relationship Id="rId186" Type="http://schemas.openxmlformats.org/officeDocument/2006/relationships/font" Target="fonts/OpenSans-bold.fntdata"/><Relationship Id="rId185" Type="http://schemas.openxmlformats.org/officeDocument/2006/relationships/font" Target="fonts/OpenSans-regular.fntdata"/><Relationship Id="rId49" Type="http://schemas.openxmlformats.org/officeDocument/2006/relationships/slide" Target="slides/slide44.xml"/><Relationship Id="rId184" Type="http://schemas.openxmlformats.org/officeDocument/2006/relationships/font" Target="fonts/Rambla-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88"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ambla-italic.fntdata"/><Relationship Id="rId32" Type="http://schemas.openxmlformats.org/officeDocument/2006/relationships/slide" Target="slides/slide27.xml"/><Relationship Id="rId182" Type="http://schemas.openxmlformats.org/officeDocument/2006/relationships/font" Target="fonts/Rambla-bold.fntdata"/><Relationship Id="rId35" Type="http://schemas.openxmlformats.org/officeDocument/2006/relationships/slide" Target="slides/slide30.xml"/><Relationship Id="rId181" Type="http://schemas.openxmlformats.org/officeDocument/2006/relationships/font" Target="fonts/Rambla-regular.fntdata"/><Relationship Id="rId34" Type="http://schemas.openxmlformats.org/officeDocument/2006/relationships/slide" Target="slides/slide29.xml"/><Relationship Id="rId180" Type="http://schemas.openxmlformats.org/officeDocument/2006/relationships/font" Target="fonts/ArialBlack-regular.fntdata"/><Relationship Id="rId37" Type="http://schemas.openxmlformats.org/officeDocument/2006/relationships/slide" Target="slides/slide32.xml"/><Relationship Id="rId176" Type="http://schemas.openxmlformats.org/officeDocument/2006/relationships/font" Target="fonts/ArialNarrow-bold.fntdata"/><Relationship Id="rId36" Type="http://schemas.openxmlformats.org/officeDocument/2006/relationships/slide" Target="slides/slide31.xml"/><Relationship Id="rId175" Type="http://schemas.openxmlformats.org/officeDocument/2006/relationships/font" Target="fonts/ArialNarrow-regular.fntdata"/><Relationship Id="rId39" Type="http://schemas.openxmlformats.org/officeDocument/2006/relationships/slide" Target="slides/slide34.xml"/><Relationship Id="rId174" Type="http://schemas.openxmlformats.org/officeDocument/2006/relationships/font" Target="fonts/Nunito-boldItalic.fntdata"/><Relationship Id="rId38" Type="http://schemas.openxmlformats.org/officeDocument/2006/relationships/slide" Target="slides/slide33.xml"/><Relationship Id="rId173" Type="http://schemas.openxmlformats.org/officeDocument/2006/relationships/font" Target="fonts/Nunito-italic.fntdata"/><Relationship Id="rId179" Type="http://schemas.openxmlformats.org/officeDocument/2006/relationships/font" Target="fonts/Allerta-regular.fntdata"/><Relationship Id="rId178" Type="http://schemas.openxmlformats.org/officeDocument/2006/relationships/font" Target="fonts/ArialNarrow-boldItalic.fntdata"/><Relationship Id="rId177" Type="http://schemas.openxmlformats.org/officeDocument/2006/relationships/font" Target="fonts/ArialNarrow-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Nunito-bold.fntdata"/><Relationship Id="rId65" Type="http://schemas.openxmlformats.org/officeDocument/2006/relationships/slide" Target="slides/slide60.xml"/><Relationship Id="rId171" Type="http://schemas.openxmlformats.org/officeDocument/2006/relationships/font" Target="fonts/Nunito-regular.fntdata"/><Relationship Id="rId68" Type="http://schemas.openxmlformats.org/officeDocument/2006/relationships/slide" Target="slides/slide63.xml"/><Relationship Id="rId170" Type="http://schemas.openxmlformats.org/officeDocument/2006/relationships/font" Target="fonts/Quattrocento-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Quattrocento-regular.fntdata"/><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11" type="ftr"/>
          </p:nvPr>
        </p:nvSpPr>
        <p:spPr>
          <a:xfrm>
            <a:off x="0" y="8818562"/>
            <a:ext cx="3032125" cy="46355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l">
              <a:lnSpc>
                <a:spcPct val="100000"/>
              </a:lnSpc>
              <a:spcBef>
                <a:spcPts val="0"/>
              </a:spcBef>
              <a:spcAft>
                <a:spcPts val="0"/>
              </a:spcAft>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5" name="Google Shape;5;n"/>
          <p:cNvSpPr txBox="1"/>
          <p:nvPr>
            <p:ph idx="2" type="hdr"/>
          </p:nvPr>
        </p:nvSpPr>
        <p:spPr>
          <a:xfrm>
            <a:off x="0" y="0"/>
            <a:ext cx="3032125" cy="4635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3963987" y="0"/>
            <a:ext cx="3032125" cy="46355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SzPts val="1400"/>
              <a:buNone/>
              <a:defRPr b="0" i="0" sz="12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7" name="Google Shape;7;n"/>
          <p:cNvSpPr/>
          <p:nvPr>
            <p:ph idx="3"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 name="Google Shape;8;n"/>
          <p:cNvSpPr txBox="1"/>
          <p:nvPr>
            <p:ph idx="1" type="body"/>
          </p:nvPr>
        </p:nvSpPr>
        <p:spPr>
          <a:xfrm>
            <a:off x="700087" y="4410075"/>
            <a:ext cx="5597525" cy="417671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 name="Google Shape;9;n"/>
          <p:cNvSpPr txBox="1"/>
          <p:nvPr>
            <p:ph idx="4" type="ftr"/>
          </p:nvPr>
        </p:nvSpPr>
        <p:spPr>
          <a:xfrm>
            <a:off x="0" y="8818562"/>
            <a:ext cx="3032125" cy="46355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0" name="Google Shape;10;n"/>
          <p:cNvSpPr txBox="1"/>
          <p:nvPr>
            <p:ph idx="5"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0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0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1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1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1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1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1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1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1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1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1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1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2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2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2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2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12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2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12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2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2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12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13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3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13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13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13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13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3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3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3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3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14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4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4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4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4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4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4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4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4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4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14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4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4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14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14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15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15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15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15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15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5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15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5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15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15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15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16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16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16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16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6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6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16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16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16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16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17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17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4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4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5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6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6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6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6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6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6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7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7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7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7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7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7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7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7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8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8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8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8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90: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9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9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9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9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9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9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98: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99: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01: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2: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03: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04: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05: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06: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07:notes"/>
          <p:cNvSpPr txBox="1"/>
          <p:nvPr>
            <p:ph idx="1" type="body"/>
          </p:nvPr>
        </p:nvSpPr>
        <p:spPr>
          <a:xfrm>
            <a:off x="700087" y="4410075"/>
            <a:ext cx="5597525" cy="417671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2"/>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2"/>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3" name="Shape 23"/>
        <p:cNvGrpSpPr/>
        <p:nvPr/>
      </p:nvGrpSpPr>
      <p:grpSpPr>
        <a:xfrm>
          <a:off x="0" y="0"/>
          <a:ext cx="0" cy="0"/>
          <a:chOff x="0" y="0"/>
          <a:chExt cx="0" cy="0"/>
        </a:xfrm>
      </p:grpSpPr>
      <p:sp>
        <p:nvSpPr>
          <p:cNvPr id="24" name="Google Shape;24;p3"/>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1pPr>
            <a:lvl2pPr indent="0" lvl="1"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2pPr>
            <a:lvl3pPr indent="0" lvl="2"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3pPr>
            <a:lvl4pPr indent="0" lvl="3"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4pPr>
            <a:lvl5pPr indent="0" lvl="4"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5pPr>
            <a:lvl6pPr indent="0" lvl="5"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6pPr>
            <a:lvl7pPr indent="0" lvl="6"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7pPr>
            <a:lvl8pPr indent="0" lvl="7"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8pPr>
            <a:lvl9pPr indent="0" lvl="8"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9pPr>
          </a:lstStyle>
          <a:p/>
        </p:txBody>
      </p:sp>
      <p:sp>
        <p:nvSpPr>
          <p:cNvPr id="25" name="Google Shape;25;p3"/>
          <p:cNvSpPr txBox="1"/>
          <p:nvPr>
            <p:ph idx="1" type="body"/>
          </p:nvPr>
        </p:nvSpPr>
        <p:spPr>
          <a:xfrm>
            <a:off x="304800" y="1295400"/>
            <a:ext cx="8534400" cy="43434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20000"/>
              </a:lnSpc>
              <a:spcBef>
                <a:spcPts val="400"/>
              </a:spcBef>
              <a:spcAft>
                <a:spcPts val="0"/>
              </a:spcAft>
              <a:buClr>
                <a:srgbClr val="006887"/>
              </a:buClr>
              <a:buSzPts val="2000"/>
              <a:buFont typeface="Noto Sans Symbols"/>
              <a:buChar char="▪"/>
              <a:defRPr b="0" i="0" sz="2000" u="none" cap="none" strike="noStrike">
                <a:solidFill>
                  <a:srgbClr val="3C5658"/>
                </a:solidFill>
                <a:latin typeface="Rambla"/>
                <a:ea typeface="Rambla"/>
                <a:cs typeface="Rambla"/>
                <a:sym typeface="Rambla"/>
              </a:defRPr>
            </a:lvl1pPr>
            <a:lvl2pPr indent="-342900" lvl="1" marL="914400" marR="0" rtl="0" algn="l">
              <a:lnSpc>
                <a:spcPct val="120000"/>
              </a:lnSpc>
              <a:spcBef>
                <a:spcPts val="360"/>
              </a:spcBef>
              <a:spcAft>
                <a:spcPts val="0"/>
              </a:spcAft>
              <a:buClr>
                <a:srgbClr val="003366"/>
              </a:buClr>
              <a:buSzPts val="1800"/>
              <a:buFont typeface="Noto Sans Symbols"/>
              <a:buChar char="•"/>
              <a:defRPr b="0" i="0" sz="1800" u="none" cap="none" strike="noStrike">
                <a:solidFill>
                  <a:srgbClr val="3C5658"/>
                </a:solidFill>
                <a:latin typeface="Rambla"/>
                <a:ea typeface="Rambla"/>
                <a:cs typeface="Rambla"/>
                <a:sym typeface="Rambla"/>
              </a:defRPr>
            </a:lvl2pPr>
            <a:lvl3pPr indent="-330200" lvl="2" marL="1371600" marR="0" rtl="0" algn="l">
              <a:lnSpc>
                <a:spcPct val="120000"/>
              </a:lnSpc>
              <a:spcBef>
                <a:spcPts val="320"/>
              </a:spcBef>
              <a:spcAft>
                <a:spcPts val="0"/>
              </a:spcAft>
              <a:buClr>
                <a:srgbClr val="3C5658"/>
              </a:buClr>
              <a:buSzPts val="1600"/>
              <a:buFont typeface="Noto Sans Symbols"/>
              <a:buChar char="•"/>
              <a:defRPr b="0" i="0" sz="1600" u="none" cap="none" strike="noStrike">
                <a:solidFill>
                  <a:srgbClr val="3C5658"/>
                </a:solidFill>
                <a:latin typeface="Rambla"/>
                <a:ea typeface="Rambla"/>
                <a:cs typeface="Rambla"/>
                <a:sym typeface="Rambla"/>
              </a:defRPr>
            </a:lvl3pPr>
            <a:lvl4pPr indent="-317500" lvl="3" marL="1828800" marR="0" rtl="0" algn="l">
              <a:lnSpc>
                <a:spcPct val="120000"/>
              </a:lnSpc>
              <a:spcBef>
                <a:spcPts val="280"/>
              </a:spcBef>
              <a:spcAft>
                <a:spcPts val="0"/>
              </a:spcAft>
              <a:buClr>
                <a:srgbClr val="3C5658"/>
              </a:buClr>
              <a:buSzPts val="1400"/>
              <a:buFont typeface="Noto Sans Symbols"/>
              <a:buChar char="▫"/>
              <a:defRPr b="0" i="0" sz="1400" u="none" cap="none" strike="noStrike">
                <a:solidFill>
                  <a:srgbClr val="3C5658"/>
                </a:solidFill>
                <a:latin typeface="Rambla"/>
                <a:ea typeface="Rambla"/>
                <a:cs typeface="Rambla"/>
                <a:sym typeface="Rambla"/>
              </a:defRPr>
            </a:lvl4pPr>
            <a:lvl5pPr indent="-264160" lvl="4" marL="22860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5pPr>
            <a:lvl6pPr indent="-264160" lvl="5" marL="27432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6pPr>
            <a:lvl7pPr indent="-264160" lvl="6" marL="32004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7pPr>
            <a:lvl8pPr indent="-264159" lvl="7" marL="36576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8pPr>
            <a:lvl9pPr indent="-264159" lvl="8" marL="41148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9pPr>
          </a:lstStyle>
          <a:p/>
        </p:txBody>
      </p:sp>
      <p:sp>
        <p:nvSpPr>
          <p:cNvPr id="26" name="Google Shape;26;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3"/>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1pPr>
            <a:lvl2pPr indent="0" lvl="1"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2pPr>
            <a:lvl3pPr indent="0" lvl="2"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3pPr>
            <a:lvl4pPr indent="0" lvl="3"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4pPr>
            <a:lvl5pPr indent="0" lvl="4"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5pPr>
            <a:lvl6pPr indent="0" lvl="5"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6pPr>
            <a:lvl7pPr indent="0" lvl="6"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7pPr>
            <a:lvl8pPr indent="0" lvl="7"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8pPr>
            <a:lvl9pPr indent="0" lvl="8"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9pPr>
          </a:lstStyle>
          <a:p/>
        </p:txBody>
      </p:sp>
      <p:sp>
        <p:nvSpPr>
          <p:cNvPr id="31" name="Google Shape;31;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4"/>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36" name="Google Shape;36;p5"/>
          <p:cNvPicPr preferRelativeResize="0"/>
          <p:nvPr/>
        </p:nvPicPr>
        <p:blipFill rotWithShape="1">
          <a:blip r:embed="rId3">
            <a:alphaModFix/>
          </a:blip>
          <a:srcRect b="0" l="0" r="0" t="0"/>
          <a:stretch/>
        </p:blipFill>
        <p:spPr>
          <a:xfrm>
            <a:off x="304800" y="609600"/>
            <a:ext cx="8534400" cy="4003675"/>
          </a:xfrm>
          <a:prstGeom prst="rect">
            <a:avLst/>
          </a:prstGeom>
          <a:noFill/>
          <a:ln>
            <a:noFill/>
          </a:ln>
        </p:spPr>
      </p:pic>
      <p:sp>
        <p:nvSpPr>
          <p:cNvPr id="37" name="Google Shape;37;p5"/>
          <p:cNvSpPr/>
          <p:nvPr/>
        </p:nvSpPr>
        <p:spPr>
          <a:xfrm>
            <a:off x="0" y="6629400"/>
            <a:ext cx="9144000" cy="228600"/>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8" name="Google Shape;38;p5"/>
          <p:cNvPicPr preferRelativeResize="0"/>
          <p:nvPr/>
        </p:nvPicPr>
        <p:blipFill rotWithShape="1">
          <a:blip r:embed="rId4">
            <a:alphaModFix/>
          </a:blip>
          <a:srcRect b="0" l="0" r="0" t="0"/>
          <a:stretch/>
        </p:blipFill>
        <p:spPr>
          <a:xfrm>
            <a:off x="5105400" y="4819650"/>
            <a:ext cx="3514725" cy="361950"/>
          </a:xfrm>
          <a:prstGeom prst="rect">
            <a:avLst/>
          </a:prstGeom>
          <a:noFill/>
          <a:ln>
            <a:noFill/>
          </a:ln>
        </p:spPr>
      </p:pic>
      <p:pic>
        <p:nvPicPr>
          <p:cNvPr id="39" name="Google Shape;39;p5"/>
          <p:cNvPicPr preferRelativeResize="0"/>
          <p:nvPr/>
        </p:nvPicPr>
        <p:blipFill rotWithShape="1">
          <a:blip r:embed="rId5">
            <a:alphaModFix/>
          </a:blip>
          <a:srcRect b="0" l="0" r="0" t="0"/>
          <a:stretch/>
        </p:blipFill>
        <p:spPr>
          <a:xfrm>
            <a:off x="304800" y="1139825"/>
            <a:ext cx="3152775" cy="3476625"/>
          </a:xfrm>
          <a:prstGeom prst="rect">
            <a:avLst/>
          </a:prstGeom>
          <a:noFill/>
          <a:ln>
            <a:noFill/>
          </a:ln>
        </p:spPr>
      </p:pic>
      <p:pic>
        <p:nvPicPr>
          <p:cNvPr id="40" name="Google Shape;40;p5"/>
          <p:cNvPicPr preferRelativeResize="0"/>
          <p:nvPr/>
        </p:nvPicPr>
        <p:blipFill rotWithShape="1">
          <a:blip r:embed="rId6">
            <a:alphaModFix/>
          </a:blip>
          <a:srcRect b="0" l="0" r="0" t="0"/>
          <a:stretch/>
        </p:blipFill>
        <p:spPr>
          <a:xfrm>
            <a:off x="7600950" y="838200"/>
            <a:ext cx="1009650" cy="1038225"/>
          </a:xfrm>
          <a:prstGeom prst="rect">
            <a:avLst/>
          </a:prstGeom>
          <a:noFill/>
          <a:ln>
            <a:noFill/>
          </a:ln>
        </p:spPr>
      </p:pic>
      <p:sp>
        <p:nvSpPr>
          <p:cNvPr id="41" name="Google Shape;41;p5"/>
          <p:cNvSpPr txBox="1"/>
          <p:nvPr/>
        </p:nvSpPr>
        <p:spPr>
          <a:xfrm>
            <a:off x="76200" y="6629400"/>
            <a:ext cx="8991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lt1"/>
              </a:buClr>
              <a:buFont typeface="Rambla"/>
              <a:buNone/>
            </a:pPr>
            <a:r>
              <a:rPr b="0" i="0" lang="en-US" sz="1000" u="none">
                <a:solidFill>
                  <a:schemeClr val="lt1"/>
                </a:solidFill>
                <a:latin typeface="Rambla"/>
                <a:ea typeface="Rambla"/>
                <a:cs typeface="Rambla"/>
                <a:sym typeface="Rambla"/>
              </a:rPr>
              <a:t> Wipro Confidential</a:t>
            </a:r>
            <a:r>
              <a:rPr b="0" i="0" lang="en-US" sz="1800" u="none">
                <a:solidFill>
                  <a:schemeClr val="dk1"/>
                </a:solidFill>
                <a:latin typeface="Rambla"/>
                <a:ea typeface="Rambla"/>
                <a:cs typeface="Rambla"/>
                <a:sym typeface="Rambla"/>
              </a:rPr>
              <a:t> </a:t>
            </a:r>
            <a:r>
              <a:rPr b="0" i="0" lang="en-US" sz="1000" u="none">
                <a:solidFill>
                  <a:schemeClr val="lt1"/>
                </a:solidFill>
                <a:latin typeface="Rambla"/>
                <a:ea typeface="Rambla"/>
                <a:cs typeface="Rambla"/>
                <a:sym typeface="Rambla"/>
              </a:rPr>
              <a:t>© Copyright 2008 Wipro Ltd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2" name="Shape 42"/>
        <p:cNvGrpSpPr/>
        <p:nvPr/>
      </p:nvGrpSpPr>
      <p:grpSpPr>
        <a:xfrm>
          <a:off x="0" y="0"/>
          <a:ext cx="0" cy="0"/>
          <a:chOff x="0" y="0"/>
          <a:chExt cx="0" cy="0"/>
        </a:xfrm>
      </p:grpSpPr>
      <p:sp>
        <p:nvSpPr>
          <p:cNvPr id="43" name="Google Shape;43;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6"/>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6" name="Shape 46"/>
        <p:cNvGrpSpPr/>
        <p:nvPr/>
      </p:nvGrpSpPr>
      <p:grpSpPr>
        <a:xfrm>
          <a:off x="0" y="0"/>
          <a:ext cx="0" cy="0"/>
          <a:chOff x="0" y="0"/>
          <a:chExt cx="0" cy="0"/>
        </a:xfrm>
      </p:grpSpPr>
      <p:sp>
        <p:nvSpPr>
          <p:cNvPr id="47" name="Google Shape;47;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7"/>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
        <p:nvSpPr>
          <p:cNvPr id="12" name="Google Shape;12;p1"/>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1pPr>
            <a:lvl2pPr indent="0" lvl="1"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2pPr>
            <a:lvl3pPr indent="0" lvl="2"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3pPr>
            <a:lvl4pPr indent="0" lvl="3"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4pPr>
            <a:lvl5pPr indent="0" lvl="4"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5pPr>
            <a:lvl6pPr indent="0" lvl="5"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6pPr>
            <a:lvl7pPr indent="0" lvl="6"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7pPr>
            <a:lvl8pPr indent="0" lvl="7"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8pPr>
            <a:lvl9pPr indent="0" lvl="8" marL="0" marR="0" rtl="0" algn="l">
              <a:lnSpc>
                <a:spcPct val="100000"/>
              </a:lnSpc>
              <a:spcBef>
                <a:spcPts val="0"/>
              </a:spcBef>
              <a:spcAft>
                <a:spcPts val="0"/>
              </a:spcAft>
              <a:buSzPts val="1400"/>
              <a:buNone/>
              <a:defRPr b="1" i="0" sz="2400" u="none" cap="none" strike="noStrike">
                <a:solidFill>
                  <a:srgbClr val="969696"/>
                </a:solidFill>
                <a:latin typeface="Rambla"/>
                <a:ea typeface="Rambla"/>
                <a:cs typeface="Rambla"/>
                <a:sym typeface="Rambla"/>
              </a:defRPr>
            </a:lvl9pPr>
          </a:lstStyle>
          <a:p/>
        </p:txBody>
      </p:sp>
      <p:sp>
        <p:nvSpPr>
          <p:cNvPr id="13" name="Google Shape;13;p1"/>
          <p:cNvSpPr txBox="1"/>
          <p:nvPr>
            <p:ph idx="1" type="body"/>
          </p:nvPr>
        </p:nvSpPr>
        <p:spPr>
          <a:xfrm>
            <a:off x="304800" y="1295400"/>
            <a:ext cx="8534400" cy="43434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20000"/>
              </a:lnSpc>
              <a:spcBef>
                <a:spcPts val="400"/>
              </a:spcBef>
              <a:spcAft>
                <a:spcPts val="0"/>
              </a:spcAft>
              <a:buClr>
                <a:srgbClr val="006887"/>
              </a:buClr>
              <a:buSzPts val="2000"/>
              <a:buFont typeface="Noto Sans Symbols"/>
              <a:buChar char="▪"/>
              <a:defRPr b="0" i="0" sz="2000" u="none" cap="none" strike="noStrike">
                <a:solidFill>
                  <a:srgbClr val="3C5658"/>
                </a:solidFill>
                <a:latin typeface="Rambla"/>
                <a:ea typeface="Rambla"/>
                <a:cs typeface="Rambla"/>
                <a:sym typeface="Rambla"/>
              </a:defRPr>
            </a:lvl1pPr>
            <a:lvl2pPr indent="-342900" lvl="1" marL="914400" marR="0" rtl="0" algn="l">
              <a:lnSpc>
                <a:spcPct val="120000"/>
              </a:lnSpc>
              <a:spcBef>
                <a:spcPts val="360"/>
              </a:spcBef>
              <a:spcAft>
                <a:spcPts val="0"/>
              </a:spcAft>
              <a:buClr>
                <a:srgbClr val="003366"/>
              </a:buClr>
              <a:buSzPts val="1800"/>
              <a:buFont typeface="Noto Sans Symbols"/>
              <a:buChar char="•"/>
              <a:defRPr b="0" i="0" sz="1800" u="none" cap="none" strike="noStrike">
                <a:solidFill>
                  <a:srgbClr val="3C5658"/>
                </a:solidFill>
                <a:latin typeface="Rambla"/>
                <a:ea typeface="Rambla"/>
                <a:cs typeface="Rambla"/>
                <a:sym typeface="Rambla"/>
              </a:defRPr>
            </a:lvl2pPr>
            <a:lvl3pPr indent="-330200" lvl="2" marL="1371600" marR="0" rtl="0" algn="l">
              <a:lnSpc>
                <a:spcPct val="120000"/>
              </a:lnSpc>
              <a:spcBef>
                <a:spcPts val="320"/>
              </a:spcBef>
              <a:spcAft>
                <a:spcPts val="0"/>
              </a:spcAft>
              <a:buClr>
                <a:srgbClr val="3C5658"/>
              </a:buClr>
              <a:buSzPts val="1600"/>
              <a:buFont typeface="Noto Sans Symbols"/>
              <a:buChar char="•"/>
              <a:defRPr b="0" i="0" sz="1600" u="none" cap="none" strike="noStrike">
                <a:solidFill>
                  <a:srgbClr val="3C5658"/>
                </a:solidFill>
                <a:latin typeface="Rambla"/>
                <a:ea typeface="Rambla"/>
                <a:cs typeface="Rambla"/>
                <a:sym typeface="Rambla"/>
              </a:defRPr>
            </a:lvl3pPr>
            <a:lvl4pPr indent="-317500" lvl="3" marL="1828800" marR="0" rtl="0" algn="l">
              <a:lnSpc>
                <a:spcPct val="120000"/>
              </a:lnSpc>
              <a:spcBef>
                <a:spcPts val="280"/>
              </a:spcBef>
              <a:spcAft>
                <a:spcPts val="0"/>
              </a:spcAft>
              <a:buClr>
                <a:srgbClr val="3C5658"/>
              </a:buClr>
              <a:buSzPts val="1400"/>
              <a:buFont typeface="Noto Sans Symbols"/>
              <a:buChar char="▫"/>
              <a:defRPr b="0" i="0" sz="1400" u="none" cap="none" strike="noStrike">
                <a:solidFill>
                  <a:srgbClr val="3C5658"/>
                </a:solidFill>
                <a:latin typeface="Rambla"/>
                <a:ea typeface="Rambla"/>
                <a:cs typeface="Rambla"/>
                <a:sym typeface="Rambla"/>
              </a:defRPr>
            </a:lvl4pPr>
            <a:lvl5pPr indent="-264160" lvl="4" marL="22860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5pPr>
            <a:lvl6pPr indent="-264160" lvl="5" marL="27432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6pPr>
            <a:lvl7pPr indent="-264160" lvl="6" marL="32004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7pPr>
            <a:lvl8pPr indent="-264159" lvl="7" marL="36576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8pPr>
            <a:lvl9pPr indent="-264159" lvl="8" marL="4114800" marR="0" rtl="0" algn="l">
              <a:lnSpc>
                <a:spcPct val="120000"/>
              </a:lnSpc>
              <a:spcBef>
                <a:spcPts val="280"/>
              </a:spcBef>
              <a:spcAft>
                <a:spcPts val="0"/>
              </a:spcAft>
              <a:buClr>
                <a:srgbClr val="3C5658"/>
              </a:buClr>
              <a:buSzPts val="560"/>
              <a:buFont typeface="Noto Sans Symbols"/>
              <a:buChar char="○"/>
              <a:defRPr b="0" i="0" sz="1400" u="none" cap="none" strike="noStrike">
                <a:solidFill>
                  <a:srgbClr val="3C5658"/>
                </a:solidFill>
                <a:latin typeface="Rambla"/>
                <a:ea typeface="Rambla"/>
                <a:cs typeface="Rambla"/>
                <a:sym typeface="Rambla"/>
              </a:defRPr>
            </a:lvl9pPr>
          </a:lstStyle>
          <a:p/>
        </p:txBody>
      </p:sp>
      <p:pic>
        <p:nvPicPr>
          <p:cNvPr id="14" name="Google Shape;14;p1"/>
          <p:cNvPicPr preferRelativeResize="0"/>
          <p:nvPr/>
        </p:nvPicPr>
        <p:blipFill rotWithShape="1">
          <a:blip r:embed="rId1">
            <a:alphaModFix/>
          </a:blip>
          <a:srcRect b="0" l="0" r="0" t="0"/>
          <a:stretch/>
        </p:blipFill>
        <p:spPr>
          <a:xfrm>
            <a:off x="0" y="6381750"/>
            <a:ext cx="9144000" cy="476250"/>
          </a:xfrm>
          <a:prstGeom prst="rect">
            <a:avLst/>
          </a:prstGeom>
          <a:noFill/>
          <a:ln>
            <a:noFill/>
          </a:ln>
        </p:spPr>
      </p:pic>
      <p:sp>
        <p:nvSpPr>
          <p:cNvPr id="15" name="Google Shape;15;p1"/>
          <p:cNvSpPr txBox="1"/>
          <p:nvPr/>
        </p:nvSpPr>
        <p:spPr>
          <a:xfrm>
            <a:off x="7405687" y="6491287"/>
            <a:ext cx="4000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AEAEA"/>
              </a:buClr>
              <a:buFont typeface="Arial"/>
              <a:buNone/>
            </a:pPr>
            <a:fld id="{00000000-1234-1234-1234-123412341234}" type="slidenum">
              <a:rPr b="0" i="0" lang="en-US" sz="1400" u="none">
                <a:solidFill>
                  <a:srgbClr val="EAEAEA"/>
                </a:solidFill>
                <a:latin typeface="Arial"/>
                <a:ea typeface="Arial"/>
                <a:cs typeface="Arial"/>
                <a:sym typeface="Arial"/>
              </a:rPr>
              <a:t>‹#›</a:t>
            </a:fld>
            <a:endParaRPr/>
          </a:p>
        </p:txBody>
      </p:sp>
      <p:sp>
        <p:nvSpPr>
          <p:cNvPr id="16" name="Google Shape;16;p1"/>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000" u="none">
                <a:solidFill>
                  <a:srgbClr val="EAEAEA"/>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7" name="Google Shape;17;p1"/>
          <p:cNvPicPr preferRelativeResize="0"/>
          <p:nvPr/>
        </p:nvPicPr>
        <p:blipFill rotWithShape="1">
          <a:blip r:embed="rId2">
            <a:alphaModFix/>
          </a:blip>
          <a:srcRect b="0" l="0" r="0" t="0"/>
          <a:stretch/>
        </p:blipFill>
        <p:spPr>
          <a:xfrm>
            <a:off x="7829550" y="228600"/>
            <a:ext cx="1009650" cy="1038225"/>
          </a:xfrm>
          <a:prstGeom prst="rect">
            <a:avLst/>
          </a:prstGeom>
          <a:noFill/>
          <a:ln>
            <a:noFill/>
          </a:ln>
        </p:spPr>
      </p:pic>
      <p:cxnSp>
        <p:nvCxnSpPr>
          <p:cNvPr id="18" name="Google Shape;18;p1"/>
          <p:cNvCxnSpPr/>
          <p:nvPr/>
        </p:nvCxnSpPr>
        <p:spPr>
          <a:xfrm>
            <a:off x="0" y="1244600"/>
            <a:ext cx="7924800" cy="0"/>
          </a:xfrm>
          <a:prstGeom prst="straightConnector1">
            <a:avLst/>
          </a:prstGeom>
          <a:noFill/>
          <a:ln cap="flat" cmpd="sng" w="9525">
            <a:solidFill>
              <a:srgbClr val="C0C0C0"/>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4.png"/><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jpg"/><Relationship Id="rId4" Type="http://schemas.openxmlformats.org/officeDocument/2006/relationships/image" Target="../media/image1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6.png"/><Relationship Id="rId4" Type="http://schemas.openxmlformats.org/officeDocument/2006/relationships/image" Target="../media/image10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dmreview.com/portal_ros.cfm?NavID=91&amp;EdID=4903&amp;Topic=1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2.png"/><Relationship Id="rId4" Type="http://schemas.openxmlformats.org/officeDocument/2006/relationships/hyperlink" Target="http://www.dmreview.com/portal_ros.cfm?NavID=91&amp;EdID=4903&amp;Topic=14"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9.png"/><Relationship Id="rId4" Type="http://schemas.openxmlformats.org/officeDocument/2006/relationships/hyperlink" Target="http://www.dmreview.com/portal_ros.cfm?NavID=91&amp;EdID=4903&amp;Topic=14"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7.png"/><Relationship Id="rId4" Type="http://schemas.openxmlformats.org/officeDocument/2006/relationships/hyperlink" Target="http://www.dmreview.com/portal_ros.cfm?NavID=91&amp;EdID=4903&amp;Topic=1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3.png"/><Relationship Id="rId4" Type="http://schemas.openxmlformats.org/officeDocument/2006/relationships/hyperlink" Target="http://www.dmreview.com/portal_ros.cfm?NavID=91&amp;EdID=4903&amp;Topic=14"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 Id="rId11" Type="http://schemas.openxmlformats.org/officeDocument/2006/relationships/image" Target="../media/image23.png"/><Relationship Id="rId10" Type="http://schemas.openxmlformats.org/officeDocument/2006/relationships/image" Target="../media/image20.png"/><Relationship Id="rId12"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jpg"/><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6.png"/><Relationship Id="rId7"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84.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8.png"/><Relationship Id="rId4" Type="http://schemas.openxmlformats.org/officeDocument/2006/relationships/image" Target="../media/image88.png"/><Relationship Id="rId5"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9.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www.agiledata.or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jpg"/><Relationship Id="rId4" Type="http://schemas.openxmlformats.org/officeDocument/2006/relationships/image" Target="../media/image1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pic>
        <p:nvPicPr>
          <p:cNvPr id="55" name="Google Shape;55;p8"/>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6" name="Google Shape;56;p8"/>
          <p:cNvSpPr txBox="1"/>
          <p:nvPr/>
        </p:nvSpPr>
        <p:spPr>
          <a:xfrm>
            <a:off x="4791075" y="5257800"/>
            <a:ext cx="301625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1800" u="none">
                <a:solidFill>
                  <a:schemeClr val="dk1"/>
                </a:solidFill>
                <a:latin typeface="Times New Roman"/>
                <a:ea typeface="Times New Roman"/>
                <a:cs typeface="Times New Roman"/>
                <a:sym typeface="Times New Roman"/>
              </a:rPr>
              <a:t>Last Updated : October 2008</a:t>
            </a:r>
            <a:endParaRPr/>
          </a:p>
        </p:txBody>
      </p:sp>
      <p:pic>
        <p:nvPicPr>
          <p:cNvPr id="57" name="Google Shape;57;p8"/>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58" name="Google Shape;58;p8"/>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DW - 101</a:t>
            </a:r>
            <a:endParaRPr/>
          </a:p>
        </p:txBody>
      </p:sp>
      <p:sp>
        <p:nvSpPr>
          <p:cNvPr id="59" name="Google Shape;59;p8"/>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a:solidFill>
                  <a:srgbClr val="000000"/>
                </a:solidFill>
                <a:latin typeface="Rambla"/>
                <a:ea typeface="Rambla"/>
                <a:cs typeface="Rambla"/>
                <a:sym typeface="Rambla"/>
              </a:rPr>
              <a:t>eTPG (DW-BI) – BTS (FS &amp;TMT)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1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24" name="Google Shape;224;p1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Do we need a separate database ?</a:t>
            </a:r>
            <a:endParaRPr/>
          </a:p>
        </p:txBody>
      </p:sp>
      <p:sp>
        <p:nvSpPr>
          <p:cNvPr id="225" name="Google Shape;225;p1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ans Symbols"/>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OLTP and data warehousing require two very differently configured systems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Isolation of Production System from Business Intelligence System</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Significant and highly variable resource demands of the data warehouse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Cost of disk space no longer a concern</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Production systems not designed for query processing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3" name="Shape 1363"/>
        <p:cNvGrpSpPr/>
        <p:nvPr/>
      </p:nvGrpSpPr>
      <p:grpSpPr>
        <a:xfrm>
          <a:off x="0" y="0"/>
          <a:ext cx="0" cy="0"/>
          <a:chOff x="0" y="0"/>
          <a:chExt cx="0" cy="0"/>
        </a:xfrm>
      </p:grpSpPr>
      <p:sp>
        <p:nvSpPr>
          <p:cNvPr id="1364" name="Google Shape;1364;p10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65" name="Google Shape;1365;p10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39700" lvl="0" marL="228600" marR="0" rtl="0" algn="l">
              <a:lnSpc>
                <a:spcPct val="120000"/>
              </a:lnSpc>
              <a:spcBef>
                <a:spcPts val="0"/>
              </a:spcBef>
              <a:spcAft>
                <a:spcPts val="0"/>
              </a:spcAft>
              <a:buClr>
                <a:srgbClr val="006887"/>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Extension of the initial load process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Loading the historical data (static data)</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Format of Archived data different from operational data</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Different set of conversion scripts needed</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Lengthy and Complex process</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p:txBody>
      </p:sp>
      <p:sp>
        <p:nvSpPr>
          <p:cNvPr id="1366" name="Google Shape;1366;p10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Historical Load</a:t>
            </a:r>
            <a:endParaRPr/>
          </a:p>
        </p:txBody>
      </p:sp>
    </p:spTree>
  </p:cSld>
  <p:clrMapOvr>
    <a:masterClrMapping/>
  </p:clrMapOvr>
  <p:transition spd="slow">
    <p:fade thruBlk="1"/>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0" name="Shape 1370"/>
        <p:cNvGrpSpPr/>
        <p:nvPr/>
      </p:nvGrpSpPr>
      <p:grpSpPr>
        <a:xfrm>
          <a:off x="0" y="0"/>
          <a:ext cx="0" cy="0"/>
          <a:chOff x="0" y="0"/>
          <a:chExt cx="0" cy="0"/>
        </a:xfrm>
      </p:grpSpPr>
      <p:sp>
        <p:nvSpPr>
          <p:cNvPr id="1371" name="Google Shape;1371;p10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72" name="Google Shape;1372;p108"/>
          <p:cNvSpPr txBox="1"/>
          <p:nvPr>
            <p:ph idx="1" type="body"/>
          </p:nvPr>
        </p:nvSpPr>
        <p:spPr>
          <a:xfrm>
            <a:off x="228600" y="1417637"/>
            <a:ext cx="8229600" cy="4525962"/>
          </a:xfrm>
          <a:prstGeom prst="rect">
            <a:avLst/>
          </a:prstGeom>
          <a:noFill/>
          <a:ln>
            <a:noFill/>
          </a:ln>
        </p:spPr>
        <p:txBody>
          <a:bodyPr anchorCtr="0" anchor="t" bIns="45700" lIns="91425" spcFirstLastPara="1" rIns="91425" wrap="square" tIns="45700">
            <a:noAutofit/>
          </a:bodyPr>
          <a:lstStyle/>
          <a:p>
            <a:pPr indent="-152400" lvl="0" marL="228600" marR="0" rtl="0" algn="l">
              <a:lnSpc>
                <a:spcPct val="120000"/>
              </a:lnSpc>
              <a:spcBef>
                <a:spcPts val="0"/>
              </a:spcBef>
              <a:spcAft>
                <a:spcPts val="0"/>
              </a:spcAft>
              <a:buClr>
                <a:srgbClr val="006887"/>
              </a:buClr>
              <a:buSzPts val="1200"/>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Inserts a large amount of data to the target database</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It improves the performance of a session</a:t>
            </a:r>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If there is no changes occur in records then for better performance use bulk load instead of record by record insertion.</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It limits your ability to recover because no database logging occurs</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Normally happens for Historical load and Initial load</a:t>
            </a:r>
            <a:endParaRPr/>
          </a:p>
        </p:txBody>
      </p:sp>
      <p:sp>
        <p:nvSpPr>
          <p:cNvPr id="1373" name="Google Shape;1373;p10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Bulk Load</a:t>
            </a:r>
            <a:endParaRPr/>
          </a:p>
        </p:txBody>
      </p:sp>
    </p:spTree>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7" name="Shape 1377"/>
        <p:cNvGrpSpPr/>
        <p:nvPr/>
      </p:nvGrpSpPr>
      <p:grpSpPr>
        <a:xfrm>
          <a:off x="0" y="0"/>
          <a:ext cx="0" cy="0"/>
          <a:chOff x="0" y="0"/>
          <a:chExt cx="0" cy="0"/>
        </a:xfrm>
      </p:grpSpPr>
      <p:sp>
        <p:nvSpPr>
          <p:cNvPr id="1378" name="Google Shape;1378;p10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79" name="Google Shape;1379;p109"/>
          <p:cNvSpPr txBox="1"/>
          <p:nvPr>
            <p:ph idx="1" type="body"/>
          </p:nvPr>
        </p:nvSpPr>
        <p:spPr>
          <a:xfrm>
            <a:off x="0" y="1371600"/>
            <a:ext cx="86868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1" i="0" lang="en-US" sz="1800" u="none">
                <a:solidFill>
                  <a:srgbClr val="3C5658"/>
                </a:solidFill>
                <a:latin typeface="Rambla"/>
                <a:ea typeface="Rambla"/>
                <a:cs typeface="Rambla"/>
                <a:sym typeface="Rambla"/>
              </a:rPr>
              <a:t>A typical ETL process has the following job flow:</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Extract dimensions and write out metadata</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Extract facts and write out metadata</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Process dimensions</a:t>
            </a:r>
            <a:endParaRPr/>
          </a:p>
          <a:p>
            <a:pPr indent="-119062" lvl="3" marL="1490662"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Surrogate key/slowly changing process/key lookup etc</a:t>
            </a:r>
            <a:endParaRPr/>
          </a:p>
          <a:p>
            <a:pPr indent="-119062" lvl="3" marL="1490662"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Data quality checks – write out metadata</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Process facts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Process aggregates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Load dimensions before the fact table to enforce referential integrity</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Load facts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Load aggregates</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cap="none" strike="noStrike">
              <a:solidFill>
                <a:srgbClr val="3C5658"/>
              </a:solidFill>
              <a:latin typeface="Rambla"/>
              <a:ea typeface="Rambla"/>
              <a:cs typeface="Rambla"/>
              <a:sym typeface="Rambla"/>
            </a:endParaRPr>
          </a:p>
        </p:txBody>
      </p:sp>
      <p:sp>
        <p:nvSpPr>
          <p:cNvPr id="1380" name="Google Shape;1380;p10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Process Flow</a:t>
            </a:r>
            <a:endParaRPr/>
          </a:p>
        </p:txBody>
      </p:sp>
    </p:spTree>
  </p:cSld>
  <p:clrMapOvr>
    <a:masterClrMapping/>
  </p:clrMapOvr>
  <p:transition spd="slow">
    <p:fade thruBlk="1"/>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4" name="Shape 1384"/>
        <p:cNvGrpSpPr/>
        <p:nvPr/>
      </p:nvGrpSpPr>
      <p:grpSpPr>
        <a:xfrm>
          <a:off x="0" y="0"/>
          <a:ext cx="0" cy="0"/>
          <a:chOff x="0" y="0"/>
          <a:chExt cx="0" cy="0"/>
        </a:xfrm>
      </p:grpSpPr>
      <p:sp>
        <p:nvSpPr>
          <p:cNvPr id="1385" name="Google Shape;1385;p11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86" name="Google Shape;1386;p110"/>
          <p:cNvSpPr txBox="1"/>
          <p:nvPr>
            <p:ph idx="1" type="body"/>
          </p:nvPr>
        </p:nvSpPr>
        <p:spPr>
          <a:xfrm>
            <a:off x="0" y="1066800"/>
            <a:ext cx="87630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t/>
            </a:r>
            <a:endParaRPr b="0" i="0" sz="1800" u="non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ans Symbols"/>
              <a:buNone/>
            </a:pPr>
            <a:r>
              <a:rPr b="0" i="0" lang="en-US" sz="1800" u="none">
                <a:solidFill>
                  <a:srgbClr val="3C5658"/>
                </a:solidFill>
                <a:latin typeface="Rambla"/>
                <a:ea typeface="Rambla"/>
                <a:cs typeface="Rambla"/>
                <a:sym typeface="Rambla"/>
              </a:rPr>
              <a:t>	</a:t>
            </a:r>
            <a:endParaRPr/>
          </a:p>
        </p:txBody>
      </p:sp>
      <p:sp>
        <p:nvSpPr>
          <p:cNvPr id="1387" name="Google Shape;1387;p110"/>
          <p:cNvSpPr txBox="1"/>
          <p:nvPr/>
        </p:nvSpPr>
        <p:spPr>
          <a:xfrm>
            <a:off x="0" y="1371600"/>
            <a:ext cx="9144000" cy="5684837"/>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Tool Specific</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Very much specific to tools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Difficult to manage many tool specific schedulers in an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Not efficient to handle complex job dependencies</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Autosys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Scheduling solution for any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One scheduler can manage all the different tool specific schedules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Handles complex job dependencies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Superior Job Recovery</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CRON jobs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Traditional CRON jobs are not GUI based</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Works efficiently in Unix</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Excellent Error Tracking/Management</a:t>
            </a:r>
            <a:endParaRPr/>
          </a:p>
          <a:p>
            <a:pPr indent="11430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Rambla"/>
              <a:ea typeface="Rambla"/>
              <a:cs typeface="Rambla"/>
              <a:sym typeface="Rambla"/>
            </a:endParaRPr>
          </a:p>
        </p:txBody>
      </p:sp>
      <p:sp>
        <p:nvSpPr>
          <p:cNvPr id="1388" name="Google Shape;1388;p11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Different Schedulers Available</a:t>
            </a:r>
            <a:endParaRPr/>
          </a:p>
        </p:txBody>
      </p:sp>
    </p:spTree>
  </p:cSld>
  <p:clrMapOvr>
    <a:masterClrMapping/>
  </p:clrMapOvr>
  <p:transition spd="slow">
    <p:fade thruBlk="1"/>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2" name="Shape 1392"/>
        <p:cNvGrpSpPr/>
        <p:nvPr/>
      </p:nvGrpSpPr>
      <p:grpSpPr>
        <a:xfrm>
          <a:off x="0" y="0"/>
          <a:ext cx="0" cy="0"/>
          <a:chOff x="0" y="0"/>
          <a:chExt cx="0" cy="0"/>
        </a:xfrm>
      </p:grpSpPr>
      <p:sp>
        <p:nvSpPr>
          <p:cNvPr id="1393" name="Google Shape;1393;p11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94" name="Google Shape;1394;p111"/>
          <p:cNvSpPr txBox="1"/>
          <p:nvPr>
            <p:ph idx="4294967295" type="body"/>
          </p:nvPr>
        </p:nvSpPr>
        <p:spPr>
          <a:xfrm>
            <a:off x="304800" y="1295400"/>
            <a:ext cx="4191000"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p:txBody>
      </p:sp>
      <p:sp>
        <p:nvSpPr>
          <p:cNvPr id="1395" name="Google Shape;1395;p11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Comparison of ETL tool – Data Load</a:t>
            </a:r>
            <a:endParaRPr/>
          </a:p>
        </p:txBody>
      </p:sp>
      <p:grpSp>
        <p:nvGrpSpPr>
          <p:cNvPr id="1396" name="Google Shape;1396;p111"/>
          <p:cNvGrpSpPr/>
          <p:nvPr/>
        </p:nvGrpSpPr>
        <p:grpSpPr>
          <a:xfrm>
            <a:off x="152400" y="1295400"/>
            <a:ext cx="8839200" cy="5029200"/>
            <a:chOff x="152400" y="1295400"/>
            <a:chExt cx="8839200" cy="5029200"/>
          </a:xfrm>
        </p:grpSpPr>
        <p:sp>
          <p:nvSpPr>
            <p:cNvPr id="1397" name="Google Shape;1397;p111"/>
            <p:cNvSpPr txBox="1"/>
            <p:nvPr/>
          </p:nvSpPr>
          <p:spPr>
            <a:xfrm>
              <a:off x="6650037" y="5356225"/>
              <a:ext cx="2341562"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Supports</a:t>
              </a:r>
              <a:endParaRPr/>
            </a:p>
          </p:txBody>
        </p:sp>
        <p:sp>
          <p:nvSpPr>
            <p:cNvPr id="1398" name="Google Shape;1398;p111"/>
            <p:cNvSpPr txBox="1"/>
            <p:nvPr/>
          </p:nvSpPr>
          <p:spPr>
            <a:xfrm>
              <a:off x="3973512" y="5356225"/>
              <a:ext cx="267652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supports</a:t>
              </a:r>
              <a:endParaRPr/>
            </a:p>
          </p:txBody>
        </p:sp>
        <p:sp>
          <p:nvSpPr>
            <p:cNvPr id="1399" name="Google Shape;1399;p111"/>
            <p:cNvSpPr txBox="1"/>
            <p:nvPr/>
          </p:nvSpPr>
          <p:spPr>
            <a:xfrm>
              <a:off x="1552575" y="5356225"/>
              <a:ext cx="2420937"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Supports</a:t>
              </a:r>
              <a:endParaRPr/>
            </a:p>
          </p:txBody>
        </p:sp>
        <p:sp>
          <p:nvSpPr>
            <p:cNvPr id="1400" name="Google Shape;1400;p111"/>
            <p:cNvSpPr txBox="1"/>
            <p:nvPr/>
          </p:nvSpPr>
          <p:spPr>
            <a:xfrm>
              <a:off x="152400" y="5356225"/>
              <a:ext cx="140017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Loading many to one table</a:t>
              </a:r>
              <a:endParaRPr/>
            </a:p>
          </p:txBody>
        </p:sp>
        <p:sp>
          <p:nvSpPr>
            <p:cNvPr id="1401" name="Google Shape;1401;p111"/>
            <p:cNvSpPr txBox="1"/>
            <p:nvPr/>
          </p:nvSpPr>
          <p:spPr>
            <a:xfrm>
              <a:off x="6650037" y="3833812"/>
              <a:ext cx="2341562"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Ability to load data into all OS.</a:t>
              </a:r>
              <a:endParaRPr/>
            </a:p>
          </p:txBody>
        </p:sp>
        <p:sp>
          <p:nvSpPr>
            <p:cNvPr id="1402" name="Google Shape;1402;p111"/>
            <p:cNvSpPr txBox="1"/>
            <p:nvPr/>
          </p:nvSpPr>
          <p:spPr>
            <a:xfrm>
              <a:off x="3973512" y="3833812"/>
              <a:ext cx="267652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Windows NT ( Intel and Alpha Platforms ), UNIX AIX, HP-UX, Sun Solaris, COMPAQ Tru64, Linux. Data Stage XE 390 works on OS/390 platform.</a:t>
              </a:r>
              <a:endParaRPr/>
            </a:p>
          </p:txBody>
        </p:sp>
        <p:sp>
          <p:nvSpPr>
            <p:cNvPr id="1403" name="Google Shape;1403;p111"/>
            <p:cNvSpPr txBox="1"/>
            <p:nvPr/>
          </p:nvSpPr>
          <p:spPr>
            <a:xfrm>
              <a:off x="1552575" y="3833812"/>
              <a:ext cx="2420937"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Supports: Sun Solaris, AIX, HP-UNIX, Windows 2000, Compaq Tru64</a:t>
              </a:r>
              <a:endParaRPr/>
            </a:p>
          </p:txBody>
        </p:sp>
        <p:sp>
          <p:nvSpPr>
            <p:cNvPr id="1404" name="Google Shape;1404;p111"/>
            <p:cNvSpPr txBox="1"/>
            <p:nvPr/>
          </p:nvSpPr>
          <p:spPr>
            <a:xfrm>
              <a:off x="152400" y="3833812"/>
              <a:ext cx="140017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Loading to various platforms</a:t>
              </a:r>
              <a:endParaRPr/>
            </a:p>
          </p:txBody>
        </p:sp>
        <p:sp>
          <p:nvSpPr>
            <p:cNvPr id="1405" name="Google Shape;1405;p111"/>
            <p:cNvSpPr txBox="1"/>
            <p:nvPr/>
          </p:nvSpPr>
          <p:spPr>
            <a:xfrm>
              <a:off x="6650037" y="1758950"/>
              <a:ext cx="2341562"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API based utilities and Direct loading capabilities available (e.g: SQL loader in Oracle can be initiated from Abinitio, MLoad utilities can be initiated from Abinitio)</a:t>
              </a:r>
              <a:endParaRPr/>
            </a:p>
          </p:txBody>
        </p:sp>
        <p:sp>
          <p:nvSpPr>
            <p:cNvPr id="1406" name="Google Shape;1406;p111"/>
            <p:cNvSpPr txBox="1"/>
            <p:nvPr/>
          </p:nvSpPr>
          <p:spPr>
            <a:xfrm>
              <a:off x="3973512" y="1758950"/>
              <a:ext cx="267652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Good</a:t>
              </a:r>
              <a:endParaRPr/>
            </a:p>
          </p:txBody>
        </p:sp>
        <p:sp>
          <p:nvSpPr>
            <p:cNvPr id="1407" name="Google Shape;1407;p111"/>
            <p:cNvSpPr txBox="1"/>
            <p:nvPr/>
          </p:nvSpPr>
          <p:spPr>
            <a:xfrm>
              <a:off x="1552575" y="1758950"/>
              <a:ext cx="2420937"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Better</a:t>
              </a:r>
              <a:endParaRPr/>
            </a:p>
          </p:txBody>
        </p:sp>
        <p:sp>
          <p:nvSpPr>
            <p:cNvPr id="1408" name="Google Shape;1408;p111"/>
            <p:cNvSpPr txBox="1"/>
            <p:nvPr/>
          </p:nvSpPr>
          <p:spPr>
            <a:xfrm>
              <a:off x="152400" y="1758950"/>
              <a:ext cx="140017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Loading Capabilities</a:t>
              </a:r>
              <a:endParaRPr/>
            </a:p>
          </p:txBody>
        </p:sp>
        <p:sp>
          <p:nvSpPr>
            <p:cNvPr id="1409" name="Google Shape;1409;p111"/>
            <p:cNvSpPr txBox="1"/>
            <p:nvPr/>
          </p:nvSpPr>
          <p:spPr>
            <a:xfrm>
              <a:off x="6650037" y="1295400"/>
              <a:ext cx="2341562"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Abinitio GDE</a:t>
              </a:r>
              <a:endParaRPr/>
            </a:p>
          </p:txBody>
        </p:sp>
        <p:sp>
          <p:nvSpPr>
            <p:cNvPr id="1410" name="Google Shape;1410;p111"/>
            <p:cNvSpPr txBox="1"/>
            <p:nvPr/>
          </p:nvSpPr>
          <p:spPr>
            <a:xfrm>
              <a:off x="3973512" y="1295400"/>
              <a:ext cx="267652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Ascential Data Stage XE</a:t>
              </a:r>
              <a:endParaRPr/>
            </a:p>
          </p:txBody>
        </p:sp>
        <p:sp>
          <p:nvSpPr>
            <p:cNvPr id="1411" name="Google Shape;1411;p111"/>
            <p:cNvSpPr txBox="1"/>
            <p:nvPr/>
          </p:nvSpPr>
          <p:spPr>
            <a:xfrm>
              <a:off x="1552575" y="1295400"/>
              <a:ext cx="2420937"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Informatica PowerCenter</a:t>
              </a:r>
              <a:endParaRPr/>
            </a:p>
          </p:txBody>
        </p:sp>
        <p:sp>
          <p:nvSpPr>
            <p:cNvPr id="1412" name="Google Shape;1412;p111"/>
            <p:cNvSpPr txBox="1"/>
            <p:nvPr/>
          </p:nvSpPr>
          <p:spPr>
            <a:xfrm>
              <a:off x="152400" y="1295400"/>
              <a:ext cx="140017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Feature</a:t>
              </a:r>
              <a:endParaRPr/>
            </a:p>
          </p:txBody>
        </p:sp>
        <p:cxnSp>
          <p:nvCxnSpPr>
            <p:cNvPr id="1413" name="Google Shape;1413;p111"/>
            <p:cNvCxnSpPr/>
            <p:nvPr/>
          </p:nvCxnSpPr>
          <p:spPr>
            <a:xfrm>
              <a:off x="152400" y="1758950"/>
              <a:ext cx="1400175" cy="0"/>
            </a:xfrm>
            <a:prstGeom prst="straightConnector1">
              <a:avLst/>
            </a:prstGeom>
            <a:noFill/>
            <a:ln cap="rnd" cmpd="sng" w="12700">
              <a:solidFill>
                <a:schemeClr val="dk1"/>
              </a:solidFill>
              <a:prstDash val="solid"/>
              <a:miter lim="8000"/>
              <a:headEnd len="sm" w="sm" type="none"/>
              <a:tailEnd len="sm" w="sm" type="none"/>
            </a:ln>
          </p:spPr>
        </p:cxnSp>
        <p:cxnSp>
          <p:nvCxnSpPr>
            <p:cNvPr id="1414" name="Google Shape;1414;p111"/>
            <p:cNvCxnSpPr/>
            <p:nvPr/>
          </p:nvCxnSpPr>
          <p:spPr>
            <a:xfrm>
              <a:off x="152400" y="3833812"/>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5" name="Google Shape;1415;p111"/>
            <p:cNvCxnSpPr/>
            <p:nvPr/>
          </p:nvCxnSpPr>
          <p:spPr>
            <a:xfrm>
              <a:off x="152400" y="5356225"/>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6" name="Google Shape;1416;p111"/>
            <p:cNvCxnSpPr/>
            <p:nvPr/>
          </p:nvCxnSpPr>
          <p:spPr>
            <a:xfrm>
              <a:off x="152400" y="6324600"/>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7" name="Google Shape;1417;p111"/>
            <p:cNvCxnSpPr/>
            <p:nvPr/>
          </p:nvCxnSpPr>
          <p:spPr>
            <a:xfrm>
              <a:off x="1552575"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18" name="Google Shape;1418;p111"/>
            <p:cNvCxnSpPr/>
            <p:nvPr/>
          </p:nvCxnSpPr>
          <p:spPr>
            <a:xfrm>
              <a:off x="3973512"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19" name="Google Shape;1419;p111"/>
            <p:cNvCxnSpPr/>
            <p:nvPr/>
          </p:nvCxnSpPr>
          <p:spPr>
            <a:xfrm>
              <a:off x="6650037"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20" name="Google Shape;1420;p111"/>
            <p:cNvCxnSpPr/>
            <p:nvPr/>
          </p:nvCxnSpPr>
          <p:spPr>
            <a:xfrm>
              <a:off x="8991600"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21" name="Google Shape;1421;p111"/>
            <p:cNvCxnSpPr/>
            <p:nvPr/>
          </p:nvCxnSpPr>
          <p:spPr>
            <a:xfrm>
              <a:off x="1552575" y="129540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22" name="Google Shape;1422;p111"/>
            <p:cNvCxnSpPr/>
            <p:nvPr/>
          </p:nvCxnSpPr>
          <p:spPr>
            <a:xfrm>
              <a:off x="1552575" y="175895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23" name="Google Shape;1423;p111"/>
            <p:cNvCxnSpPr/>
            <p:nvPr/>
          </p:nvCxnSpPr>
          <p:spPr>
            <a:xfrm>
              <a:off x="152400" y="1758950"/>
              <a:ext cx="0" cy="4565650"/>
            </a:xfrm>
            <a:prstGeom prst="straightConnector1">
              <a:avLst/>
            </a:prstGeom>
            <a:noFill/>
            <a:ln cap="rnd" cmpd="sng" w="12700">
              <a:solidFill>
                <a:srgbClr val="000000"/>
              </a:solidFill>
              <a:prstDash val="solid"/>
              <a:miter lim="8000"/>
              <a:headEnd len="sm" w="sm" type="none"/>
              <a:tailEnd len="sm" w="sm" type="none"/>
            </a:ln>
          </p:spPr>
        </p:cxnSp>
        <p:cxnSp>
          <p:nvCxnSpPr>
            <p:cNvPr id="1424" name="Google Shape;1424;p111"/>
            <p:cNvCxnSpPr/>
            <p:nvPr/>
          </p:nvCxnSpPr>
          <p:spPr>
            <a:xfrm>
              <a:off x="152400" y="1295400"/>
              <a:ext cx="1400175" cy="0"/>
            </a:xfrm>
            <a:prstGeom prst="straightConnector1">
              <a:avLst/>
            </a:prstGeom>
            <a:noFill/>
            <a:ln>
              <a:noFill/>
            </a:ln>
          </p:spPr>
        </p:cxnSp>
        <p:cxnSp>
          <p:nvCxnSpPr>
            <p:cNvPr id="1425" name="Google Shape;1425;p111"/>
            <p:cNvCxnSpPr/>
            <p:nvPr/>
          </p:nvCxnSpPr>
          <p:spPr>
            <a:xfrm>
              <a:off x="152400" y="1295400"/>
              <a:ext cx="0" cy="463550"/>
            </a:xfrm>
            <a:prstGeom prst="straightConnector1">
              <a:avLst/>
            </a:prstGeom>
            <a:noFill/>
            <a:ln>
              <a:noFill/>
            </a:ln>
          </p:spPr>
        </p:cxnSp>
      </p:grpSp>
    </p:spTree>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9" name="Shape 1429"/>
        <p:cNvGrpSpPr/>
        <p:nvPr/>
      </p:nvGrpSpPr>
      <p:grpSpPr>
        <a:xfrm>
          <a:off x="0" y="0"/>
          <a:ext cx="0" cy="0"/>
          <a:chOff x="0" y="0"/>
          <a:chExt cx="0" cy="0"/>
        </a:xfrm>
      </p:grpSpPr>
      <p:sp>
        <p:nvSpPr>
          <p:cNvPr id="1430" name="Google Shape;1430;p11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grpSp>
        <p:nvGrpSpPr>
          <p:cNvPr id="1431" name="Google Shape;1431;p112"/>
          <p:cNvGrpSpPr/>
          <p:nvPr/>
        </p:nvGrpSpPr>
        <p:grpSpPr>
          <a:xfrm>
            <a:off x="152400" y="1295400"/>
            <a:ext cx="8891588" cy="5029200"/>
            <a:chOff x="252412" y="1524000"/>
            <a:chExt cx="8053388" cy="4278312"/>
          </a:xfrm>
        </p:grpSpPr>
        <p:sp>
          <p:nvSpPr>
            <p:cNvPr id="1432" name="Google Shape;1432;p112"/>
            <p:cNvSpPr txBox="1"/>
            <p:nvPr/>
          </p:nvSpPr>
          <p:spPr>
            <a:xfrm>
              <a:off x="6172200" y="1524000"/>
              <a:ext cx="21336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Abinitio GDE</a:t>
              </a:r>
              <a:endParaRPr/>
            </a:p>
          </p:txBody>
        </p:sp>
        <p:sp>
          <p:nvSpPr>
            <p:cNvPr id="1433" name="Google Shape;1433;p112"/>
            <p:cNvSpPr txBox="1"/>
            <p:nvPr/>
          </p:nvSpPr>
          <p:spPr>
            <a:xfrm>
              <a:off x="3733800" y="1524000"/>
              <a:ext cx="24384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Ascential Data Stage XE</a:t>
              </a:r>
              <a:endParaRPr/>
            </a:p>
          </p:txBody>
        </p:sp>
        <p:sp>
          <p:nvSpPr>
            <p:cNvPr id="1434" name="Google Shape;1434;p112"/>
            <p:cNvSpPr txBox="1"/>
            <p:nvPr/>
          </p:nvSpPr>
          <p:spPr>
            <a:xfrm>
              <a:off x="1528762" y="1524000"/>
              <a:ext cx="2205037"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Informatica PowerCenter</a:t>
              </a:r>
              <a:endParaRPr/>
            </a:p>
          </p:txBody>
        </p:sp>
        <p:sp>
          <p:nvSpPr>
            <p:cNvPr id="1435" name="Google Shape;1435;p112"/>
            <p:cNvSpPr txBox="1"/>
            <p:nvPr/>
          </p:nvSpPr>
          <p:spPr>
            <a:xfrm>
              <a:off x="252412" y="1524000"/>
              <a:ext cx="127635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Feature</a:t>
              </a:r>
              <a:endParaRPr/>
            </a:p>
          </p:txBody>
        </p:sp>
        <p:sp>
          <p:nvSpPr>
            <p:cNvPr id="1436" name="Google Shape;1436;p112"/>
            <p:cNvSpPr txBox="1"/>
            <p:nvPr/>
          </p:nvSpPr>
          <p:spPr>
            <a:xfrm>
              <a:off x="3733800" y="3248025"/>
              <a:ext cx="24384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The included Job Sequencer handles complex job relationships including parallel and sequential execution, event occurrences and multiple conditions across jobs.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The entire Job sequence can be scheduled to start at a specific time.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The job sequencer can wait for an event (a file appears in a directory, a job completes with no errors, etc.)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Ascential also has a command line API that allows any job to be run from a third party scheduler.</a:t>
              </a:r>
              <a:endParaRPr/>
            </a:p>
          </p:txBody>
        </p:sp>
        <p:sp>
          <p:nvSpPr>
            <p:cNvPr id="1437" name="Google Shape;1437;p112"/>
            <p:cNvSpPr txBox="1"/>
            <p:nvPr/>
          </p:nvSpPr>
          <p:spPr>
            <a:xfrm>
              <a:off x="3733800" y="2427287"/>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Supports</a:t>
              </a:r>
              <a:endParaRPr/>
            </a:p>
          </p:txBody>
        </p:sp>
        <p:sp>
          <p:nvSpPr>
            <p:cNvPr id="1438" name="Google Shape;1438;p112"/>
            <p:cNvSpPr txBox="1"/>
            <p:nvPr/>
          </p:nvSpPr>
          <p:spPr>
            <a:xfrm>
              <a:off x="3733800" y="1971675"/>
              <a:ext cx="24384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supports</a:t>
              </a:r>
              <a:endParaRPr/>
            </a:p>
          </p:txBody>
        </p:sp>
        <p:sp>
          <p:nvSpPr>
            <p:cNvPr id="1439" name="Google Shape;1439;p112"/>
            <p:cNvSpPr txBox="1"/>
            <p:nvPr/>
          </p:nvSpPr>
          <p:spPr>
            <a:xfrm>
              <a:off x="6172200" y="3248025"/>
              <a:ext cx="21336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Inbuilt Scheduler for Abinitio to be purchased exclusively.</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Inbuilt scheduler is capable of handling complex job relationships including parallel and sequential execution, event occurrences and multiple conditions across jobs. Simple handling of Recovery and rollback.</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Simple scheduling via Unix jobs / third party schedulers</a:t>
              </a:r>
              <a:endParaRPr/>
            </a:p>
          </p:txBody>
        </p:sp>
        <p:sp>
          <p:nvSpPr>
            <p:cNvPr id="1440" name="Google Shape;1440;p112"/>
            <p:cNvSpPr txBox="1"/>
            <p:nvPr/>
          </p:nvSpPr>
          <p:spPr>
            <a:xfrm>
              <a:off x="6172200" y="2427287"/>
              <a:ext cx="21336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Supports</a:t>
              </a:r>
              <a:endParaRPr/>
            </a:p>
          </p:txBody>
        </p:sp>
        <p:sp>
          <p:nvSpPr>
            <p:cNvPr id="1441" name="Google Shape;1441;p112"/>
            <p:cNvSpPr txBox="1"/>
            <p:nvPr/>
          </p:nvSpPr>
          <p:spPr>
            <a:xfrm>
              <a:off x="6172200" y="1971675"/>
              <a:ext cx="21336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Supports</a:t>
              </a:r>
              <a:endParaRPr/>
            </a:p>
          </p:txBody>
        </p:sp>
        <p:sp>
          <p:nvSpPr>
            <p:cNvPr id="1442" name="Google Shape;1442;p112"/>
            <p:cNvSpPr txBox="1"/>
            <p:nvPr/>
          </p:nvSpPr>
          <p:spPr>
            <a:xfrm>
              <a:off x="1528762" y="3248025"/>
              <a:ext cx="2205037"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Mappings are run using the  Workflow manager of PowerCenter. The Mappings are wrapped with Sessions.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Each workflow/session can be run on Demand/Scheduled depending on the need.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The Scheduler has good features like run several times in day or once a day. Etc. </a:t>
              </a:r>
              <a:endParaRPr/>
            </a:p>
            <a:p>
              <a:pPr indent="0" lvl="0" marL="0" marR="0" rtl="0" algn="l">
                <a:lnSpc>
                  <a:spcPct val="120000"/>
                </a:lnSpc>
                <a:spcBef>
                  <a:spcPts val="200"/>
                </a:spcBef>
                <a:spcAft>
                  <a:spcPts val="0"/>
                </a:spcAft>
                <a:buClr>
                  <a:srgbClr val="006887"/>
                </a:buClr>
                <a:buSzPts val="1000"/>
                <a:buFont typeface="Noto Sans Symbols"/>
                <a:buChar char="▪"/>
              </a:pPr>
              <a:r>
                <a:rPr b="0" i="0" lang="en-US" sz="1000" u="none">
                  <a:solidFill>
                    <a:srgbClr val="3C5658"/>
                  </a:solidFill>
                  <a:latin typeface="Rambla"/>
                  <a:ea typeface="Rambla"/>
                  <a:cs typeface="Rambla"/>
                  <a:sym typeface="Rambla"/>
                </a:rPr>
                <a:t>Also workflows/sessions can be run using third party Schedulers like AutoSys etc.</a:t>
              </a:r>
              <a:endParaRPr/>
            </a:p>
          </p:txBody>
        </p:sp>
        <p:sp>
          <p:nvSpPr>
            <p:cNvPr id="1443" name="Google Shape;1443;p112"/>
            <p:cNvSpPr txBox="1"/>
            <p:nvPr/>
          </p:nvSpPr>
          <p:spPr>
            <a:xfrm>
              <a:off x="252412" y="3248025"/>
              <a:ext cx="127635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Scheduling feature</a:t>
              </a:r>
              <a:endParaRPr/>
            </a:p>
          </p:txBody>
        </p:sp>
        <p:sp>
          <p:nvSpPr>
            <p:cNvPr id="1444" name="Google Shape;1444;p112"/>
            <p:cNvSpPr txBox="1"/>
            <p:nvPr/>
          </p:nvSpPr>
          <p:spPr>
            <a:xfrm>
              <a:off x="1528762" y="2427287"/>
              <a:ext cx="2205037"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It supports some extent, but not all the features. So  third-party tools needed for other requirements.</a:t>
              </a:r>
              <a:endParaRPr/>
            </a:p>
          </p:txBody>
        </p:sp>
        <p:sp>
          <p:nvSpPr>
            <p:cNvPr id="1445" name="Google Shape;1445;p112"/>
            <p:cNvSpPr txBox="1"/>
            <p:nvPr/>
          </p:nvSpPr>
          <p:spPr>
            <a:xfrm>
              <a:off x="252412" y="2427287"/>
              <a:ext cx="127635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Automation of loading</a:t>
              </a:r>
              <a:endParaRPr/>
            </a:p>
          </p:txBody>
        </p:sp>
        <p:sp>
          <p:nvSpPr>
            <p:cNvPr id="1446" name="Google Shape;1446;p112"/>
            <p:cNvSpPr txBox="1"/>
            <p:nvPr/>
          </p:nvSpPr>
          <p:spPr>
            <a:xfrm>
              <a:off x="1528762" y="1971675"/>
              <a:ext cx="2205037"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Supports</a:t>
              </a:r>
              <a:endParaRPr/>
            </a:p>
          </p:txBody>
        </p:sp>
        <p:sp>
          <p:nvSpPr>
            <p:cNvPr id="1447" name="Google Shape;1447;p112"/>
            <p:cNvSpPr txBox="1"/>
            <p:nvPr/>
          </p:nvSpPr>
          <p:spPr>
            <a:xfrm>
              <a:off x="252412" y="1971675"/>
              <a:ext cx="127635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 Loading one to many table</a:t>
              </a:r>
              <a:endParaRPr/>
            </a:p>
          </p:txBody>
        </p:sp>
        <p:cxnSp>
          <p:nvCxnSpPr>
            <p:cNvPr id="1448" name="Google Shape;1448;p112"/>
            <p:cNvCxnSpPr/>
            <p:nvPr/>
          </p:nvCxnSpPr>
          <p:spPr>
            <a:xfrm>
              <a:off x="252412" y="1524000"/>
              <a:ext cx="1276350" cy="0"/>
            </a:xfrm>
            <a:prstGeom prst="straightConnector1">
              <a:avLst/>
            </a:prstGeom>
            <a:noFill/>
            <a:ln>
              <a:noFill/>
            </a:ln>
          </p:spPr>
        </p:cxnSp>
        <p:cxnSp>
          <p:nvCxnSpPr>
            <p:cNvPr id="1449" name="Google Shape;1449;p112"/>
            <p:cNvCxnSpPr/>
            <p:nvPr/>
          </p:nvCxnSpPr>
          <p:spPr>
            <a:xfrm>
              <a:off x="252412" y="5802312"/>
              <a:ext cx="8053387" cy="0"/>
            </a:xfrm>
            <a:prstGeom prst="straightConnector1">
              <a:avLst/>
            </a:prstGeom>
            <a:noFill/>
            <a:ln cap="rnd" cmpd="sng" w="12700">
              <a:solidFill>
                <a:srgbClr val="000000"/>
              </a:solidFill>
              <a:prstDash val="solid"/>
              <a:miter lim="8000"/>
              <a:headEnd len="sm" w="sm" type="none"/>
              <a:tailEnd len="sm" w="sm" type="none"/>
            </a:ln>
          </p:spPr>
        </p:cxnSp>
        <p:cxnSp>
          <p:nvCxnSpPr>
            <p:cNvPr id="1450" name="Google Shape;1450;p112"/>
            <p:cNvCxnSpPr/>
            <p:nvPr/>
          </p:nvCxnSpPr>
          <p:spPr>
            <a:xfrm>
              <a:off x="8305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1" name="Google Shape;1451;p112"/>
            <p:cNvCxnSpPr/>
            <p:nvPr/>
          </p:nvCxnSpPr>
          <p:spPr>
            <a:xfrm>
              <a:off x="1528762" y="1524000"/>
              <a:ext cx="6777037" cy="0"/>
            </a:xfrm>
            <a:prstGeom prst="straightConnector1">
              <a:avLst/>
            </a:prstGeom>
            <a:noFill/>
            <a:ln cap="rnd" cmpd="sng" w="12700">
              <a:solidFill>
                <a:srgbClr val="000000"/>
              </a:solidFill>
              <a:prstDash val="solid"/>
              <a:miter lim="8000"/>
              <a:headEnd len="sm" w="sm" type="none"/>
              <a:tailEnd len="sm" w="sm" type="none"/>
            </a:ln>
          </p:spPr>
        </p:cxnSp>
        <p:cxnSp>
          <p:nvCxnSpPr>
            <p:cNvPr id="1452" name="Google Shape;1452;p112"/>
            <p:cNvCxnSpPr/>
            <p:nvPr/>
          </p:nvCxnSpPr>
          <p:spPr>
            <a:xfrm>
              <a:off x="152876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3" name="Google Shape;1453;p112"/>
            <p:cNvCxnSpPr/>
            <p:nvPr/>
          </p:nvCxnSpPr>
          <p:spPr>
            <a:xfrm>
              <a:off x="3733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4" name="Google Shape;1454;p112"/>
            <p:cNvCxnSpPr/>
            <p:nvPr/>
          </p:nvCxnSpPr>
          <p:spPr>
            <a:xfrm>
              <a:off x="25241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5" name="Google Shape;1455;p112"/>
            <p:cNvCxnSpPr/>
            <p:nvPr/>
          </p:nvCxnSpPr>
          <p:spPr>
            <a:xfrm>
              <a:off x="252412" y="2427287"/>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56" name="Google Shape;1456;p112"/>
            <p:cNvCxnSpPr/>
            <p:nvPr/>
          </p:nvCxnSpPr>
          <p:spPr>
            <a:xfrm>
              <a:off x="252412" y="3248025"/>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57" name="Google Shape;1457;p112"/>
            <p:cNvCxnSpPr/>
            <p:nvPr/>
          </p:nvCxnSpPr>
          <p:spPr>
            <a:xfrm>
              <a:off x="6172200" y="1524000"/>
              <a:ext cx="0" cy="4278312"/>
            </a:xfrm>
            <a:prstGeom prst="straightConnector1">
              <a:avLst/>
            </a:prstGeom>
            <a:noFill/>
            <a:ln cap="flat" cmpd="sng" w="12700">
              <a:solidFill>
                <a:srgbClr val="000000"/>
              </a:solidFill>
              <a:prstDash val="solid"/>
              <a:miter lim="8000"/>
              <a:headEnd len="sm" w="sm" type="none"/>
              <a:tailEnd len="sm" w="sm" type="none"/>
            </a:ln>
          </p:spPr>
        </p:cxnSp>
        <p:cxnSp>
          <p:nvCxnSpPr>
            <p:cNvPr id="1458" name="Google Shape;1458;p112"/>
            <p:cNvCxnSpPr/>
            <p:nvPr/>
          </p:nvCxnSpPr>
          <p:spPr>
            <a:xfrm>
              <a:off x="252412" y="1971675"/>
              <a:ext cx="8053387" cy="0"/>
            </a:xfrm>
            <a:prstGeom prst="straightConnector1">
              <a:avLst/>
            </a:prstGeom>
            <a:noFill/>
            <a:ln cap="flat" cmpd="sng" w="12700">
              <a:solidFill>
                <a:srgbClr val="000000"/>
              </a:solidFill>
              <a:prstDash val="solid"/>
              <a:miter lim="8000"/>
              <a:headEnd len="sm" w="sm" type="none"/>
              <a:tailEnd len="sm" w="sm" type="none"/>
            </a:ln>
          </p:spPr>
        </p:cxnSp>
      </p:grpSp>
      <p:sp>
        <p:nvSpPr>
          <p:cNvPr id="1459" name="Google Shape;1459;p11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Comparison of ETL tool – Data Load</a:t>
            </a:r>
            <a:endParaRPr/>
          </a:p>
        </p:txBody>
      </p:sp>
    </p:spTree>
  </p:cSld>
  <p:clrMapOvr>
    <a:masterClrMapping/>
  </p:clrMapOvr>
  <p:transition spd="slow">
    <p:fade thruBlk="1"/>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113"/>
          <p:cNvSpPr txBox="1"/>
          <p:nvPr/>
        </p:nvSpPr>
        <p:spPr>
          <a:xfrm>
            <a:off x="6477000" y="4052887"/>
            <a:ext cx="2298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Appendix</a:t>
            </a:r>
            <a:endParaRPr/>
          </a:p>
        </p:txBody>
      </p:sp>
    </p:spTree>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8" name="Shape 1468"/>
        <p:cNvGrpSpPr/>
        <p:nvPr/>
      </p:nvGrpSpPr>
      <p:grpSpPr>
        <a:xfrm>
          <a:off x="0" y="0"/>
          <a:ext cx="0" cy="0"/>
          <a:chOff x="0" y="0"/>
          <a:chExt cx="0" cy="0"/>
        </a:xfrm>
      </p:grpSpPr>
      <p:sp>
        <p:nvSpPr>
          <p:cNvPr id="1469" name="Google Shape;1469;p11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470" name="Google Shape;1470;p11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Process Example </a:t>
            </a:r>
            <a:endParaRPr/>
          </a:p>
        </p:txBody>
      </p:sp>
      <p:sp>
        <p:nvSpPr>
          <p:cNvPr id="1471" name="Google Shape;1471;p114"/>
          <p:cNvSpPr txBox="1"/>
          <p:nvPr>
            <p:ph idx="1"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    Designing process follows a systematic staged approach. Various stages create a single processing method for initial and successive loads to the data warehouse. It involves 5 stages which provide a modular and adjustable transformation process for the target table that can adapt easily to changes in the source systems or the warehouse model designer</a:t>
            </a:r>
            <a:endParaRPr/>
          </a:p>
          <a:p>
            <a:pPr indent="-228600" lvl="0" marL="228600" marR="0" rtl="0" algn="l">
              <a:lnSpc>
                <a:spcPct val="80000"/>
              </a:lnSpc>
              <a:spcBef>
                <a:spcPts val="280"/>
              </a:spcBef>
              <a:spcAft>
                <a:spcPts val="0"/>
              </a:spcAft>
              <a:buClr>
                <a:srgbClr val="006887"/>
              </a:buClr>
              <a:buFont typeface="Noto Sans Symbols"/>
              <a:buNone/>
            </a:pPr>
            <a:r>
              <a:t/>
            </a:r>
            <a:endParaRPr b="1"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1" i="0" lang="en-US" sz="1400" u="none">
                <a:solidFill>
                  <a:srgbClr val="3C5658"/>
                </a:solidFill>
                <a:latin typeface="Rambla"/>
                <a:ea typeface="Rambla"/>
                <a:cs typeface="Rambla"/>
                <a:sym typeface="Rambla"/>
              </a:rPr>
              <a:t>Stage 1.</a:t>
            </a:r>
            <a:r>
              <a:rPr b="0" i="0" lang="en-US" sz="1400" u="none">
                <a:solidFill>
                  <a:srgbClr val="3C5658"/>
                </a:solidFill>
                <a:latin typeface="Rambla"/>
                <a:ea typeface="Rambla"/>
                <a:cs typeface="Rambla"/>
                <a:sym typeface="Rambla"/>
              </a:rPr>
              <a:t> </a:t>
            </a:r>
            <a:r>
              <a:rPr b="1" i="0" lang="en-US" sz="1400" u="none">
                <a:solidFill>
                  <a:srgbClr val="3C5658"/>
                </a:solidFill>
                <a:latin typeface="Rambla"/>
                <a:ea typeface="Rambla"/>
                <a:cs typeface="Rambla"/>
                <a:sym typeface="Rambla"/>
              </a:rPr>
              <a:t>Source verification</a:t>
            </a:r>
            <a:r>
              <a:rPr b="0" i="0" lang="en-US" sz="1400" u="none">
                <a:solidFill>
                  <a:srgbClr val="3C5658"/>
                </a:solidFill>
                <a:latin typeface="Rambla"/>
                <a:ea typeface="Rambla"/>
                <a:cs typeface="Rambla"/>
                <a:sym typeface="Rambla"/>
              </a:rPr>
              <a:t> </a:t>
            </a:r>
            <a:endParaRPr b="1"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performs the access and extraction of data from the source system and builds a temporal view of the data at the time of extraction </a:t>
            </a:r>
            <a:endParaRPr/>
          </a:p>
          <a:p>
            <a:pPr indent="-228600" lvl="0" marL="228600" marR="0" rtl="0" algn="l">
              <a:lnSpc>
                <a:spcPct val="80000"/>
              </a:lnSpc>
              <a:spcBef>
                <a:spcPts val="280"/>
              </a:spcBef>
              <a:spcAft>
                <a:spcPts val="0"/>
              </a:spcAft>
              <a:buClr>
                <a:srgbClr val="006887"/>
              </a:buClr>
              <a:buFont typeface="Noto Sans Symbols"/>
              <a:buNone/>
            </a:pPr>
            <a:r>
              <a:t/>
            </a:r>
            <a:endParaRPr b="1"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1" i="0" lang="en-US" sz="1400" u="none">
                <a:solidFill>
                  <a:srgbClr val="3C5658"/>
                </a:solidFill>
                <a:latin typeface="Rambla"/>
                <a:ea typeface="Rambla"/>
                <a:cs typeface="Rambla"/>
                <a:sym typeface="Rambla"/>
              </a:rPr>
              <a:t>Stage 2. Source alteration</a:t>
            </a:r>
            <a:r>
              <a:rPr b="0" i="0" lang="en-US" sz="1400" u="non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perform a variety of transformations unique to the source, depending on business requirements </a:t>
            </a:r>
            <a:endParaRPr/>
          </a:p>
          <a:p>
            <a:pPr indent="-228600" lvl="0" marL="228600" marR="0" rtl="0" algn="l">
              <a:lnSpc>
                <a:spcPct val="8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1" i="0" lang="en-US" sz="1400" u="none">
                <a:solidFill>
                  <a:srgbClr val="3C5658"/>
                </a:solidFill>
                <a:latin typeface="Rambla"/>
                <a:ea typeface="Rambla"/>
                <a:cs typeface="Rambla"/>
                <a:sym typeface="Rambla"/>
              </a:rPr>
              <a:t>Stage 3. Common interchange</a:t>
            </a:r>
            <a:r>
              <a:rPr b="0" i="0" lang="en-US" sz="1400" u="none">
                <a:solidFill>
                  <a:srgbClr val="3C5658"/>
                </a:solidFill>
                <a:latin typeface="Rambla"/>
                <a:ea typeface="Rambla"/>
                <a:cs typeface="Rambla"/>
                <a:sym typeface="Rambla"/>
              </a:rPr>
              <a:t> </a:t>
            </a:r>
            <a:endParaRPr/>
          </a:p>
          <a:p>
            <a:pPr indent="-228600" lvl="0" marL="228600" marR="0" rtl="0" algn="just">
              <a:lnSpc>
                <a:spcPct val="8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applies business rules and/or transformation logic that is frequent across multiple target tables </a:t>
            </a:r>
            <a:endParaRPr/>
          </a:p>
          <a:p>
            <a:pPr indent="-228600" lvl="0" marL="228600" marR="0" rtl="0" algn="l">
              <a:lnSpc>
                <a:spcPct val="8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1" i="0" lang="en-US" sz="1400" u="none">
                <a:solidFill>
                  <a:srgbClr val="3C5658"/>
                </a:solidFill>
                <a:latin typeface="Rambla"/>
                <a:ea typeface="Rambla"/>
                <a:cs typeface="Rambla"/>
                <a:sym typeface="Rambla"/>
              </a:rPr>
              <a:t>Stage 4. Target load determination</a:t>
            </a:r>
            <a:r>
              <a:rPr b="0" i="0" lang="en-US" sz="1400" u="non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performs final formatting of data to produce load-ready files for the target table; identifies and segregates rows to be inserted vs. updated (if applicable); applies remaining technical meta data tagging; and processes data into the RDBMS </a:t>
            </a:r>
            <a:endParaRPr/>
          </a:p>
          <a:p>
            <a:pPr indent="-228600" lvl="0" marL="228600" marR="0" rtl="0" algn="l">
              <a:lnSpc>
                <a:spcPct val="8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1" i="0" lang="en-US" sz="1400" u="none">
                <a:solidFill>
                  <a:srgbClr val="3C5658"/>
                </a:solidFill>
                <a:latin typeface="Rambla"/>
                <a:ea typeface="Rambla"/>
                <a:cs typeface="Rambla"/>
                <a:sym typeface="Rambla"/>
              </a:rPr>
              <a:t>Stage 5. Aggregation</a:t>
            </a:r>
            <a:r>
              <a:rPr b="0" i="0" lang="en-US" sz="1400" u="none">
                <a:solidFill>
                  <a:srgbClr val="3C5658"/>
                </a:solidFill>
                <a:latin typeface="Rambla"/>
                <a:ea typeface="Rambla"/>
                <a:cs typeface="Rambla"/>
                <a:sym typeface="Rambla"/>
              </a:rPr>
              <a:t> </a:t>
            </a:r>
            <a:endParaRPr b="1"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final stage, uses the load- ready files from Stage 4 to build aggregation tables needed to improve query performance against the warehouse</a:t>
            </a:r>
            <a:endParaRPr/>
          </a:p>
        </p:txBody>
      </p:sp>
    </p:spTree>
  </p:cSld>
  <p:clrMapOvr>
    <a:masterClrMapping/>
  </p:clrMapOvr>
  <p:transition spd="slow">
    <p:fade thruBlk="1"/>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5" name="Shape 1475"/>
        <p:cNvGrpSpPr/>
        <p:nvPr/>
      </p:nvGrpSpPr>
      <p:grpSpPr>
        <a:xfrm>
          <a:off x="0" y="0"/>
          <a:ext cx="0" cy="0"/>
          <a:chOff x="0" y="0"/>
          <a:chExt cx="0" cy="0"/>
        </a:xfrm>
      </p:grpSpPr>
      <p:sp>
        <p:nvSpPr>
          <p:cNvPr id="1476" name="Google Shape;1476;p11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477" name="Google Shape;1477;p115"/>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ETL Process Example</a:t>
            </a:r>
            <a:r>
              <a:rPr b="0" i="0" lang="en-US" sz="2800" u="none">
                <a:solidFill>
                  <a:srgbClr val="B2B2B2"/>
                </a:solidFill>
                <a:latin typeface="Rambla"/>
                <a:ea typeface="Rambla"/>
                <a:cs typeface="Rambla"/>
                <a:sym typeface="Rambla"/>
              </a:rPr>
              <a:t> </a:t>
            </a:r>
            <a:endParaRPr/>
          </a:p>
        </p:txBody>
      </p:sp>
      <p:sp>
        <p:nvSpPr>
          <p:cNvPr id="1478" name="Google Shape;1478;p115"/>
          <p:cNvSpPr txBox="1"/>
          <p:nvPr>
            <p:ph idx="1" type="body"/>
          </p:nvPr>
        </p:nvSpPr>
        <p:spPr>
          <a:xfrm>
            <a:off x="228600" y="1371600"/>
            <a:ext cx="8686800" cy="548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Stage 1. Source Verification</a:t>
            </a:r>
            <a:endParaRPr/>
          </a:p>
          <a:p>
            <a:pPr indent="-228600" lvl="0" marL="228600" marR="0" rtl="0" algn="l">
              <a:lnSpc>
                <a:spcPct val="120000"/>
              </a:lnSpc>
              <a:spcBef>
                <a:spcPts val="280"/>
              </a:spcBef>
              <a:spcAft>
                <a:spcPts val="0"/>
              </a:spcAft>
              <a:buClr>
                <a:srgbClr val="006887"/>
              </a:buClr>
              <a:buFont typeface="Noto Sans Symbols"/>
              <a:buNone/>
            </a:pPr>
            <a:r>
              <a:t/>
            </a:r>
            <a:endParaRPr b="1"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source system</a:t>
            </a:r>
            <a:r>
              <a:rPr b="0" i="0" lang="en-US" sz="1400" u="none">
                <a:solidFill>
                  <a:srgbClr val="3C5658"/>
                </a:solidFill>
                <a:latin typeface="Rambla"/>
                <a:ea typeface="Rambla"/>
                <a:cs typeface="Rambla"/>
                <a:sym typeface="Rambla"/>
              </a:rPr>
              <a:t> is a human resources (HR) ERP system </a:t>
            </a:r>
            <a:endParaRPr/>
          </a:p>
          <a:p>
            <a:pPr indent="-228600" lvl="0" marL="228600" marR="0" rtl="0" algn="l">
              <a:lnSpc>
                <a:spcPct val="12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target</a:t>
            </a:r>
            <a:r>
              <a:rPr b="0" i="0" lang="en-US" sz="1400" u="none">
                <a:solidFill>
                  <a:srgbClr val="3C5658"/>
                </a:solidFill>
                <a:latin typeface="Rambla"/>
                <a:ea typeface="Rambla"/>
                <a:cs typeface="Rambla"/>
                <a:sym typeface="Rambla"/>
              </a:rPr>
              <a:t> is an organization dimension table that happens to use type 2 slowly changing dimensions</a:t>
            </a:r>
            <a:r>
              <a:rPr b="0" i="0" lang="en-US" sz="1200" u="none">
                <a:solidFill>
                  <a:srgbClr val="3C5658"/>
                </a:solidFill>
                <a:latin typeface="Rambla"/>
                <a:ea typeface="Rambla"/>
                <a:cs typeface="Rambla"/>
                <a:sym typeface="Rambla"/>
              </a:rPr>
              <a:t> </a:t>
            </a:r>
            <a:endParaRPr/>
          </a:p>
        </p:txBody>
      </p:sp>
      <p:pic>
        <p:nvPicPr>
          <p:cNvPr id="1479" name="Google Shape;1479;p115"/>
          <p:cNvPicPr preferRelativeResize="0"/>
          <p:nvPr/>
        </p:nvPicPr>
        <p:blipFill rotWithShape="1">
          <a:blip r:embed="rId3">
            <a:alphaModFix/>
          </a:blip>
          <a:srcRect b="0" l="0" r="0" t="0"/>
          <a:stretch/>
        </p:blipFill>
        <p:spPr>
          <a:xfrm>
            <a:off x="609600" y="2743200"/>
            <a:ext cx="5791200" cy="3276600"/>
          </a:xfrm>
          <a:prstGeom prst="rect">
            <a:avLst/>
          </a:prstGeom>
          <a:noFill/>
          <a:ln>
            <a:noFill/>
          </a:ln>
        </p:spPr>
      </p:pic>
      <p:cxnSp>
        <p:nvCxnSpPr>
          <p:cNvPr id="1480" name="Google Shape;1480;p115"/>
          <p:cNvCxnSpPr/>
          <p:nvPr/>
        </p:nvCxnSpPr>
        <p:spPr>
          <a:xfrm>
            <a:off x="6400800" y="3733800"/>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481" name="Google Shape;1481;p115"/>
          <p:cNvSpPr/>
          <p:nvPr/>
        </p:nvSpPr>
        <p:spPr>
          <a:xfrm>
            <a:off x="6629400" y="3200400"/>
            <a:ext cx="2133600" cy="10668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Working files new organization records</a:t>
            </a:r>
            <a:endParaRPr/>
          </a:p>
        </p:txBody>
      </p:sp>
      <p:sp>
        <p:nvSpPr>
          <p:cNvPr id="1482" name="Google Shape;1482;p115"/>
          <p:cNvSpPr txBox="1"/>
          <p:nvPr/>
        </p:nvSpPr>
        <p:spPr>
          <a:xfrm>
            <a:off x="609600" y="5715000"/>
            <a:ext cx="7893050" cy="3667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FIGURE 1:</a:t>
            </a:r>
            <a:r>
              <a:rPr b="0" i="0" lang="en-US" sz="1800" u="none">
                <a:solidFill>
                  <a:schemeClr val="dk1"/>
                </a:solidFill>
                <a:latin typeface="Arial"/>
                <a:ea typeface="Arial"/>
                <a:cs typeface="Arial"/>
                <a:sym typeface="Arial"/>
              </a:rPr>
              <a:t> Source verification, alteration, and common interchange stages. </a:t>
            </a:r>
            <a:endParaRPr/>
          </a:p>
        </p:txBody>
      </p:sp>
    </p:spTree>
  </p:cSld>
  <p:clrMapOvr>
    <a:masterClrMapping/>
  </p:clrMapOvr>
  <p:transition spd="slow">
    <p:fade thruBlk="1"/>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6" name="Shape 1486"/>
        <p:cNvGrpSpPr/>
        <p:nvPr/>
      </p:nvGrpSpPr>
      <p:grpSpPr>
        <a:xfrm>
          <a:off x="0" y="0"/>
          <a:ext cx="0" cy="0"/>
          <a:chOff x="0" y="0"/>
          <a:chExt cx="0" cy="0"/>
        </a:xfrm>
      </p:grpSpPr>
      <p:sp>
        <p:nvSpPr>
          <p:cNvPr id="1487" name="Google Shape;1487;p11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488" name="Google Shape;1488;p11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ETL Process Example</a:t>
            </a:r>
            <a:endParaRPr/>
          </a:p>
        </p:txBody>
      </p:sp>
      <p:sp>
        <p:nvSpPr>
          <p:cNvPr id="1489" name="Google Shape;1489;p116"/>
          <p:cNvSpPr txBox="1"/>
          <p:nvPr>
            <p:ph idx="1" type="body"/>
          </p:nvPr>
        </p:nvSpPr>
        <p:spPr>
          <a:xfrm>
            <a:off x="457200" y="1066800"/>
            <a:ext cx="8229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Stage 2. Source Alteration</a:t>
            </a:r>
            <a:r>
              <a:rPr b="0" i="0" lang="en-US" sz="1400" u="non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	we append data from secondary sources.</a:t>
            </a:r>
            <a:endParaRPr/>
          </a:p>
          <a:p>
            <a:pPr indent="-228600" lvl="0" marL="228600" marR="0" rtl="0" algn="l">
              <a:lnSpc>
                <a:spcPct val="12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     In this case the HR ERP Region table — to the primary organizational extract file </a:t>
            </a:r>
            <a:endParaRPr b="1" i="0" sz="1400" u="none">
              <a:solidFill>
                <a:srgbClr val="3C5658"/>
              </a:solidFill>
              <a:latin typeface="Rambla"/>
              <a:ea typeface="Rambla"/>
              <a:cs typeface="Rambla"/>
              <a:sym typeface="Rambla"/>
            </a:endParaRPr>
          </a:p>
          <a:p>
            <a:pPr indent="-139700" lvl="0" marL="228600" marR="0" rtl="0" algn="l">
              <a:lnSpc>
                <a:spcPct val="120000"/>
              </a:lnSpc>
              <a:spcBef>
                <a:spcPts val="280"/>
              </a:spcBef>
              <a:spcAft>
                <a:spcPts val="0"/>
              </a:spcAft>
              <a:buClr>
                <a:srgbClr val="006887"/>
              </a:buClr>
              <a:buSzPts val="1400"/>
              <a:buFont typeface="Noto Sans Symbols"/>
              <a:buNone/>
            </a:pPr>
            <a:r>
              <a:t/>
            </a:r>
            <a:endParaRPr b="1" i="0" sz="1400" u="none">
              <a:solidFill>
                <a:srgbClr val="3C5658"/>
              </a:solidFill>
              <a:latin typeface="Rambla"/>
              <a:ea typeface="Rambla"/>
              <a:cs typeface="Rambla"/>
              <a:sym typeface="Rambla"/>
            </a:endParaRPr>
          </a:p>
        </p:txBody>
      </p:sp>
      <p:pic>
        <p:nvPicPr>
          <p:cNvPr id="1490" name="Google Shape;1490;p116"/>
          <p:cNvPicPr preferRelativeResize="0"/>
          <p:nvPr/>
        </p:nvPicPr>
        <p:blipFill rotWithShape="1">
          <a:blip r:embed="rId3">
            <a:alphaModFix/>
          </a:blip>
          <a:srcRect b="0" l="0" r="0" t="0"/>
          <a:stretch/>
        </p:blipFill>
        <p:spPr>
          <a:xfrm>
            <a:off x="1295400" y="3276600"/>
            <a:ext cx="4343400" cy="2743200"/>
          </a:xfrm>
          <a:prstGeom prst="rect">
            <a:avLst/>
          </a:prstGeom>
          <a:noFill/>
          <a:ln>
            <a:noFill/>
          </a:ln>
        </p:spPr>
      </p:pic>
      <p:cxnSp>
        <p:nvCxnSpPr>
          <p:cNvPr id="1491" name="Google Shape;1491;p116"/>
          <p:cNvCxnSpPr/>
          <p:nvPr/>
        </p:nvCxnSpPr>
        <p:spPr>
          <a:xfrm>
            <a:off x="5638800" y="4313237"/>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492" name="Google Shape;1492;p116"/>
          <p:cNvSpPr/>
          <p:nvPr/>
        </p:nvSpPr>
        <p:spPr>
          <a:xfrm>
            <a:off x="5867400" y="3779837"/>
            <a:ext cx="2057400" cy="9144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Working file new organization records</a:t>
            </a:r>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31" name="Google Shape;231;p1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Marts</a:t>
            </a:r>
            <a:endParaRPr/>
          </a:p>
        </p:txBody>
      </p:sp>
      <p:sp>
        <p:nvSpPr>
          <p:cNvPr id="232" name="Google Shape;232;p18"/>
          <p:cNvSpPr txBox="1"/>
          <p:nvPr>
            <p:ph idx="1" type="body"/>
          </p:nvPr>
        </p:nvSpPr>
        <p:spPr>
          <a:xfrm>
            <a:off x="304800" y="1295400"/>
            <a:ext cx="84582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ans Symbols"/>
              <a:buNone/>
            </a:pPr>
            <a:r>
              <a:rPr b="0" i="0" lang="en-US" sz="2000" u="none" cap="none" strike="noStrike">
                <a:solidFill>
                  <a:srgbClr val="3C5658"/>
                </a:solidFill>
                <a:latin typeface="Rambla"/>
                <a:ea typeface="Rambla"/>
                <a:cs typeface="Rambla"/>
                <a:sym typeface="Rambla"/>
              </a:rPr>
              <a:t>Influence to have Data Marts:</a:t>
            </a:r>
            <a:endParaRPr/>
          </a:p>
          <a:p>
            <a:pPr indent="-228600" lvl="0" marL="228600" marR="0" rtl="0" algn="l">
              <a:lnSpc>
                <a:spcPct val="11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Enterprise wide data warehousing projects have a very large cycle time</a:t>
            </a:r>
            <a:endParaRPr/>
          </a:p>
          <a:p>
            <a:pPr indent="-228600" lvl="0" marL="228600" marR="0" rtl="0" algn="l">
              <a:lnSpc>
                <a:spcPct val="11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Getting consensus between multiple parties may also be difficult</a:t>
            </a:r>
            <a:endParaRPr/>
          </a:p>
          <a:p>
            <a:pPr indent="-228600" lvl="0" marL="228600" marR="0" rtl="0" algn="l">
              <a:lnSpc>
                <a:spcPct val="11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Departments may not be satisfied with priority accorded to them</a:t>
            </a:r>
            <a:endParaRPr/>
          </a:p>
          <a:p>
            <a:pPr indent="-228600" lvl="0" marL="228600" marR="0" rtl="0" algn="l">
              <a:lnSpc>
                <a:spcPct val="11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Application/database distribution is also an important factor</a:t>
            </a:r>
            <a:endParaRPr/>
          </a:p>
          <a:p>
            <a:pPr indent="-228600" lvl="0" marL="228600" marR="0" rtl="0" algn="l">
              <a:lnSpc>
                <a:spcPct val="110000"/>
              </a:lnSpc>
              <a:spcBef>
                <a:spcPts val="400"/>
              </a:spcBef>
              <a:spcAft>
                <a:spcPts val="0"/>
              </a:spcAft>
              <a:buClr>
                <a:srgbClr val="006887"/>
              </a:buClr>
              <a:buFont typeface="Noto Sans Symbols"/>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10000"/>
              </a:lnSpc>
              <a:spcBef>
                <a:spcPts val="400"/>
              </a:spcBef>
              <a:spcAft>
                <a:spcPts val="0"/>
              </a:spcAft>
              <a:buClr>
                <a:srgbClr val="006887"/>
              </a:buClr>
              <a:buFont typeface="Noto Sans Symbols"/>
              <a:buNone/>
            </a:pPr>
            <a:r>
              <a:rPr b="0" i="0" lang="en-US" sz="2000" u="none" cap="none" strike="noStrike">
                <a:solidFill>
                  <a:srgbClr val="3C5658"/>
                </a:solidFill>
                <a:latin typeface="Rambla"/>
                <a:ea typeface="Rambla"/>
                <a:cs typeface="Rambla"/>
                <a:sym typeface="Rambla"/>
              </a:rPr>
              <a:t>Definition:</a:t>
            </a:r>
            <a:endParaRPr/>
          </a:p>
          <a:p>
            <a:pPr indent="-228600" lvl="0" marL="228600" marR="0" rtl="0" algn="l">
              <a:lnSpc>
                <a:spcPct val="11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Subject or Application Oriented Business View of Warehouse</a:t>
            </a:r>
            <a:endParaRPr/>
          </a:p>
          <a:p>
            <a:pPr indent="-228600" lvl="1" marL="685800" marR="0" rtl="0" algn="l">
              <a:lnSpc>
                <a:spcPct val="11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Quick Solution to a specific Business Problem</a:t>
            </a:r>
            <a:endParaRPr/>
          </a:p>
          <a:p>
            <a:pPr indent="-228600" lvl="1" marL="685800" marR="0" rtl="0" algn="l">
              <a:lnSpc>
                <a:spcPct val="11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Finance, Manufacturing, Sales etc.</a:t>
            </a:r>
            <a:endParaRPr/>
          </a:p>
          <a:p>
            <a:pPr indent="-228600" lvl="1" marL="685800" marR="0" rtl="0" algn="l">
              <a:lnSpc>
                <a:spcPct val="11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Smaller amount of data used for Analytic Processing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6" name="Shape 1496"/>
        <p:cNvGrpSpPr/>
        <p:nvPr/>
      </p:nvGrpSpPr>
      <p:grpSpPr>
        <a:xfrm>
          <a:off x="0" y="0"/>
          <a:ext cx="0" cy="0"/>
          <a:chOff x="0" y="0"/>
          <a:chExt cx="0" cy="0"/>
        </a:xfrm>
      </p:grpSpPr>
      <p:sp>
        <p:nvSpPr>
          <p:cNvPr id="1497" name="Google Shape;1497;p11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498" name="Google Shape;1498;p11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ETL Process Example</a:t>
            </a:r>
            <a:endParaRPr/>
          </a:p>
        </p:txBody>
      </p:sp>
      <p:sp>
        <p:nvSpPr>
          <p:cNvPr id="1499" name="Google Shape;1499;p117"/>
          <p:cNvSpPr txBox="1"/>
          <p:nvPr>
            <p:ph idx="1" type="body"/>
          </p:nvPr>
        </p:nvSpPr>
        <p:spPr>
          <a:xfrm>
            <a:off x="457200" y="1066800"/>
            <a:ext cx="82296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Stage 3. Common Interchange</a:t>
            </a:r>
            <a:r>
              <a:rPr b="0" i="0" lang="en-US" sz="1400" u="non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we find that the region name values stored in the HR ERP system do not conform to the established enterprise definitions thus we need to use the merge infrastructure utility to update the organization record region names to reflect the enterprise versions ……….</a:t>
            </a:r>
            <a:endParaRPr/>
          </a:p>
        </p:txBody>
      </p:sp>
      <p:pic>
        <p:nvPicPr>
          <p:cNvPr id="1500" name="Google Shape;1500;p117"/>
          <p:cNvPicPr preferRelativeResize="0"/>
          <p:nvPr/>
        </p:nvPicPr>
        <p:blipFill rotWithShape="1">
          <a:blip r:embed="rId3">
            <a:alphaModFix/>
          </a:blip>
          <a:srcRect b="0" l="0" r="0" t="0"/>
          <a:stretch/>
        </p:blipFill>
        <p:spPr>
          <a:xfrm>
            <a:off x="762000" y="3200400"/>
            <a:ext cx="7620000" cy="2752725"/>
          </a:xfrm>
          <a:prstGeom prst="rect">
            <a:avLst/>
          </a:prstGeom>
          <a:noFill/>
          <a:ln>
            <a:noFill/>
          </a:ln>
        </p:spPr>
      </p:pic>
    </p:spTree>
  </p:cSld>
  <p:clrMapOvr>
    <a:masterClrMapping/>
  </p:clrMapOvr>
  <p:transition spd="slow">
    <p:fade thruBlk="1"/>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4" name="Shape 1504"/>
        <p:cNvGrpSpPr/>
        <p:nvPr/>
      </p:nvGrpSpPr>
      <p:grpSpPr>
        <a:xfrm>
          <a:off x="0" y="0"/>
          <a:ext cx="0" cy="0"/>
          <a:chOff x="0" y="0"/>
          <a:chExt cx="0" cy="0"/>
        </a:xfrm>
      </p:grpSpPr>
      <p:sp>
        <p:nvSpPr>
          <p:cNvPr id="1505" name="Google Shape;1505;p11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506" name="Google Shape;1506;p11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ETL Process Example</a:t>
            </a:r>
            <a:endParaRPr/>
          </a:p>
        </p:txBody>
      </p:sp>
      <p:sp>
        <p:nvSpPr>
          <p:cNvPr id="1507" name="Google Shape;1507;p118"/>
          <p:cNvSpPr txBox="1"/>
          <p:nvPr>
            <p:ph idx="1" type="body"/>
          </p:nvPr>
        </p:nvSpPr>
        <p:spPr>
          <a:xfrm>
            <a:off x="457200" y="1066800"/>
            <a:ext cx="8229600" cy="2057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Stage 4. Target Load Determination</a:t>
            </a:r>
            <a:r>
              <a:rPr b="0" i="0" lang="en-US" sz="1400" u="non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	we compare the current load of organization records against those previously loaded in earlier batch cycles </a:t>
            </a:r>
            <a:endParaRPr/>
          </a:p>
        </p:txBody>
      </p:sp>
      <p:pic>
        <p:nvPicPr>
          <p:cNvPr id="1508" name="Google Shape;1508;p118"/>
          <p:cNvPicPr preferRelativeResize="0"/>
          <p:nvPr/>
        </p:nvPicPr>
        <p:blipFill rotWithShape="1">
          <a:blip r:embed="rId3">
            <a:alphaModFix/>
          </a:blip>
          <a:srcRect b="0" l="0" r="0" t="0"/>
          <a:stretch/>
        </p:blipFill>
        <p:spPr>
          <a:xfrm>
            <a:off x="0" y="3048000"/>
            <a:ext cx="9144000" cy="3657600"/>
          </a:xfrm>
          <a:prstGeom prst="rect">
            <a:avLst/>
          </a:prstGeom>
          <a:noFill/>
          <a:ln>
            <a:noFill/>
          </a:ln>
        </p:spPr>
      </p:pic>
    </p:spTree>
  </p:cSld>
  <p:clrMapOvr>
    <a:masterClrMapping/>
  </p:clrMapOvr>
  <p:transition spd="slow">
    <p:fade thruBlk="1"/>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2" name="Shape 1512"/>
        <p:cNvGrpSpPr/>
        <p:nvPr/>
      </p:nvGrpSpPr>
      <p:grpSpPr>
        <a:xfrm>
          <a:off x="0" y="0"/>
          <a:ext cx="0" cy="0"/>
          <a:chOff x="0" y="0"/>
          <a:chExt cx="0" cy="0"/>
        </a:xfrm>
      </p:grpSpPr>
      <p:sp>
        <p:nvSpPr>
          <p:cNvPr id="1513" name="Google Shape;1513;p11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514" name="Google Shape;1514;p11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Process Example</a:t>
            </a:r>
            <a:endParaRPr/>
          </a:p>
        </p:txBody>
      </p:sp>
      <p:sp>
        <p:nvSpPr>
          <p:cNvPr id="1515" name="Google Shape;1515;p119"/>
          <p:cNvSpPr txBox="1"/>
          <p:nvPr>
            <p:ph idx="1" type="body"/>
          </p:nvPr>
        </p:nvSpPr>
        <p:spPr>
          <a:xfrm>
            <a:off x="457200" y="1066800"/>
            <a:ext cx="82296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ans Symbols"/>
              <a:buNone/>
            </a:pPr>
            <a:r>
              <a:rPr b="1" i="0" lang="en-US" sz="1400" u="none">
                <a:solidFill>
                  <a:srgbClr val="3C5658"/>
                </a:solidFill>
                <a:latin typeface="Rambla"/>
                <a:ea typeface="Rambla"/>
                <a:cs typeface="Rambla"/>
                <a:sym typeface="Rambla"/>
              </a:rPr>
              <a:t>Stage 5. Aggregation</a:t>
            </a:r>
            <a:endParaRPr/>
          </a:p>
          <a:p>
            <a:pPr indent="-228600" lvl="0" marL="228600" marR="0" rtl="0" algn="l">
              <a:lnSpc>
                <a:spcPct val="110000"/>
              </a:lnSpc>
              <a:spcBef>
                <a:spcPts val="280"/>
              </a:spcBef>
              <a:spcAft>
                <a:spcPts val="0"/>
              </a:spcAft>
              <a:buClr>
                <a:srgbClr val="006887"/>
              </a:buClr>
              <a:buFont typeface="Noto Sans Symbols"/>
              <a:buNone/>
            </a:pPr>
            <a:r>
              <a:t/>
            </a:r>
            <a:endParaRPr b="1" i="0" sz="1400" u="non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	we flag new rows for insertion: current load-cycle records that have relevant columns that do not match their corresponding organization dimension table rows, new region names, or manager IDs</a:t>
            </a:r>
            <a:endParaRPr/>
          </a:p>
        </p:txBody>
      </p:sp>
      <p:pic>
        <p:nvPicPr>
          <p:cNvPr id="1516" name="Google Shape;1516;p119"/>
          <p:cNvPicPr preferRelativeResize="0"/>
          <p:nvPr/>
        </p:nvPicPr>
        <p:blipFill rotWithShape="1">
          <a:blip r:embed="rId3">
            <a:alphaModFix/>
          </a:blip>
          <a:srcRect b="0" l="0" r="0" t="0"/>
          <a:stretch/>
        </p:blipFill>
        <p:spPr>
          <a:xfrm>
            <a:off x="609600" y="3276600"/>
            <a:ext cx="7620000" cy="2971800"/>
          </a:xfrm>
          <a:prstGeom prst="rect">
            <a:avLst/>
          </a:prstGeom>
          <a:noFill/>
          <a:ln>
            <a:noFill/>
          </a:ln>
        </p:spPr>
      </p:pic>
    </p:spTree>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0" name="Shape 1520"/>
        <p:cNvGrpSpPr/>
        <p:nvPr/>
      </p:nvGrpSpPr>
      <p:grpSpPr>
        <a:xfrm>
          <a:off x="0" y="0"/>
          <a:ext cx="0" cy="0"/>
          <a:chOff x="0" y="0"/>
          <a:chExt cx="0" cy="0"/>
        </a:xfrm>
      </p:grpSpPr>
      <p:sp>
        <p:nvSpPr>
          <p:cNvPr id="1521" name="Google Shape;1521;p12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522" name="Google Shape;1522;p12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Source to EDW - Example</a:t>
            </a:r>
            <a:endParaRPr/>
          </a:p>
        </p:txBody>
      </p:sp>
      <p:grpSp>
        <p:nvGrpSpPr>
          <p:cNvPr id="1523" name="Google Shape;1523;p120"/>
          <p:cNvGrpSpPr/>
          <p:nvPr/>
        </p:nvGrpSpPr>
        <p:grpSpPr>
          <a:xfrm>
            <a:off x="282575" y="1250950"/>
            <a:ext cx="8861425" cy="3429000"/>
            <a:chOff x="76200" y="990600"/>
            <a:chExt cx="8861425" cy="3657600"/>
          </a:xfrm>
        </p:grpSpPr>
        <p:sp>
          <p:nvSpPr>
            <p:cNvPr id="1524" name="Google Shape;1524;p120"/>
            <p:cNvSpPr/>
            <p:nvPr/>
          </p:nvSpPr>
          <p:spPr>
            <a:xfrm>
              <a:off x="76200" y="1371600"/>
              <a:ext cx="8763000" cy="3276600"/>
            </a:xfrm>
            <a:prstGeom prst="rect">
              <a:avLst/>
            </a:prstGeom>
            <a:solidFill>
              <a:srgbClr val="CCFFCC"/>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5" name="Google Shape;1525;p120"/>
            <p:cNvSpPr/>
            <p:nvPr/>
          </p:nvSpPr>
          <p:spPr>
            <a:xfrm>
              <a:off x="3124200" y="1143000"/>
              <a:ext cx="4581525" cy="2663825"/>
            </a:xfrm>
            <a:prstGeom prst="can">
              <a:avLst>
                <a:gd fmla="val 2677" name="adj"/>
              </a:avLst>
            </a:prstGeom>
            <a:gradFill>
              <a:gsLst>
                <a:gs pos="0">
                  <a:srgbClr val="99CCFF"/>
                </a:gs>
                <a:gs pos="50000">
                  <a:schemeClr val="lt1"/>
                </a:gs>
                <a:gs pos="100000">
                  <a:srgbClr val="99CCFF"/>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6" name="Google Shape;1526;p120"/>
            <p:cNvSpPr/>
            <p:nvPr/>
          </p:nvSpPr>
          <p:spPr>
            <a:xfrm>
              <a:off x="3424237" y="2155825"/>
              <a:ext cx="700087" cy="609600"/>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7" name="Google Shape;1527;p120"/>
            <p:cNvSpPr txBox="1"/>
            <p:nvPr/>
          </p:nvSpPr>
          <p:spPr>
            <a:xfrm>
              <a:off x="3238500" y="2743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Staging</a:t>
              </a:r>
              <a:endParaRPr/>
            </a:p>
          </p:txBody>
        </p:sp>
        <p:grpSp>
          <p:nvGrpSpPr>
            <p:cNvPr id="1528" name="Google Shape;1528;p120"/>
            <p:cNvGrpSpPr/>
            <p:nvPr/>
          </p:nvGrpSpPr>
          <p:grpSpPr>
            <a:xfrm>
              <a:off x="4851400" y="1570037"/>
              <a:ext cx="1295400" cy="1766887"/>
              <a:chOff x="3994150" y="1628775"/>
              <a:chExt cx="1295400" cy="1871662"/>
            </a:xfrm>
          </p:grpSpPr>
          <p:sp>
            <p:nvSpPr>
              <p:cNvPr id="1529" name="Google Shape;1529;p120"/>
              <p:cNvSpPr/>
              <p:nvPr/>
            </p:nvSpPr>
            <p:spPr>
              <a:xfrm>
                <a:off x="3994150" y="1628775"/>
                <a:ext cx="1295400" cy="1871662"/>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530" name="Google Shape;1530;p120"/>
              <p:cNvGrpSpPr/>
              <p:nvPr/>
            </p:nvGrpSpPr>
            <p:grpSpPr>
              <a:xfrm>
                <a:off x="4065587" y="1844675"/>
                <a:ext cx="863600" cy="1368424"/>
                <a:chOff x="4065587" y="1844675"/>
                <a:chExt cx="863600" cy="1368424"/>
              </a:xfrm>
            </p:grpSpPr>
            <p:sp>
              <p:nvSpPr>
                <p:cNvPr id="1531" name="Google Shape;1531;p120"/>
                <p:cNvSpPr txBox="1"/>
                <p:nvPr/>
              </p:nvSpPr>
              <p:spPr>
                <a:xfrm>
                  <a:off x="4640262" y="28527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2" name="Google Shape;1532;p120"/>
                <p:cNvSpPr txBox="1"/>
                <p:nvPr/>
              </p:nvSpPr>
              <p:spPr>
                <a:xfrm>
                  <a:off x="4640262"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3" name="Google Shape;1533;p120"/>
                <p:cNvSpPr txBox="1"/>
                <p:nvPr/>
              </p:nvSpPr>
              <p:spPr>
                <a:xfrm>
                  <a:off x="4065587"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4" name="Google Shape;1534;p120"/>
                <p:cNvSpPr txBox="1"/>
                <p:nvPr/>
              </p:nvSpPr>
              <p:spPr>
                <a:xfrm>
                  <a:off x="4570412"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5" name="Google Shape;1535;p120"/>
                <p:cNvSpPr txBox="1"/>
                <p:nvPr/>
              </p:nvSpPr>
              <p:spPr>
                <a:xfrm>
                  <a:off x="4065587"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536" name="Google Shape;1536;p120"/>
                <p:cNvCxnSpPr/>
                <p:nvPr/>
              </p:nvCxnSpPr>
              <p:spPr>
                <a:xfrm flipH="1" rot="10800000">
                  <a:off x="4859337" y="2025650"/>
                  <a:ext cx="69850" cy="576262"/>
                </a:xfrm>
                <a:prstGeom prst="bentConnector3">
                  <a:avLst>
                    <a:gd fmla="val 92291" name="adj1"/>
                  </a:avLst>
                </a:prstGeom>
                <a:noFill/>
                <a:ln cap="flat" cmpd="sng" w="9525">
                  <a:solidFill>
                    <a:schemeClr val="dk1"/>
                  </a:solidFill>
                  <a:prstDash val="solid"/>
                  <a:miter lim="8000"/>
                  <a:headEnd len="sm" w="sm" type="none"/>
                  <a:tailEnd len="med" w="med" type="triangle"/>
                </a:ln>
              </p:spPr>
            </p:cxnSp>
            <p:cxnSp>
              <p:nvCxnSpPr>
                <p:cNvPr id="1537" name="Google Shape;1537;p120"/>
                <p:cNvCxnSpPr/>
                <p:nvPr/>
              </p:nvCxnSpPr>
              <p:spPr>
                <a:xfrm flipH="1" rot="5400000">
                  <a:off x="4354512" y="2060575"/>
                  <a:ext cx="215900" cy="504825"/>
                </a:xfrm>
                <a:prstGeom prst="bentConnector3">
                  <a:avLst>
                    <a:gd fmla="val 50000" name="adj1"/>
                  </a:avLst>
                </a:prstGeom>
                <a:noFill/>
                <a:ln cap="flat" cmpd="sng" w="9525">
                  <a:solidFill>
                    <a:schemeClr val="dk1"/>
                  </a:solidFill>
                  <a:prstDash val="solid"/>
                  <a:miter lim="8000"/>
                  <a:headEnd len="sm" w="sm" type="none"/>
                  <a:tailEnd len="med" w="med" type="triangle"/>
                </a:ln>
              </p:spPr>
            </p:cxnSp>
            <p:cxnSp>
              <p:nvCxnSpPr>
                <p:cNvPr id="1538" name="Google Shape;1538;p120"/>
                <p:cNvCxnSpPr/>
                <p:nvPr/>
              </p:nvCxnSpPr>
              <p:spPr>
                <a:xfrm rot="10800000">
                  <a:off x="4354512" y="2601912"/>
                  <a:ext cx="215900" cy="0"/>
                </a:xfrm>
                <a:prstGeom prst="straightConnector1">
                  <a:avLst/>
                </a:prstGeom>
                <a:noFill/>
                <a:ln cap="flat" cmpd="sng" w="9525">
                  <a:solidFill>
                    <a:schemeClr val="dk1"/>
                  </a:solidFill>
                  <a:prstDash val="solid"/>
                  <a:miter lim="8000"/>
                  <a:headEnd len="sm" w="sm" type="none"/>
                  <a:tailEnd len="med" w="med" type="triangle"/>
                </a:ln>
              </p:spPr>
            </p:cxnSp>
            <p:cxnSp>
              <p:nvCxnSpPr>
                <p:cNvPr id="1539" name="Google Shape;1539;p120"/>
                <p:cNvCxnSpPr/>
                <p:nvPr/>
              </p:nvCxnSpPr>
              <p:spPr>
                <a:xfrm flipH="1" rot="-5400000">
                  <a:off x="4298950" y="2692400"/>
                  <a:ext cx="252412" cy="430212"/>
                </a:xfrm>
                <a:prstGeom prst="bentConnector2">
                  <a:avLst/>
                </a:prstGeom>
                <a:noFill/>
                <a:ln cap="flat" cmpd="sng" w="9525">
                  <a:solidFill>
                    <a:schemeClr val="dk1"/>
                  </a:solidFill>
                  <a:prstDash val="solid"/>
                  <a:miter lim="8000"/>
                  <a:headEnd len="sm" w="sm" type="none"/>
                  <a:tailEnd len="med" w="med" type="triangle"/>
                </a:ln>
              </p:spPr>
            </p:cxnSp>
          </p:grpSp>
          <p:sp>
            <p:nvSpPr>
              <p:cNvPr id="1540" name="Google Shape;1540;p120"/>
              <p:cNvSpPr txBox="1"/>
              <p:nvPr/>
            </p:nvSpPr>
            <p:spPr>
              <a:xfrm>
                <a:off x="4210050" y="3213100"/>
                <a:ext cx="863600" cy="2762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FSLDM</a:t>
                </a:r>
                <a:endParaRPr/>
              </a:p>
            </p:txBody>
          </p:sp>
        </p:grpSp>
        <p:sp>
          <p:nvSpPr>
            <p:cNvPr id="1541" name="Google Shape;1541;p120"/>
            <p:cNvSpPr txBox="1"/>
            <p:nvPr/>
          </p:nvSpPr>
          <p:spPr>
            <a:xfrm>
              <a:off x="4000500" y="3398837"/>
              <a:ext cx="1409700"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EDW</a:t>
              </a:r>
              <a:endParaRPr/>
            </a:p>
          </p:txBody>
        </p:sp>
        <p:cxnSp>
          <p:nvCxnSpPr>
            <p:cNvPr id="1542" name="Google Shape;1542;p120"/>
            <p:cNvCxnSpPr/>
            <p:nvPr/>
          </p:nvCxnSpPr>
          <p:spPr>
            <a:xfrm flipH="1" rot="10800000">
              <a:off x="4124325" y="2454275"/>
              <a:ext cx="727075" cy="6350"/>
            </a:xfrm>
            <a:prstGeom prst="straightConnector1">
              <a:avLst/>
            </a:prstGeom>
            <a:noFill/>
            <a:ln cap="flat" cmpd="sng" w="19050">
              <a:solidFill>
                <a:schemeClr val="dk1"/>
              </a:solidFill>
              <a:prstDash val="solid"/>
              <a:miter lim="8000"/>
              <a:headEnd len="sm" w="sm" type="none"/>
              <a:tailEnd len="med" w="med" type="triangle"/>
            </a:ln>
          </p:spPr>
        </p:cxnSp>
        <p:sp>
          <p:nvSpPr>
            <p:cNvPr id="1543" name="Google Shape;1543;p120"/>
            <p:cNvSpPr/>
            <p:nvPr/>
          </p:nvSpPr>
          <p:spPr>
            <a:xfrm>
              <a:off x="6686550" y="1927225"/>
              <a:ext cx="865187" cy="930275"/>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0" i="0" lang="en-US" sz="1200" u="none">
                  <a:solidFill>
                    <a:schemeClr val="dk1"/>
                  </a:solidFill>
                  <a:latin typeface="Rambla"/>
                  <a:ea typeface="Rambla"/>
                  <a:cs typeface="Rambla"/>
                  <a:sym typeface="Rambla"/>
                </a:rPr>
                <a:t>HO Data mart</a:t>
              </a:r>
              <a:endParaRPr/>
            </a:p>
          </p:txBody>
        </p:sp>
        <p:cxnSp>
          <p:nvCxnSpPr>
            <p:cNvPr id="1544" name="Google Shape;1544;p120"/>
            <p:cNvCxnSpPr/>
            <p:nvPr/>
          </p:nvCxnSpPr>
          <p:spPr>
            <a:xfrm flipH="1" rot="10800000">
              <a:off x="6146800" y="2392362"/>
              <a:ext cx="539750" cy="61912"/>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45" name="Google Shape;1545;p120"/>
            <p:cNvSpPr/>
            <p:nvPr/>
          </p:nvSpPr>
          <p:spPr>
            <a:xfrm>
              <a:off x="8162925" y="2765425"/>
              <a:ext cx="671512" cy="504825"/>
            </a:xfrm>
            <a:prstGeom prst="flowChartMultidocument">
              <a:avLst/>
            </a:prstGeom>
            <a:solidFill>
              <a:srgbClr val="FFFF99"/>
            </a:solidFill>
            <a:ln cap="flat" cmpd="sng" w="9525">
              <a:solidFill>
                <a:schemeClr val="dk1"/>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HO Reports</a:t>
              </a:r>
              <a:endParaRPr/>
            </a:p>
          </p:txBody>
        </p:sp>
        <p:sp>
          <p:nvSpPr>
            <p:cNvPr id="1546" name="Google Shape;1546;p120"/>
            <p:cNvSpPr/>
            <p:nvPr/>
          </p:nvSpPr>
          <p:spPr>
            <a:xfrm>
              <a:off x="1600200" y="1447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1</a:t>
              </a:r>
              <a:endParaRPr/>
            </a:p>
          </p:txBody>
        </p:sp>
        <p:sp>
          <p:nvSpPr>
            <p:cNvPr id="1547" name="Google Shape;1547;p120"/>
            <p:cNvSpPr/>
            <p:nvPr/>
          </p:nvSpPr>
          <p:spPr>
            <a:xfrm>
              <a:off x="4321175" y="225901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3</a:t>
              </a:r>
              <a:endParaRPr/>
            </a:p>
          </p:txBody>
        </p:sp>
        <p:sp>
          <p:nvSpPr>
            <p:cNvPr id="1548" name="Google Shape;1548;p120"/>
            <p:cNvSpPr/>
            <p:nvPr/>
          </p:nvSpPr>
          <p:spPr>
            <a:xfrm>
              <a:off x="7896225" y="2397125"/>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5</a:t>
              </a:r>
              <a:endParaRPr/>
            </a:p>
          </p:txBody>
        </p:sp>
        <p:sp>
          <p:nvSpPr>
            <p:cNvPr id="1549" name="Google Shape;1549;p120"/>
            <p:cNvSpPr txBox="1"/>
            <p:nvPr/>
          </p:nvSpPr>
          <p:spPr>
            <a:xfrm>
              <a:off x="5041900" y="1120775"/>
              <a:ext cx="10795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Teradata</a:t>
              </a:r>
              <a:endParaRPr/>
            </a:p>
          </p:txBody>
        </p:sp>
        <p:cxnSp>
          <p:nvCxnSpPr>
            <p:cNvPr id="1550" name="Google Shape;1550;p120"/>
            <p:cNvCxnSpPr/>
            <p:nvPr/>
          </p:nvCxnSpPr>
          <p:spPr>
            <a:xfrm>
              <a:off x="1524000" y="2362200"/>
              <a:ext cx="762000" cy="38100"/>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51" name="Google Shape;1551;p120"/>
            <p:cNvSpPr/>
            <p:nvPr/>
          </p:nvSpPr>
          <p:spPr>
            <a:xfrm>
              <a:off x="6272212" y="226536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4</a:t>
              </a:r>
              <a:endParaRPr/>
            </a:p>
          </p:txBody>
        </p:sp>
        <p:cxnSp>
          <p:nvCxnSpPr>
            <p:cNvPr id="1552" name="Google Shape;1552;p120"/>
            <p:cNvCxnSpPr/>
            <p:nvPr/>
          </p:nvCxnSpPr>
          <p:spPr>
            <a:xfrm>
              <a:off x="7551737" y="2392362"/>
              <a:ext cx="923925" cy="401637"/>
            </a:xfrm>
            <a:prstGeom prst="bentConnector2">
              <a:avLst/>
            </a:prstGeom>
            <a:noFill/>
            <a:ln cap="flat" cmpd="sng" w="12700">
              <a:solidFill>
                <a:schemeClr val="dk1"/>
              </a:solidFill>
              <a:prstDash val="solid"/>
              <a:miter lim="8000"/>
              <a:headEnd len="sm" w="sm" type="none"/>
              <a:tailEnd len="med" w="med" type="triangle"/>
            </a:ln>
          </p:spPr>
        </p:cxnSp>
        <p:grpSp>
          <p:nvGrpSpPr>
            <p:cNvPr id="1553" name="Google Shape;1553;p120"/>
            <p:cNvGrpSpPr/>
            <p:nvPr/>
          </p:nvGrpSpPr>
          <p:grpSpPr>
            <a:xfrm>
              <a:off x="1828800" y="2362200"/>
              <a:ext cx="609600" cy="457200"/>
              <a:chOff x="6934200" y="5029200"/>
              <a:chExt cx="835025" cy="457200"/>
            </a:xfrm>
          </p:grpSpPr>
          <p:pic>
            <p:nvPicPr>
              <p:cNvPr id="1554" name="Google Shape;1554;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55" name="Google Shape;1555;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a:solidFill>
                      <a:schemeClr val="dk1"/>
                    </a:solidFill>
                    <a:latin typeface="Rambla"/>
                    <a:ea typeface="Rambla"/>
                    <a:cs typeface="Rambla"/>
                    <a:sym typeface="Rambla"/>
                  </a:rPr>
                  <a:t>ETL</a:t>
                </a:r>
                <a:endParaRPr/>
              </a:p>
            </p:txBody>
          </p:sp>
        </p:grpSp>
        <p:grpSp>
          <p:nvGrpSpPr>
            <p:cNvPr id="1556" name="Google Shape;1556;p120"/>
            <p:cNvGrpSpPr/>
            <p:nvPr/>
          </p:nvGrpSpPr>
          <p:grpSpPr>
            <a:xfrm>
              <a:off x="4200525" y="2446337"/>
              <a:ext cx="609600" cy="457200"/>
              <a:chOff x="6934200" y="5029200"/>
              <a:chExt cx="835025" cy="457200"/>
            </a:xfrm>
          </p:grpSpPr>
          <p:pic>
            <p:nvPicPr>
              <p:cNvPr id="1557" name="Google Shape;1557;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58" name="Google Shape;1558;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a:solidFill>
                      <a:schemeClr val="dk1"/>
                    </a:solidFill>
                    <a:latin typeface="Rambla"/>
                    <a:ea typeface="Rambla"/>
                    <a:cs typeface="Rambla"/>
                    <a:sym typeface="Rambla"/>
                  </a:rPr>
                  <a:t>ETL</a:t>
                </a:r>
                <a:endParaRPr/>
              </a:p>
            </p:txBody>
          </p:sp>
        </p:grpSp>
        <p:grpSp>
          <p:nvGrpSpPr>
            <p:cNvPr id="1559" name="Google Shape;1559;p120"/>
            <p:cNvGrpSpPr/>
            <p:nvPr/>
          </p:nvGrpSpPr>
          <p:grpSpPr>
            <a:xfrm>
              <a:off x="6181725" y="2484437"/>
              <a:ext cx="609600" cy="457200"/>
              <a:chOff x="6934200" y="5029200"/>
              <a:chExt cx="835025" cy="457200"/>
            </a:xfrm>
          </p:grpSpPr>
          <p:pic>
            <p:nvPicPr>
              <p:cNvPr id="1560" name="Google Shape;1560;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61" name="Google Shape;1561;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a:solidFill>
                      <a:schemeClr val="dk1"/>
                    </a:solidFill>
                    <a:latin typeface="Rambla"/>
                    <a:ea typeface="Rambla"/>
                    <a:cs typeface="Rambla"/>
                    <a:sym typeface="Rambla"/>
                  </a:rPr>
                  <a:t>ETL</a:t>
                </a:r>
                <a:endParaRPr/>
              </a:p>
            </p:txBody>
          </p:sp>
        </p:grpSp>
        <p:sp>
          <p:nvSpPr>
            <p:cNvPr id="1562" name="Google Shape;1562;p120"/>
            <p:cNvSpPr txBox="1"/>
            <p:nvPr/>
          </p:nvSpPr>
          <p:spPr>
            <a:xfrm>
              <a:off x="304800" y="990600"/>
              <a:ext cx="1600200" cy="1793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100" u="none">
                  <a:solidFill>
                    <a:schemeClr val="dk1"/>
                  </a:solidFill>
                  <a:latin typeface="Rambla"/>
                  <a:ea typeface="Rambla"/>
                  <a:cs typeface="Rambla"/>
                  <a:sym typeface="Rambla"/>
                </a:rPr>
                <a:t>Source Data Feeds</a:t>
              </a:r>
              <a:endParaRPr/>
            </a:p>
          </p:txBody>
        </p:sp>
        <p:sp>
          <p:nvSpPr>
            <p:cNvPr id="1563" name="Google Shape;1563;p120"/>
            <p:cNvSpPr/>
            <p:nvPr/>
          </p:nvSpPr>
          <p:spPr>
            <a:xfrm>
              <a:off x="471487" y="2138362"/>
              <a:ext cx="128111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 </a:t>
              </a:r>
              <a:endParaRPr/>
            </a:p>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 Brach 2-12)</a:t>
              </a:r>
              <a:endParaRPr/>
            </a:p>
            <a:p>
              <a:pPr indent="0" lvl="0" marL="0" marR="0" rtl="0" algn="l">
                <a:lnSpc>
                  <a:spcPct val="100000"/>
                </a:lnSpc>
                <a:spcBef>
                  <a:spcPts val="0"/>
                </a:spcBef>
                <a:spcAft>
                  <a:spcPts val="0"/>
                </a:spcAft>
                <a:buNone/>
              </a:pPr>
              <a:r>
                <a:t/>
              </a:r>
              <a:endParaRPr b="1" i="0" sz="1000" u="none">
                <a:solidFill>
                  <a:schemeClr val="dk1"/>
                </a:solidFill>
                <a:latin typeface="Rambla"/>
                <a:ea typeface="Rambla"/>
                <a:cs typeface="Rambla"/>
                <a:sym typeface="Rambla"/>
              </a:endParaRPr>
            </a:p>
          </p:txBody>
        </p:sp>
        <p:sp>
          <p:nvSpPr>
            <p:cNvPr id="1564" name="Google Shape;1564;p120"/>
            <p:cNvSpPr/>
            <p:nvPr/>
          </p:nvSpPr>
          <p:spPr>
            <a:xfrm>
              <a:off x="465137" y="1447800"/>
              <a:ext cx="102076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000" u="none">
                <a:solidFill>
                  <a:schemeClr val="dk1"/>
                </a:solidFill>
                <a:latin typeface="Rambla"/>
                <a:ea typeface="Rambla"/>
                <a:cs typeface="Rambla"/>
                <a:sym typeface="Rambla"/>
              </a:endParaRPr>
            </a:p>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 Brach 1)</a:t>
              </a:r>
              <a:endParaRPr/>
            </a:p>
            <a:p>
              <a:pPr indent="0" lvl="0" marL="0" marR="0" rtl="0" algn="l">
                <a:lnSpc>
                  <a:spcPct val="100000"/>
                </a:lnSpc>
                <a:spcBef>
                  <a:spcPts val="0"/>
                </a:spcBef>
                <a:spcAft>
                  <a:spcPts val="0"/>
                </a:spcAft>
                <a:buNone/>
              </a:pPr>
              <a:r>
                <a:t/>
              </a:r>
              <a:endParaRPr b="1" i="0" sz="1000" u="none">
                <a:solidFill>
                  <a:schemeClr val="dk1"/>
                </a:solidFill>
                <a:latin typeface="Rambla"/>
                <a:ea typeface="Rambla"/>
                <a:cs typeface="Rambla"/>
                <a:sym typeface="Rambla"/>
              </a:endParaRPr>
            </a:p>
          </p:txBody>
        </p:sp>
        <p:sp>
          <p:nvSpPr>
            <p:cNvPr id="1565" name="Google Shape;1565;p120"/>
            <p:cNvSpPr txBox="1"/>
            <p:nvPr/>
          </p:nvSpPr>
          <p:spPr>
            <a:xfrm>
              <a:off x="1981200" y="1981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Landing</a:t>
              </a:r>
              <a:endParaRPr/>
            </a:p>
          </p:txBody>
        </p:sp>
        <p:sp>
          <p:nvSpPr>
            <p:cNvPr id="1566" name="Google Shape;1566;p120"/>
            <p:cNvSpPr/>
            <p:nvPr/>
          </p:nvSpPr>
          <p:spPr>
            <a:xfrm>
              <a:off x="1484312" y="3683000"/>
              <a:ext cx="990600" cy="2286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7" name="Google Shape;1567;p120"/>
            <p:cNvSpPr txBox="1"/>
            <p:nvPr/>
          </p:nvSpPr>
          <p:spPr>
            <a:xfrm>
              <a:off x="1371600" y="3657600"/>
              <a:ext cx="1196975"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a:solidFill>
                    <a:schemeClr val="lt1"/>
                  </a:solidFill>
                  <a:latin typeface="Rambla"/>
                  <a:ea typeface="Rambla"/>
                  <a:cs typeface="Rambla"/>
                  <a:sym typeface="Rambla"/>
                </a:rPr>
                <a:t> Datastage</a:t>
              </a:r>
              <a:endParaRPr/>
            </a:p>
          </p:txBody>
        </p:sp>
        <p:sp>
          <p:nvSpPr>
            <p:cNvPr id="1568" name="Google Shape;1568;p120"/>
            <p:cNvSpPr/>
            <p:nvPr/>
          </p:nvSpPr>
          <p:spPr>
            <a:xfrm>
              <a:off x="3924300" y="38100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69" name="Google Shape;1569;p120"/>
            <p:cNvSpPr txBox="1"/>
            <p:nvPr/>
          </p:nvSpPr>
          <p:spPr>
            <a:xfrm>
              <a:off x="3886200" y="38242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a:solidFill>
                    <a:schemeClr val="lt1"/>
                  </a:solidFill>
                  <a:latin typeface="Rambla"/>
                  <a:ea typeface="Rambla"/>
                  <a:cs typeface="Rambla"/>
                  <a:sym typeface="Rambla"/>
                </a:rPr>
                <a:t> TD/Sunopsis</a:t>
              </a:r>
              <a:endParaRPr/>
            </a:p>
          </p:txBody>
        </p:sp>
        <p:cxnSp>
          <p:nvCxnSpPr>
            <p:cNvPr id="1570" name="Google Shape;1570;p120"/>
            <p:cNvCxnSpPr/>
            <p:nvPr/>
          </p:nvCxnSpPr>
          <p:spPr>
            <a:xfrm>
              <a:off x="1981200" y="2819400"/>
              <a:ext cx="0" cy="838200"/>
            </a:xfrm>
            <a:prstGeom prst="straightConnector1">
              <a:avLst/>
            </a:prstGeom>
            <a:noFill/>
            <a:ln cap="flat" cmpd="sng" w="9525">
              <a:solidFill>
                <a:schemeClr val="dk1"/>
              </a:solidFill>
              <a:prstDash val="solid"/>
              <a:miter lim="8000"/>
              <a:headEnd len="sm" w="sm" type="oval"/>
              <a:tailEnd len="sm" w="sm" type="none"/>
            </a:ln>
          </p:spPr>
        </p:cxnSp>
        <p:cxnSp>
          <p:nvCxnSpPr>
            <p:cNvPr id="1571" name="Google Shape;1571;p120"/>
            <p:cNvCxnSpPr/>
            <p:nvPr/>
          </p:nvCxnSpPr>
          <p:spPr>
            <a:xfrm>
              <a:off x="4368800" y="2908300"/>
              <a:ext cx="0" cy="914400"/>
            </a:xfrm>
            <a:prstGeom prst="straightConnector1">
              <a:avLst/>
            </a:prstGeom>
            <a:noFill/>
            <a:ln cap="flat" cmpd="sng" w="9525">
              <a:solidFill>
                <a:schemeClr val="dk1"/>
              </a:solidFill>
              <a:prstDash val="solid"/>
              <a:miter lim="8000"/>
              <a:headEnd len="sm" w="sm" type="oval"/>
              <a:tailEnd len="sm" w="sm" type="none"/>
            </a:ln>
          </p:spPr>
        </p:cxnSp>
        <p:sp>
          <p:nvSpPr>
            <p:cNvPr id="1572" name="Google Shape;1572;p120"/>
            <p:cNvSpPr/>
            <p:nvPr/>
          </p:nvSpPr>
          <p:spPr>
            <a:xfrm>
              <a:off x="7797800" y="19050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73" name="Google Shape;1573;p120"/>
            <p:cNvSpPr txBox="1"/>
            <p:nvPr/>
          </p:nvSpPr>
          <p:spPr>
            <a:xfrm>
              <a:off x="7858125" y="1901825"/>
              <a:ext cx="1079500"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a:solidFill>
                    <a:schemeClr val="lt1"/>
                  </a:solidFill>
                  <a:latin typeface="Rambla"/>
                  <a:ea typeface="Rambla"/>
                  <a:cs typeface="Rambla"/>
                  <a:sym typeface="Rambla"/>
                </a:rPr>
                <a:t>Hyperion</a:t>
              </a:r>
              <a:endParaRPr/>
            </a:p>
          </p:txBody>
        </p:sp>
        <p:cxnSp>
          <p:nvCxnSpPr>
            <p:cNvPr id="1574" name="Google Shape;1574;p120"/>
            <p:cNvCxnSpPr/>
            <p:nvPr/>
          </p:nvCxnSpPr>
          <p:spPr>
            <a:xfrm>
              <a:off x="8620125" y="2232025"/>
              <a:ext cx="0" cy="533400"/>
            </a:xfrm>
            <a:prstGeom prst="straightConnector1">
              <a:avLst/>
            </a:prstGeom>
            <a:noFill/>
            <a:ln cap="flat" cmpd="sng" w="9525">
              <a:solidFill>
                <a:schemeClr val="dk1"/>
              </a:solidFill>
              <a:prstDash val="solid"/>
              <a:miter lim="8000"/>
              <a:headEnd len="sm" w="sm" type="oval"/>
              <a:tailEnd len="sm" w="sm" type="none"/>
            </a:ln>
          </p:spPr>
        </p:cxnSp>
        <p:sp>
          <p:nvSpPr>
            <p:cNvPr id="1575" name="Google Shape;1575;p120"/>
            <p:cNvSpPr/>
            <p:nvPr/>
          </p:nvSpPr>
          <p:spPr>
            <a:xfrm>
              <a:off x="2514600" y="2362200"/>
              <a:ext cx="533400" cy="685800"/>
            </a:xfrm>
            <a:prstGeom prst="foldedCorner">
              <a:avLst>
                <a:gd fmla="val 16667" name="adj"/>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76" name="Google Shape;1576;p120"/>
            <p:cNvSpPr/>
            <p:nvPr/>
          </p:nvSpPr>
          <p:spPr>
            <a:xfrm>
              <a:off x="2286000" y="2209800"/>
              <a:ext cx="381000" cy="381000"/>
            </a:xfrm>
            <a:prstGeom prst="foldedCorner">
              <a:avLst>
                <a:gd fmla="val 16667" name="adj"/>
              </a:avLst>
            </a:prstGeom>
            <a:solidFill>
              <a:srgbClr val="FFFFFF"/>
            </a:solidFill>
            <a:ln cap="flat" cmpd="sng" w="9525">
              <a:solidFill>
                <a:srgbClr val="FF0000"/>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577" name="Google Shape;1577;p120"/>
            <p:cNvCxnSpPr/>
            <p:nvPr/>
          </p:nvCxnSpPr>
          <p:spPr>
            <a:xfrm>
              <a:off x="1333500" y="1752600"/>
              <a:ext cx="952500" cy="647700"/>
            </a:xfrm>
            <a:prstGeom prst="bentConnector3">
              <a:avLst>
                <a:gd fmla="val 50000" name="adj1"/>
              </a:avLst>
            </a:prstGeom>
            <a:noFill/>
            <a:ln cap="flat" cmpd="sng" w="12700">
              <a:solidFill>
                <a:schemeClr val="dk1"/>
              </a:solidFill>
              <a:prstDash val="solid"/>
              <a:miter lim="8000"/>
              <a:headEnd len="sm" w="sm" type="none"/>
              <a:tailEnd len="med" w="med" type="triangle"/>
            </a:ln>
          </p:spPr>
        </p:cxnSp>
        <p:cxnSp>
          <p:nvCxnSpPr>
            <p:cNvPr id="1578" name="Google Shape;1578;p120"/>
            <p:cNvCxnSpPr/>
            <p:nvPr/>
          </p:nvCxnSpPr>
          <p:spPr>
            <a:xfrm>
              <a:off x="2667000" y="2362200"/>
              <a:ext cx="757237" cy="98425"/>
            </a:xfrm>
            <a:prstGeom prst="bentConnector3">
              <a:avLst>
                <a:gd fmla="val -16477" name="adj1"/>
              </a:avLst>
            </a:prstGeom>
            <a:noFill/>
            <a:ln cap="flat" cmpd="sng" w="12700">
              <a:solidFill>
                <a:schemeClr val="dk1"/>
              </a:solidFill>
              <a:prstDash val="solid"/>
              <a:miter lim="8000"/>
              <a:headEnd len="sm" w="sm" type="none"/>
              <a:tailEnd len="med" w="med" type="triangle"/>
            </a:ln>
          </p:spPr>
        </p:cxnSp>
        <p:cxnSp>
          <p:nvCxnSpPr>
            <p:cNvPr id="1579" name="Google Shape;1579;p120"/>
            <p:cNvCxnSpPr/>
            <p:nvPr/>
          </p:nvCxnSpPr>
          <p:spPr>
            <a:xfrm>
              <a:off x="2895600" y="2857500"/>
              <a:ext cx="0" cy="1054100"/>
            </a:xfrm>
            <a:prstGeom prst="straightConnector1">
              <a:avLst/>
            </a:prstGeom>
            <a:noFill/>
            <a:ln cap="flat" cmpd="sng" w="9525">
              <a:solidFill>
                <a:schemeClr val="dk1"/>
              </a:solidFill>
              <a:prstDash val="solid"/>
              <a:miter lim="8000"/>
              <a:headEnd len="sm" w="sm" type="oval"/>
              <a:tailEnd len="sm" w="sm" type="none"/>
            </a:ln>
          </p:spPr>
        </p:cxnSp>
        <p:sp>
          <p:nvSpPr>
            <p:cNvPr id="1580" name="Google Shape;1580;p120"/>
            <p:cNvSpPr/>
            <p:nvPr/>
          </p:nvSpPr>
          <p:spPr>
            <a:xfrm>
              <a:off x="2679700" y="37719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1" name="Google Shape;1581;p120"/>
            <p:cNvSpPr txBox="1"/>
            <p:nvPr/>
          </p:nvSpPr>
          <p:spPr>
            <a:xfrm>
              <a:off x="2667000" y="3748087"/>
              <a:ext cx="10795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a:solidFill>
                    <a:schemeClr val="lt1"/>
                  </a:solidFill>
                  <a:latin typeface="Rambla"/>
                  <a:ea typeface="Rambla"/>
                  <a:cs typeface="Rambla"/>
                  <a:sym typeface="Rambla"/>
                </a:rPr>
                <a:t> Sunopsis</a:t>
              </a:r>
              <a:endParaRPr/>
            </a:p>
          </p:txBody>
        </p:sp>
        <p:grpSp>
          <p:nvGrpSpPr>
            <p:cNvPr id="1582" name="Google Shape;1582;p120"/>
            <p:cNvGrpSpPr/>
            <p:nvPr/>
          </p:nvGrpSpPr>
          <p:grpSpPr>
            <a:xfrm>
              <a:off x="2743200" y="2362200"/>
              <a:ext cx="609600" cy="457200"/>
              <a:chOff x="6934200" y="5029200"/>
              <a:chExt cx="835025" cy="457200"/>
            </a:xfrm>
          </p:grpSpPr>
          <p:pic>
            <p:nvPicPr>
              <p:cNvPr id="1583" name="Google Shape;1583;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84" name="Google Shape;1584;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a:solidFill>
                      <a:schemeClr val="dk1"/>
                    </a:solidFill>
                    <a:latin typeface="Rambla"/>
                    <a:ea typeface="Rambla"/>
                    <a:cs typeface="Rambla"/>
                    <a:sym typeface="Rambla"/>
                  </a:rPr>
                  <a:t>ETL</a:t>
                </a:r>
                <a:endParaRPr/>
              </a:p>
            </p:txBody>
          </p:sp>
        </p:grpSp>
        <p:sp>
          <p:nvSpPr>
            <p:cNvPr id="1585" name="Google Shape;1585;p120"/>
            <p:cNvSpPr/>
            <p:nvPr/>
          </p:nvSpPr>
          <p:spPr>
            <a:xfrm>
              <a:off x="2743200" y="21336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2</a:t>
              </a:r>
              <a:endParaRPr/>
            </a:p>
          </p:txBody>
        </p:sp>
        <p:cxnSp>
          <p:nvCxnSpPr>
            <p:cNvPr id="1586" name="Google Shape;1586;p120"/>
            <p:cNvCxnSpPr/>
            <p:nvPr/>
          </p:nvCxnSpPr>
          <p:spPr>
            <a:xfrm>
              <a:off x="6324600" y="2971800"/>
              <a:ext cx="0" cy="838200"/>
            </a:xfrm>
            <a:prstGeom prst="straightConnector1">
              <a:avLst/>
            </a:prstGeom>
            <a:noFill/>
            <a:ln cap="flat" cmpd="sng" w="9525">
              <a:solidFill>
                <a:schemeClr val="dk1"/>
              </a:solidFill>
              <a:prstDash val="solid"/>
              <a:miter lim="8000"/>
              <a:headEnd len="sm" w="sm" type="oval"/>
              <a:tailEnd len="sm" w="sm" type="none"/>
            </a:ln>
          </p:spPr>
        </p:cxnSp>
        <p:sp>
          <p:nvSpPr>
            <p:cNvPr id="1587" name="Google Shape;1587;p120"/>
            <p:cNvSpPr/>
            <p:nvPr/>
          </p:nvSpPr>
          <p:spPr>
            <a:xfrm>
              <a:off x="5689600" y="38354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8" name="Google Shape;1588;p120"/>
            <p:cNvSpPr txBox="1"/>
            <p:nvPr/>
          </p:nvSpPr>
          <p:spPr>
            <a:xfrm>
              <a:off x="5664200" y="38496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a:solidFill>
                    <a:schemeClr val="lt1"/>
                  </a:solidFill>
                  <a:latin typeface="Rambla"/>
                  <a:ea typeface="Rambla"/>
                  <a:cs typeface="Rambla"/>
                  <a:sym typeface="Rambla"/>
                </a:rPr>
                <a:t> TD/Sunopsis</a:t>
              </a:r>
              <a:endParaRPr/>
            </a:p>
          </p:txBody>
        </p:sp>
        <p:sp>
          <p:nvSpPr>
            <p:cNvPr id="1589" name="Google Shape;1589;p120"/>
            <p:cNvSpPr txBox="1"/>
            <p:nvPr/>
          </p:nvSpPr>
          <p:spPr>
            <a:xfrm>
              <a:off x="533400" y="1208087"/>
              <a:ext cx="1008062"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Phase I</a:t>
              </a:r>
              <a:endParaRPr/>
            </a:p>
          </p:txBody>
        </p:sp>
        <p:sp>
          <p:nvSpPr>
            <p:cNvPr id="1590" name="Google Shape;1590;p120"/>
            <p:cNvSpPr txBox="1"/>
            <p:nvPr/>
          </p:nvSpPr>
          <p:spPr>
            <a:xfrm>
              <a:off x="533400" y="26924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Phase II</a:t>
              </a:r>
              <a:endParaRPr/>
            </a:p>
          </p:txBody>
        </p:sp>
      </p:grpSp>
      <p:graphicFrame>
        <p:nvGraphicFramePr>
          <p:cNvPr id="1591" name="Google Shape;1591;p120"/>
          <p:cNvGraphicFramePr/>
          <p:nvPr/>
        </p:nvGraphicFramePr>
        <p:xfrm>
          <a:off x="304800" y="4724400"/>
          <a:ext cx="3000000" cy="3000000"/>
        </p:xfrm>
        <a:graphic>
          <a:graphicData uri="http://schemas.openxmlformats.org/drawingml/2006/table">
            <a:tbl>
              <a:tblPr>
                <a:noFill/>
                <a:tableStyleId>{8C92F9FE-DA1D-4893-8BA0-5E3CF6C9FBC3}</a:tableStyleId>
              </a:tblPr>
              <a:tblGrid>
                <a:gridCol w="501650"/>
                <a:gridCol w="3841750"/>
              </a:tblGrid>
              <a:tr h="488950">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Extract the source data in the landing area (Unix) using IBM Datastage. </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Load into Staging Area (Teradata platform) using Sunopsis packages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8175">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Transform and load into the EDW hosted on Teradata using Sunopsis/Teradata ETL scripts. EDW is based on FSLDM.</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592" name="Google Shape;1592;p120"/>
          <p:cNvSpPr/>
          <p:nvPr/>
        </p:nvSpPr>
        <p:spPr>
          <a:xfrm>
            <a:off x="457200" y="4876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1</a:t>
            </a:r>
            <a:endParaRPr/>
          </a:p>
        </p:txBody>
      </p:sp>
      <p:graphicFrame>
        <p:nvGraphicFramePr>
          <p:cNvPr id="1593" name="Google Shape;1593;p120"/>
          <p:cNvGraphicFramePr/>
          <p:nvPr/>
        </p:nvGraphicFramePr>
        <p:xfrm>
          <a:off x="4800600" y="4724400"/>
          <a:ext cx="3000000" cy="3000000"/>
        </p:xfrm>
        <a:graphic>
          <a:graphicData uri="http://schemas.openxmlformats.org/drawingml/2006/table">
            <a:tbl>
              <a:tblPr>
                <a:noFill/>
                <a:tableStyleId>{8C92F9FE-DA1D-4893-8BA0-5E3CF6C9FBC3}</a:tableStyleId>
              </a:tblPr>
              <a:tblGrid>
                <a:gridCol w="492125"/>
                <a:gridCol w="3775075"/>
              </a:tblGrid>
              <a:tr h="455600">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Transform and load the data from EDW to the HO data mart using Sunopsis/Teradata scripts.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Create Hyperion canned reports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Font typeface="Arial"/>
                        <a:buNone/>
                      </a:pPr>
                      <a:r>
                        <a:t/>
                      </a:r>
                      <a:endParaRPr b="0" i="0" sz="1000" u="none">
                        <a:solidFill>
                          <a:srgbClr val="3C5658"/>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000" u="none">
                        <a:solidFill>
                          <a:srgbClr val="3C5658"/>
                        </a:solidFill>
                        <a:latin typeface="Rambla"/>
                        <a:ea typeface="Rambla"/>
                        <a:cs typeface="Rambla"/>
                        <a:sym typeface="Rambla"/>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594" name="Google Shape;1594;p120"/>
          <p:cNvSpPr/>
          <p:nvPr/>
        </p:nvSpPr>
        <p:spPr>
          <a:xfrm>
            <a:off x="457200" y="5348287"/>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2</a:t>
            </a:r>
            <a:endParaRPr/>
          </a:p>
        </p:txBody>
      </p:sp>
      <p:sp>
        <p:nvSpPr>
          <p:cNvPr id="1595" name="Google Shape;1595;p120"/>
          <p:cNvSpPr/>
          <p:nvPr/>
        </p:nvSpPr>
        <p:spPr>
          <a:xfrm>
            <a:off x="457200" y="58674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3</a:t>
            </a:r>
            <a:endParaRPr/>
          </a:p>
        </p:txBody>
      </p:sp>
      <p:sp>
        <p:nvSpPr>
          <p:cNvPr id="1596" name="Google Shape;1596;p120"/>
          <p:cNvSpPr/>
          <p:nvPr/>
        </p:nvSpPr>
        <p:spPr>
          <a:xfrm>
            <a:off x="4953000" y="54102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5</a:t>
            </a:r>
            <a:endParaRPr/>
          </a:p>
        </p:txBody>
      </p:sp>
      <p:sp>
        <p:nvSpPr>
          <p:cNvPr id="1597" name="Google Shape;1597;p120"/>
          <p:cNvSpPr/>
          <p:nvPr/>
        </p:nvSpPr>
        <p:spPr>
          <a:xfrm>
            <a:off x="4927600" y="48387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4</a:t>
            </a:r>
            <a:endParaRPr/>
          </a:p>
        </p:txBody>
      </p:sp>
    </p:spTree>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12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603" name="Google Shape;1603;p12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Source to EDW - Example</a:t>
            </a:r>
            <a:endParaRPr/>
          </a:p>
        </p:txBody>
      </p:sp>
      <p:grpSp>
        <p:nvGrpSpPr>
          <p:cNvPr id="1604" name="Google Shape;1604;p121"/>
          <p:cNvGrpSpPr/>
          <p:nvPr/>
        </p:nvGrpSpPr>
        <p:grpSpPr>
          <a:xfrm>
            <a:off x="152400" y="669925"/>
            <a:ext cx="8686800" cy="5730875"/>
            <a:chOff x="152400" y="547687"/>
            <a:chExt cx="8991600" cy="6099175"/>
          </a:xfrm>
        </p:grpSpPr>
        <p:sp>
          <p:nvSpPr>
            <p:cNvPr id="1605" name="Google Shape;1605;p121"/>
            <p:cNvSpPr/>
            <p:nvPr/>
          </p:nvSpPr>
          <p:spPr>
            <a:xfrm>
              <a:off x="5486400" y="3733800"/>
              <a:ext cx="1430337" cy="6858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6" name="Google Shape;1606;p121"/>
            <p:cNvSpPr/>
            <p:nvPr/>
          </p:nvSpPr>
          <p:spPr>
            <a:xfrm>
              <a:off x="7180262" y="3530600"/>
              <a:ext cx="1658937" cy="264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7" name="Google Shape;1607;p121"/>
            <p:cNvSpPr/>
            <p:nvPr/>
          </p:nvSpPr>
          <p:spPr>
            <a:xfrm>
              <a:off x="5481637" y="4572000"/>
              <a:ext cx="1430337" cy="137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8" name="Google Shape;1608;p121"/>
            <p:cNvSpPr/>
            <p:nvPr/>
          </p:nvSpPr>
          <p:spPr>
            <a:xfrm>
              <a:off x="2797175" y="3203575"/>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09" name="Google Shape;1609;p121"/>
            <p:cNvSpPr/>
            <p:nvPr/>
          </p:nvSpPr>
          <p:spPr>
            <a:xfrm>
              <a:off x="3119437" y="3813175"/>
              <a:ext cx="820737" cy="235902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0" name="Google Shape;1610;p121"/>
            <p:cNvSpPr txBox="1"/>
            <p:nvPr/>
          </p:nvSpPr>
          <p:spPr>
            <a:xfrm>
              <a:off x="3178175" y="2998787"/>
              <a:ext cx="1905000" cy="354012"/>
            </a:xfrm>
            <a:prstGeom prst="rect">
              <a:avLst/>
            </a:prstGeom>
            <a:gradFill>
              <a:gsLst>
                <a:gs pos="0">
                  <a:srgbClr val="FFD2B8"/>
                </a:gs>
                <a:gs pos="100000">
                  <a:srgbClr val="FF9900"/>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ETL</a:t>
              </a:r>
              <a:endParaRPr/>
            </a:p>
          </p:txBody>
        </p:sp>
        <p:sp>
          <p:nvSpPr>
            <p:cNvPr id="1611" name="Google Shape;1611;p121"/>
            <p:cNvSpPr/>
            <p:nvPr/>
          </p:nvSpPr>
          <p:spPr>
            <a:xfrm>
              <a:off x="3071812" y="1219200"/>
              <a:ext cx="2163762" cy="221297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2" name="Google Shape;1612;p121"/>
            <p:cNvSpPr txBox="1"/>
            <p:nvPr/>
          </p:nvSpPr>
          <p:spPr>
            <a:xfrm>
              <a:off x="3635375" y="1219200"/>
              <a:ext cx="1243012"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ETL Layer</a:t>
              </a:r>
              <a:endParaRPr/>
            </a:p>
          </p:txBody>
        </p:sp>
        <p:sp>
          <p:nvSpPr>
            <p:cNvPr id="1613" name="Google Shape;1613;p121"/>
            <p:cNvSpPr/>
            <p:nvPr/>
          </p:nvSpPr>
          <p:spPr>
            <a:xfrm>
              <a:off x="3406775" y="3432175"/>
              <a:ext cx="274637" cy="377825"/>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4" name="Google Shape;1614;p121"/>
            <p:cNvSpPr/>
            <p:nvPr/>
          </p:nvSpPr>
          <p:spPr>
            <a:xfrm>
              <a:off x="5387975" y="1219200"/>
              <a:ext cx="16002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15" name="Google Shape;1615;p121"/>
            <p:cNvSpPr txBox="1"/>
            <p:nvPr/>
          </p:nvSpPr>
          <p:spPr>
            <a:xfrm>
              <a:off x="5387975" y="1219200"/>
              <a:ext cx="1524000"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Data Mart</a:t>
              </a:r>
              <a:endParaRPr/>
            </a:p>
          </p:txBody>
        </p:sp>
        <p:sp>
          <p:nvSpPr>
            <p:cNvPr id="1616" name="Google Shape;1616;p121"/>
            <p:cNvSpPr txBox="1"/>
            <p:nvPr/>
          </p:nvSpPr>
          <p:spPr>
            <a:xfrm>
              <a:off x="1501775" y="2057400"/>
              <a:ext cx="304800" cy="4338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a:solidFill>
                    <a:schemeClr val="dk1"/>
                  </a:solidFill>
                  <a:latin typeface="Arial"/>
                  <a:ea typeface="Arial"/>
                  <a:cs typeface="Arial"/>
                  <a:sym typeface="Arial"/>
                </a:rPr>
                <a:t>N</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I</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V</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t/>
              </a:r>
              <a:endParaRPr b="0" i="0" sz="800" u="non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X</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R</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C</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1" i="0" lang="en-US" sz="800" u="none">
                  <a:solidFill>
                    <a:schemeClr val="dk1"/>
                  </a:solidFill>
                  <a:latin typeface="Arial"/>
                  <a:ea typeface="Arial"/>
                  <a:cs typeface="Arial"/>
                  <a:sym typeface="Arial"/>
                </a:rPr>
                <a:t>Or</a:t>
              </a:r>
              <a:endParaRPr/>
            </a:p>
            <a:p>
              <a:pPr indent="0" lvl="0" marL="0" marR="0" rtl="0" algn="l">
                <a:lnSpc>
                  <a:spcPct val="100000"/>
                </a:lnSpc>
                <a:spcBef>
                  <a:spcPts val="400"/>
                </a:spcBef>
                <a:spcAft>
                  <a:spcPts val="0"/>
                </a:spcAft>
                <a:buClr>
                  <a:schemeClr val="dk1"/>
                </a:buClr>
                <a:buFont typeface="Arial"/>
                <a:buNone/>
              </a:pPr>
              <a:r>
                <a:rPr b="0" i="0" lang="en-US" sz="800" u="none">
                  <a:solidFill>
                    <a:schemeClr val="dk1"/>
                  </a:solidFill>
                  <a:latin typeface="Arial"/>
                  <a:ea typeface="Arial"/>
                  <a:cs typeface="Arial"/>
                  <a:sym typeface="Arial"/>
                </a:rPr>
                <a:t>DATA STAGE</a:t>
              </a:r>
              <a:endParaRPr/>
            </a:p>
          </p:txBody>
        </p:sp>
        <p:sp>
          <p:nvSpPr>
            <p:cNvPr id="1617" name="Google Shape;1617;p121"/>
            <p:cNvSpPr/>
            <p:nvPr/>
          </p:nvSpPr>
          <p:spPr>
            <a:xfrm>
              <a:off x="1501775" y="1831975"/>
              <a:ext cx="304800" cy="3044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18" name="Google Shape;1618;p121"/>
            <p:cNvCxnSpPr/>
            <p:nvPr/>
          </p:nvCxnSpPr>
          <p:spPr>
            <a:xfrm>
              <a:off x="1273175" y="3352800"/>
              <a:ext cx="228600" cy="0"/>
            </a:xfrm>
            <a:prstGeom prst="straightConnector1">
              <a:avLst/>
            </a:prstGeom>
            <a:noFill/>
            <a:ln cap="flat" cmpd="sng" w="38100">
              <a:solidFill>
                <a:schemeClr val="dk1"/>
              </a:solidFill>
              <a:prstDash val="solid"/>
              <a:miter lim="8000"/>
              <a:headEnd len="sm" w="sm" type="none"/>
              <a:tailEnd len="sm" w="sm" type="stealth"/>
            </a:ln>
          </p:spPr>
        </p:cxnSp>
        <p:cxnSp>
          <p:nvCxnSpPr>
            <p:cNvPr id="1619" name="Google Shape;1619;p121"/>
            <p:cNvCxnSpPr/>
            <p:nvPr/>
          </p:nvCxnSpPr>
          <p:spPr>
            <a:xfrm>
              <a:off x="1806575" y="3352800"/>
              <a:ext cx="228600" cy="0"/>
            </a:xfrm>
            <a:prstGeom prst="straightConnector1">
              <a:avLst/>
            </a:prstGeom>
            <a:noFill/>
            <a:ln cap="flat" cmpd="sng" w="38100">
              <a:solidFill>
                <a:schemeClr val="dk1"/>
              </a:solidFill>
              <a:prstDash val="solid"/>
              <a:miter lim="8000"/>
              <a:headEnd len="sm" w="sm" type="none"/>
              <a:tailEnd len="sm" w="sm" type="stealth"/>
            </a:ln>
          </p:spPr>
        </p:cxnSp>
        <p:sp>
          <p:nvSpPr>
            <p:cNvPr id="1620" name="Google Shape;1620;p121"/>
            <p:cNvSpPr txBox="1"/>
            <p:nvPr/>
          </p:nvSpPr>
          <p:spPr>
            <a:xfrm>
              <a:off x="3178175" y="2346325"/>
              <a:ext cx="798512" cy="549275"/>
            </a:xfrm>
            <a:prstGeom prst="rect">
              <a:avLst/>
            </a:prstGeom>
            <a:solidFill>
              <a:srgbClr val="006699"/>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Nunito"/>
                <a:buNone/>
              </a:pPr>
              <a:r>
                <a:rPr b="1" i="0" lang="en-US" sz="1000" u="none">
                  <a:solidFill>
                    <a:srgbClr val="FFFFFF"/>
                  </a:solidFill>
                  <a:latin typeface="Nunito"/>
                  <a:ea typeface="Nunito"/>
                  <a:cs typeface="Nunito"/>
                  <a:sym typeface="Nunito"/>
                </a:rPr>
                <a:t>Business Rules</a:t>
              </a:r>
              <a:endParaRPr/>
            </a:p>
          </p:txBody>
        </p:sp>
        <p:sp>
          <p:nvSpPr>
            <p:cNvPr id="1621" name="Google Shape;1621;p121"/>
            <p:cNvSpPr txBox="1"/>
            <p:nvPr/>
          </p:nvSpPr>
          <p:spPr>
            <a:xfrm>
              <a:off x="3178175" y="1736725"/>
              <a:ext cx="838200" cy="549275"/>
            </a:xfrm>
            <a:prstGeom prst="rect">
              <a:avLst/>
            </a:prstGeom>
            <a:solidFill>
              <a:srgbClr val="006699"/>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FFFFFF"/>
                </a:buClr>
                <a:buFont typeface="Nunito"/>
                <a:buNone/>
              </a:pPr>
              <a:r>
                <a:rPr b="1" i="0" lang="en-US" sz="1000" u="none">
                  <a:solidFill>
                    <a:srgbClr val="FFFFFF"/>
                  </a:solidFill>
                  <a:latin typeface="Nunito"/>
                  <a:ea typeface="Nunito"/>
                  <a:cs typeface="Nunito"/>
                  <a:sym typeface="Nunito"/>
                </a:rPr>
                <a:t>Mapping &amp; Validation</a:t>
              </a:r>
              <a:br>
                <a:rPr b="1" i="0" lang="en-US" sz="1000" u="none">
                  <a:solidFill>
                    <a:srgbClr val="FFFFFF"/>
                  </a:solidFill>
                  <a:latin typeface="Nunito"/>
                  <a:ea typeface="Nunito"/>
                  <a:cs typeface="Nunito"/>
                  <a:sym typeface="Nunito"/>
                </a:rPr>
              </a:br>
              <a:r>
                <a:rPr b="1" i="0" lang="en-US" sz="1000" u="none">
                  <a:solidFill>
                    <a:srgbClr val="FFFFFF"/>
                  </a:solidFill>
                  <a:latin typeface="Nunito"/>
                  <a:ea typeface="Nunito"/>
                  <a:cs typeface="Nunito"/>
                  <a:sym typeface="Nunito"/>
                </a:rPr>
                <a:t> Rules</a:t>
              </a:r>
              <a:endParaRPr/>
            </a:p>
          </p:txBody>
        </p:sp>
        <p:sp>
          <p:nvSpPr>
            <p:cNvPr id="1622" name="Google Shape;1622;p121"/>
            <p:cNvSpPr/>
            <p:nvPr/>
          </p:nvSpPr>
          <p:spPr>
            <a:xfrm>
              <a:off x="4244975" y="5403850"/>
              <a:ext cx="685800" cy="615950"/>
            </a:xfrm>
            <a:prstGeom prst="rec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3" name="Google Shape;1623;p121"/>
            <p:cNvSpPr txBox="1"/>
            <p:nvPr/>
          </p:nvSpPr>
          <p:spPr>
            <a:xfrm>
              <a:off x="4016375" y="5465762"/>
              <a:ext cx="838200" cy="3984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MAP,</a:t>
              </a:r>
              <a:endParaRPr/>
            </a:p>
            <a:p>
              <a:pPr indent="0" lvl="0" marL="0" marR="0" rtl="0" algn="ctr">
                <a:lnSpc>
                  <a:spcPct val="10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KEY,</a:t>
              </a:r>
              <a:endParaRPr/>
            </a:p>
            <a:p>
              <a:pPr indent="0" lvl="0" marL="0" marR="0" rtl="0" algn="ctr">
                <a:lnSpc>
                  <a:spcPct val="10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XMAP</a:t>
              </a:r>
              <a:endParaRPr/>
            </a:p>
            <a:p>
              <a:pPr indent="0" lvl="0" marL="0" marR="0" rtl="0" algn="ctr">
                <a:lnSpc>
                  <a:spcPct val="10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Lookup</a:t>
              </a:r>
              <a:endParaRPr/>
            </a:p>
          </p:txBody>
        </p:sp>
        <p:sp>
          <p:nvSpPr>
            <p:cNvPr id="1624" name="Google Shape;1624;p121"/>
            <p:cNvSpPr/>
            <p:nvPr/>
          </p:nvSpPr>
          <p:spPr>
            <a:xfrm>
              <a:off x="4625975" y="5638800"/>
              <a:ext cx="238125" cy="3000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5" name="Google Shape;1625;p121"/>
            <p:cNvSpPr txBox="1"/>
            <p:nvPr/>
          </p:nvSpPr>
          <p:spPr>
            <a:xfrm>
              <a:off x="3101975" y="3886200"/>
              <a:ext cx="762000" cy="422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EDW Staging </a:t>
              </a:r>
              <a:endParaRPr/>
            </a:p>
          </p:txBody>
        </p:sp>
        <p:sp>
          <p:nvSpPr>
            <p:cNvPr id="1626" name="Google Shape;1626;p121"/>
            <p:cNvSpPr/>
            <p:nvPr/>
          </p:nvSpPr>
          <p:spPr>
            <a:xfrm>
              <a:off x="1501775" y="1219200"/>
              <a:ext cx="3048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7" name="Google Shape;1627;p121"/>
            <p:cNvSpPr/>
            <p:nvPr/>
          </p:nvSpPr>
          <p:spPr>
            <a:xfrm>
              <a:off x="228600" y="6354762"/>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8" name="Google Shape;1628;p121"/>
            <p:cNvSpPr txBox="1"/>
            <p:nvPr/>
          </p:nvSpPr>
          <p:spPr>
            <a:xfrm>
              <a:off x="685800" y="6354762"/>
              <a:ext cx="6477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a:solidFill>
                    <a:schemeClr val="dk1"/>
                  </a:solidFill>
                  <a:latin typeface="Arial"/>
                  <a:ea typeface="Arial"/>
                  <a:cs typeface="Arial"/>
                  <a:sym typeface="Arial"/>
                </a:rPr>
                <a:t>SunOpsis Process</a:t>
              </a:r>
              <a:endParaRPr/>
            </a:p>
          </p:txBody>
        </p:sp>
        <p:cxnSp>
          <p:nvCxnSpPr>
            <p:cNvPr id="1629" name="Google Shape;1629;p121"/>
            <p:cNvCxnSpPr/>
            <p:nvPr/>
          </p:nvCxnSpPr>
          <p:spPr>
            <a:xfrm>
              <a:off x="2286000" y="6477000"/>
              <a:ext cx="381000" cy="0"/>
            </a:xfrm>
            <a:prstGeom prst="straightConnector1">
              <a:avLst/>
            </a:prstGeom>
            <a:noFill/>
            <a:ln cap="flat" cmpd="sng" w="38100">
              <a:solidFill>
                <a:schemeClr val="dk1"/>
              </a:solidFill>
              <a:prstDash val="solid"/>
              <a:miter lim="8000"/>
              <a:headEnd len="sm" w="sm" type="none"/>
              <a:tailEnd len="sm" w="sm" type="stealth"/>
            </a:ln>
          </p:spPr>
        </p:cxnSp>
        <p:sp>
          <p:nvSpPr>
            <p:cNvPr id="1630" name="Google Shape;1630;p121"/>
            <p:cNvSpPr txBox="1"/>
            <p:nvPr/>
          </p:nvSpPr>
          <p:spPr>
            <a:xfrm>
              <a:off x="2743200" y="6324600"/>
              <a:ext cx="1905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a:solidFill>
                    <a:schemeClr val="dk1"/>
                  </a:solidFill>
                  <a:latin typeface="Arial"/>
                  <a:ea typeface="Arial"/>
                  <a:cs typeface="Arial"/>
                  <a:sym typeface="Arial"/>
                </a:rPr>
                <a:t>Data Stage Process</a:t>
              </a:r>
              <a:endParaRPr/>
            </a:p>
          </p:txBody>
        </p:sp>
        <p:sp>
          <p:nvSpPr>
            <p:cNvPr id="1631" name="Google Shape;1631;p121"/>
            <p:cNvSpPr txBox="1"/>
            <p:nvPr/>
          </p:nvSpPr>
          <p:spPr>
            <a:xfrm>
              <a:off x="4724400" y="6350000"/>
              <a:ext cx="24384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a:solidFill>
                    <a:schemeClr val="dk1"/>
                  </a:solidFill>
                  <a:latin typeface="Arial"/>
                  <a:ea typeface="Arial"/>
                  <a:cs typeface="Arial"/>
                  <a:sym typeface="Arial"/>
                </a:rPr>
                <a:t>Presentation Layer Access</a:t>
              </a:r>
              <a:endParaRPr/>
            </a:p>
          </p:txBody>
        </p:sp>
        <p:sp>
          <p:nvSpPr>
            <p:cNvPr id="1632" name="Google Shape;1632;p121"/>
            <p:cNvSpPr txBox="1"/>
            <p:nvPr/>
          </p:nvSpPr>
          <p:spPr>
            <a:xfrm>
              <a:off x="7129462" y="1219200"/>
              <a:ext cx="1831975" cy="5029200"/>
            </a:xfrm>
            <a:prstGeom prst="rect">
              <a:avLst/>
            </a:prstGeom>
            <a:no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3" name="Google Shape;1633;p121"/>
            <p:cNvSpPr txBox="1"/>
            <p:nvPr/>
          </p:nvSpPr>
          <p:spPr>
            <a:xfrm>
              <a:off x="6911975" y="1203325"/>
              <a:ext cx="2232025"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Presentation Layer</a:t>
              </a:r>
              <a:endParaRPr/>
            </a:p>
          </p:txBody>
        </p:sp>
        <p:sp>
          <p:nvSpPr>
            <p:cNvPr id="1634" name="Google Shape;1634;p121"/>
            <p:cNvSpPr/>
            <p:nvPr/>
          </p:nvSpPr>
          <p:spPr>
            <a:xfrm>
              <a:off x="4267200" y="6319837"/>
              <a:ext cx="228600" cy="3048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5" name="Google Shape;1635;p121"/>
            <p:cNvSpPr txBox="1"/>
            <p:nvPr/>
          </p:nvSpPr>
          <p:spPr>
            <a:xfrm rot="-5400000">
              <a:off x="6965949" y="4532313"/>
              <a:ext cx="990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BO Univerrse</a:t>
              </a:r>
              <a:endParaRPr/>
            </a:p>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(Query, Reporting)</a:t>
              </a:r>
              <a:endParaRPr/>
            </a:p>
          </p:txBody>
        </p:sp>
        <p:pic>
          <p:nvPicPr>
            <p:cNvPr descr="j0195384" id="1636" name="Google Shape;1636;p121"/>
            <p:cNvPicPr preferRelativeResize="0"/>
            <p:nvPr/>
          </p:nvPicPr>
          <p:blipFill rotWithShape="1">
            <a:blip r:embed="rId3">
              <a:alphaModFix amt="50195"/>
            </a:blip>
            <a:srcRect b="0" l="0" r="0" t="0"/>
            <a:stretch/>
          </p:blipFill>
          <p:spPr>
            <a:xfrm>
              <a:off x="8235950" y="4495800"/>
              <a:ext cx="317500" cy="344487"/>
            </a:xfrm>
            <a:prstGeom prst="rect">
              <a:avLst/>
            </a:prstGeom>
            <a:noFill/>
            <a:ln cap="flat" cmpd="sng" w="9525">
              <a:solidFill>
                <a:schemeClr val="dk1"/>
              </a:solidFill>
              <a:prstDash val="solid"/>
              <a:miter lim="8000"/>
              <a:headEnd len="sm" w="sm" type="none"/>
              <a:tailEnd len="sm" w="sm" type="none"/>
            </a:ln>
          </p:spPr>
        </p:pic>
        <p:sp>
          <p:nvSpPr>
            <p:cNvPr id="1637" name="Google Shape;1637;p121"/>
            <p:cNvSpPr/>
            <p:nvPr/>
          </p:nvSpPr>
          <p:spPr>
            <a:xfrm>
              <a:off x="3254375" y="43434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STG</a:t>
              </a:r>
              <a:endParaRPr/>
            </a:p>
          </p:txBody>
        </p:sp>
        <p:sp>
          <p:nvSpPr>
            <p:cNvPr id="1638" name="Google Shape;1638;p121"/>
            <p:cNvSpPr/>
            <p:nvPr/>
          </p:nvSpPr>
          <p:spPr>
            <a:xfrm>
              <a:off x="4321175" y="4267200"/>
              <a:ext cx="533400" cy="914400"/>
            </a:xfrm>
            <a:prstGeom prst="can">
              <a:avLst>
                <a:gd fmla="val 3957"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EDW</a:t>
              </a:r>
              <a:endParaRPr/>
            </a:p>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(FSLDM)</a:t>
              </a:r>
              <a:endParaRPr/>
            </a:p>
          </p:txBody>
        </p:sp>
        <p:sp>
          <p:nvSpPr>
            <p:cNvPr id="1639" name="Google Shape;1639;p121"/>
            <p:cNvSpPr/>
            <p:nvPr/>
          </p:nvSpPr>
          <p:spPr>
            <a:xfrm>
              <a:off x="8610600" y="571500"/>
              <a:ext cx="228600" cy="152400"/>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0" name="Google Shape;1640;p121"/>
            <p:cNvSpPr txBox="1"/>
            <p:nvPr/>
          </p:nvSpPr>
          <p:spPr>
            <a:xfrm>
              <a:off x="8610600" y="54768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a:solidFill>
                    <a:schemeClr val="dk1"/>
                  </a:solidFill>
                  <a:latin typeface="Arial"/>
                  <a:ea typeface="Arial"/>
                  <a:cs typeface="Arial"/>
                  <a:sym typeface="Arial"/>
                </a:rPr>
                <a:t>1</a:t>
              </a:r>
              <a:endParaRPr/>
            </a:p>
          </p:txBody>
        </p:sp>
        <p:sp>
          <p:nvSpPr>
            <p:cNvPr id="1641" name="Google Shape;1641;p121"/>
            <p:cNvSpPr txBox="1"/>
            <p:nvPr/>
          </p:nvSpPr>
          <p:spPr>
            <a:xfrm rot="-5400000">
              <a:off x="7156449" y="36560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SAM</a:t>
              </a:r>
              <a:endParaRPr/>
            </a:p>
          </p:txBody>
        </p:sp>
        <p:pic>
          <p:nvPicPr>
            <p:cNvPr descr="j0195384" id="1642" name="Google Shape;1642;p121"/>
            <p:cNvPicPr preferRelativeResize="0"/>
            <p:nvPr/>
          </p:nvPicPr>
          <p:blipFill rotWithShape="1">
            <a:blip r:embed="rId4">
              <a:alphaModFix/>
            </a:blip>
            <a:srcRect b="0" l="0" r="0" t="0"/>
            <a:stretch/>
          </p:blipFill>
          <p:spPr>
            <a:xfrm>
              <a:off x="8297862" y="3581400"/>
              <a:ext cx="317500" cy="474662"/>
            </a:xfrm>
            <a:prstGeom prst="rect">
              <a:avLst/>
            </a:prstGeom>
            <a:noFill/>
            <a:ln>
              <a:noFill/>
            </a:ln>
          </p:spPr>
        </p:pic>
        <p:sp>
          <p:nvSpPr>
            <p:cNvPr id="1643" name="Google Shape;1643;p121"/>
            <p:cNvSpPr txBox="1"/>
            <p:nvPr/>
          </p:nvSpPr>
          <p:spPr>
            <a:xfrm>
              <a:off x="8077200" y="4038600"/>
              <a:ext cx="838200"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SAM  User</a:t>
              </a:r>
              <a:endParaRPr/>
            </a:p>
          </p:txBody>
        </p:sp>
        <p:sp>
          <p:nvSpPr>
            <p:cNvPr id="1644" name="Google Shape;1644;p121"/>
            <p:cNvSpPr txBox="1"/>
            <p:nvPr/>
          </p:nvSpPr>
          <p:spPr>
            <a:xfrm rot="-5400000">
              <a:off x="7142162" y="15224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MAP</a:t>
              </a:r>
              <a:endParaRPr/>
            </a:p>
          </p:txBody>
        </p:sp>
        <p:pic>
          <p:nvPicPr>
            <p:cNvPr descr="j0195384" id="1645" name="Google Shape;1645;p121"/>
            <p:cNvPicPr preferRelativeResize="0"/>
            <p:nvPr/>
          </p:nvPicPr>
          <p:blipFill rotWithShape="1">
            <a:blip r:embed="rId4">
              <a:alphaModFix/>
            </a:blip>
            <a:srcRect b="0" l="0" r="0" t="0"/>
            <a:stretch/>
          </p:blipFill>
          <p:spPr>
            <a:xfrm>
              <a:off x="8297862" y="1484312"/>
              <a:ext cx="317500" cy="474662"/>
            </a:xfrm>
            <a:prstGeom prst="rect">
              <a:avLst/>
            </a:prstGeom>
            <a:noFill/>
            <a:ln>
              <a:noFill/>
            </a:ln>
          </p:spPr>
        </p:pic>
        <p:sp>
          <p:nvSpPr>
            <p:cNvPr id="1646" name="Google Shape;1646;p121"/>
            <p:cNvSpPr txBox="1"/>
            <p:nvPr/>
          </p:nvSpPr>
          <p:spPr>
            <a:xfrm>
              <a:off x="8215312" y="1905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MAP USER</a:t>
              </a:r>
              <a:endParaRPr/>
            </a:p>
          </p:txBody>
        </p:sp>
        <p:sp>
          <p:nvSpPr>
            <p:cNvPr id="1647" name="Google Shape;1647;p121"/>
            <p:cNvSpPr txBox="1"/>
            <p:nvPr/>
          </p:nvSpPr>
          <p:spPr>
            <a:xfrm>
              <a:off x="8207375" y="4964112"/>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BO USER</a:t>
              </a:r>
              <a:endParaRPr/>
            </a:p>
          </p:txBody>
        </p:sp>
        <p:sp>
          <p:nvSpPr>
            <p:cNvPr id="1648" name="Google Shape;1648;p121"/>
            <p:cNvSpPr/>
            <p:nvPr/>
          </p:nvSpPr>
          <p:spPr>
            <a:xfrm>
              <a:off x="7673975" y="167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9" name="Google Shape;1649;p121"/>
            <p:cNvSpPr/>
            <p:nvPr/>
          </p:nvSpPr>
          <p:spPr>
            <a:xfrm>
              <a:off x="7688262" y="4583112"/>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0" name="Google Shape;1650;p121"/>
            <p:cNvSpPr/>
            <p:nvPr/>
          </p:nvSpPr>
          <p:spPr>
            <a:xfrm>
              <a:off x="7688262" y="37338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1" name="Google Shape;1651;p121"/>
            <p:cNvSpPr/>
            <p:nvPr/>
          </p:nvSpPr>
          <p:spPr>
            <a:xfrm>
              <a:off x="4186237" y="3810000"/>
              <a:ext cx="820737" cy="2362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2" name="Google Shape;1652;p121"/>
            <p:cNvSpPr txBox="1"/>
            <p:nvPr/>
          </p:nvSpPr>
          <p:spPr>
            <a:xfrm>
              <a:off x="3863975" y="3916362"/>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EDW</a:t>
              </a:r>
              <a:endParaRPr/>
            </a:p>
          </p:txBody>
        </p:sp>
        <p:sp>
          <p:nvSpPr>
            <p:cNvPr id="1653" name="Google Shape;1653;p121"/>
            <p:cNvSpPr/>
            <p:nvPr/>
          </p:nvSpPr>
          <p:spPr>
            <a:xfrm>
              <a:off x="4427537" y="3429000"/>
              <a:ext cx="274637" cy="381000"/>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4" name="Google Shape;1654;p121"/>
            <p:cNvSpPr/>
            <p:nvPr/>
          </p:nvSpPr>
          <p:spPr>
            <a:xfrm>
              <a:off x="5562600" y="15240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DataMart1</a:t>
              </a:r>
              <a:endParaRPr/>
            </a:p>
          </p:txBody>
        </p:sp>
        <p:sp>
          <p:nvSpPr>
            <p:cNvPr id="1655" name="Google Shape;1655;p121"/>
            <p:cNvSpPr/>
            <p:nvPr/>
          </p:nvSpPr>
          <p:spPr>
            <a:xfrm>
              <a:off x="5562600" y="21336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DataMart2</a:t>
              </a:r>
              <a:endParaRPr/>
            </a:p>
          </p:txBody>
        </p:sp>
        <p:sp>
          <p:nvSpPr>
            <p:cNvPr id="1656" name="Google Shape;1656;p121"/>
            <p:cNvSpPr/>
            <p:nvPr/>
          </p:nvSpPr>
          <p:spPr>
            <a:xfrm>
              <a:off x="5562600" y="27432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DataMart3</a:t>
              </a:r>
              <a:endParaRPr/>
            </a:p>
          </p:txBody>
        </p:sp>
        <p:sp>
          <p:nvSpPr>
            <p:cNvPr id="1657" name="Google Shape;1657;p121"/>
            <p:cNvSpPr/>
            <p:nvPr/>
          </p:nvSpPr>
          <p:spPr>
            <a:xfrm>
              <a:off x="6302375" y="5338762"/>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DataMart11</a:t>
              </a:r>
              <a:endParaRPr/>
            </a:p>
          </p:txBody>
        </p:sp>
        <p:sp>
          <p:nvSpPr>
            <p:cNvPr id="1658" name="Google Shape;1658;p121"/>
            <p:cNvSpPr/>
            <p:nvPr/>
          </p:nvSpPr>
          <p:spPr>
            <a:xfrm>
              <a:off x="6302375" y="4729162"/>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DataMart9</a:t>
              </a:r>
              <a:endParaRPr/>
            </a:p>
          </p:txBody>
        </p:sp>
        <p:sp>
          <p:nvSpPr>
            <p:cNvPr id="1659" name="Google Shape;1659;p121"/>
            <p:cNvSpPr/>
            <p:nvPr/>
          </p:nvSpPr>
          <p:spPr>
            <a:xfrm>
              <a:off x="5540375" y="4729162"/>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DataMart8</a:t>
              </a:r>
              <a:endParaRPr/>
            </a:p>
          </p:txBody>
        </p:sp>
        <p:sp>
          <p:nvSpPr>
            <p:cNvPr id="1660" name="Google Shape;1660;p121"/>
            <p:cNvSpPr/>
            <p:nvPr/>
          </p:nvSpPr>
          <p:spPr>
            <a:xfrm>
              <a:off x="5540375" y="5338762"/>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DataMart10</a:t>
              </a:r>
              <a:endParaRPr/>
            </a:p>
          </p:txBody>
        </p:sp>
        <p:sp>
          <p:nvSpPr>
            <p:cNvPr id="1661" name="Google Shape;1661;p121"/>
            <p:cNvSpPr/>
            <p:nvPr/>
          </p:nvSpPr>
          <p:spPr>
            <a:xfrm>
              <a:off x="5540375" y="3890962"/>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DataMart6</a:t>
              </a:r>
              <a:endParaRPr/>
            </a:p>
          </p:txBody>
        </p:sp>
        <p:sp>
          <p:nvSpPr>
            <p:cNvPr id="1662" name="Google Shape;1662;p121"/>
            <p:cNvSpPr txBox="1"/>
            <p:nvPr/>
          </p:nvSpPr>
          <p:spPr>
            <a:xfrm>
              <a:off x="5387975" y="4556125"/>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System 2</a:t>
              </a:r>
              <a:endParaRPr/>
            </a:p>
          </p:txBody>
        </p:sp>
        <p:cxnSp>
          <p:nvCxnSpPr>
            <p:cNvPr id="1663" name="Google Shape;1663;p121"/>
            <p:cNvCxnSpPr/>
            <p:nvPr/>
          </p:nvCxnSpPr>
          <p:spPr>
            <a:xfrm flipH="1">
              <a:off x="6835775" y="3886200"/>
              <a:ext cx="395287" cy="1717675"/>
            </a:xfrm>
            <a:prstGeom prst="curvedConnector3">
              <a:avLst>
                <a:gd fmla="val -51699" name="adj1"/>
              </a:avLst>
            </a:prstGeom>
            <a:noFill/>
            <a:ln cap="flat" cmpd="sng" w="9525">
              <a:solidFill>
                <a:schemeClr val="dk1"/>
              </a:solidFill>
              <a:prstDash val="solid"/>
              <a:miter lim="8000"/>
              <a:headEnd len="sm" w="sm" type="none"/>
              <a:tailEnd len="med" w="med" type="triangle"/>
            </a:ln>
          </p:spPr>
        </p:cxnSp>
        <p:sp>
          <p:nvSpPr>
            <p:cNvPr id="1664" name="Google Shape;1664;p121"/>
            <p:cNvSpPr/>
            <p:nvPr/>
          </p:nvSpPr>
          <p:spPr>
            <a:xfrm>
              <a:off x="6302375" y="38862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DataMart7</a:t>
              </a:r>
              <a:endParaRPr/>
            </a:p>
          </p:txBody>
        </p:sp>
        <p:sp>
          <p:nvSpPr>
            <p:cNvPr id="1665" name="Google Shape;1665;p121"/>
            <p:cNvSpPr/>
            <p:nvPr/>
          </p:nvSpPr>
          <p:spPr>
            <a:xfrm>
              <a:off x="152400" y="1219200"/>
              <a:ext cx="1143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66" name="Google Shape;1666;p121"/>
            <p:cNvSpPr txBox="1"/>
            <p:nvPr/>
          </p:nvSpPr>
          <p:spPr>
            <a:xfrm>
              <a:off x="152400" y="1203325"/>
              <a:ext cx="1143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Source Layer</a:t>
              </a:r>
              <a:endParaRPr/>
            </a:p>
          </p:txBody>
        </p:sp>
        <p:sp>
          <p:nvSpPr>
            <p:cNvPr id="1667" name="Google Shape;1667;p121"/>
            <p:cNvSpPr/>
            <p:nvPr/>
          </p:nvSpPr>
          <p:spPr>
            <a:xfrm>
              <a:off x="228600" y="3806825"/>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5</a:t>
              </a:r>
              <a:endParaRPr/>
            </a:p>
          </p:txBody>
        </p:sp>
        <p:sp>
          <p:nvSpPr>
            <p:cNvPr id="1668" name="Google Shape;1668;p121"/>
            <p:cNvSpPr/>
            <p:nvPr/>
          </p:nvSpPr>
          <p:spPr>
            <a:xfrm>
              <a:off x="228600" y="4302125"/>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6</a:t>
              </a:r>
              <a:endParaRPr/>
            </a:p>
          </p:txBody>
        </p:sp>
        <p:sp>
          <p:nvSpPr>
            <p:cNvPr id="1669" name="Google Shape;1669;p121"/>
            <p:cNvSpPr/>
            <p:nvPr/>
          </p:nvSpPr>
          <p:spPr>
            <a:xfrm>
              <a:off x="228600" y="3305175"/>
              <a:ext cx="457200" cy="45402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4</a:t>
              </a:r>
              <a:endParaRPr/>
            </a:p>
          </p:txBody>
        </p:sp>
        <p:sp>
          <p:nvSpPr>
            <p:cNvPr id="1670" name="Google Shape;1670;p121"/>
            <p:cNvSpPr/>
            <p:nvPr/>
          </p:nvSpPr>
          <p:spPr>
            <a:xfrm>
              <a:off x="228600" y="4826000"/>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7</a:t>
              </a:r>
              <a:endParaRPr/>
            </a:p>
          </p:txBody>
        </p:sp>
        <p:sp>
          <p:nvSpPr>
            <p:cNvPr id="1671" name="Google Shape;1671;p121"/>
            <p:cNvSpPr/>
            <p:nvPr/>
          </p:nvSpPr>
          <p:spPr>
            <a:xfrm>
              <a:off x="228600" y="5292725"/>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8</a:t>
              </a:r>
              <a:endParaRPr/>
            </a:p>
          </p:txBody>
        </p:sp>
        <p:sp>
          <p:nvSpPr>
            <p:cNvPr id="1672" name="Google Shape;1672;p121"/>
            <p:cNvSpPr/>
            <p:nvPr/>
          </p:nvSpPr>
          <p:spPr>
            <a:xfrm>
              <a:off x="228600" y="5749925"/>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9</a:t>
              </a:r>
              <a:endParaRPr/>
            </a:p>
          </p:txBody>
        </p:sp>
        <p:sp>
          <p:nvSpPr>
            <p:cNvPr id="1673" name="Google Shape;1673;p121"/>
            <p:cNvSpPr/>
            <p:nvPr/>
          </p:nvSpPr>
          <p:spPr>
            <a:xfrm>
              <a:off x="2111375" y="1219200"/>
              <a:ext cx="762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74" name="Google Shape;1674;p121"/>
            <p:cNvSpPr/>
            <p:nvPr/>
          </p:nvSpPr>
          <p:spPr>
            <a:xfrm>
              <a:off x="2187575" y="1676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 1 Files</a:t>
              </a:r>
              <a:endParaRPr/>
            </a:p>
          </p:txBody>
        </p:sp>
        <p:sp>
          <p:nvSpPr>
            <p:cNvPr id="1675" name="Google Shape;1675;p121"/>
            <p:cNvSpPr/>
            <p:nvPr/>
          </p:nvSpPr>
          <p:spPr>
            <a:xfrm>
              <a:off x="2187575" y="2438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 2 Files</a:t>
              </a:r>
              <a:endParaRPr/>
            </a:p>
          </p:txBody>
        </p:sp>
        <p:sp>
          <p:nvSpPr>
            <p:cNvPr id="1676" name="Google Shape;1676;p121"/>
            <p:cNvSpPr/>
            <p:nvPr/>
          </p:nvSpPr>
          <p:spPr>
            <a:xfrm>
              <a:off x="2187575" y="31242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Soruce3 Files</a:t>
              </a:r>
              <a:endParaRPr/>
            </a:p>
          </p:txBody>
        </p:sp>
        <p:sp>
          <p:nvSpPr>
            <p:cNvPr id="1677" name="Google Shape;1677;p121"/>
            <p:cNvSpPr/>
            <p:nvPr/>
          </p:nvSpPr>
          <p:spPr>
            <a:xfrm>
              <a:off x="2187575" y="3810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Source4 Files</a:t>
              </a:r>
              <a:endParaRPr/>
            </a:p>
          </p:txBody>
        </p:sp>
        <p:sp>
          <p:nvSpPr>
            <p:cNvPr id="1678" name="Google Shape;1678;p121"/>
            <p:cNvSpPr/>
            <p:nvPr/>
          </p:nvSpPr>
          <p:spPr>
            <a:xfrm>
              <a:off x="2209800" y="51816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 6 Files</a:t>
              </a:r>
              <a:endParaRPr/>
            </a:p>
          </p:txBody>
        </p:sp>
        <p:sp>
          <p:nvSpPr>
            <p:cNvPr id="1679" name="Google Shape;1679;p121"/>
            <p:cNvSpPr/>
            <p:nvPr/>
          </p:nvSpPr>
          <p:spPr>
            <a:xfrm>
              <a:off x="2209800" y="5715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 7 Files</a:t>
              </a:r>
              <a:endParaRPr/>
            </a:p>
          </p:txBody>
        </p:sp>
        <p:sp>
          <p:nvSpPr>
            <p:cNvPr id="1680" name="Google Shape;1680;p121"/>
            <p:cNvSpPr/>
            <p:nvPr/>
          </p:nvSpPr>
          <p:spPr>
            <a:xfrm>
              <a:off x="2209800" y="44958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a:effectLst>
              <a:outerShdw blurRad="63500" dir="2700000" dist="35921">
                <a:schemeClr val="lt2"/>
              </a:outerShdw>
            </a:effectLst>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a:solidFill>
                    <a:srgbClr val="000000"/>
                  </a:solidFill>
                  <a:latin typeface="Nunito"/>
                  <a:ea typeface="Nunito"/>
                  <a:cs typeface="Nunito"/>
                  <a:sym typeface="Nunito"/>
                </a:rPr>
                <a:t>Source 5 Files</a:t>
              </a:r>
              <a:endParaRPr/>
            </a:p>
          </p:txBody>
        </p:sp>
        <p:cxnSp>
          <p:nvCxnSpPr>
            <p:cNvPr id="1681" name="Google Shape;1681;p121"/>
            <p:cNvCxnSpPr/>
            <p:nvPr/>
          </p:nvCxnSpPr>
          <p:spPr>
            <a:xfrm flipH="1">
              <a:off x="6096000" y="1752600"/>
              <a:ext cx="1120775" cy="1255712"/>
            </a:xfrm>
            <a:prstGeom prst="curvedConnector3">
              <a:avLst>
                <a:gd fmla="val -1311" name="adj1"/>
              </a:avLst>
            </a:prstGeom>
            <a:noFill/>
            <a:ln cap="flat" cmpd="sng" w="9525">
              <a:solidFill>
                <a:schemeClr val="dk1"/>
              </a:solidFill>
              <a:prstDash val="solid"/>
              <a:miter lim="8000"/>
              <a:headEnd len="sm" w="sm" type="none"/>
              <a:tailEnd len="med" w="med" type="triangle"/>
            </a:ln>
          </p:spPr>
        </p:cxnSp>
        <p:sp>
          <p:nvSpPr>
            <p:cNvPr id="1682" name="Google Shape;1682;p121"/>
            <p:cNvSpPr/>
            <p:nvPr/>
          </p:nvSpPr>
          <p:spPr>
            <a:xfrm>
              <a:off x="6248400" y="27432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DataMart5</a:t>
              </a:r>
              <a:endParaRPr/>
            </a:p>
          </p:txBody>
        </p:sp>
        <p:sp>
          <p:nvSpPr>
            <p:cNvPr id="1683" name="Google Shape;1683;p121"/>
            <p:cNvSpPr/>
            <p:nvPr/>
          </p:nvSpPr>
          <p:spPr>
            <a:xfrm>
              <a:off x="6248400" y="2133600"/>
              <a:ext cx="533400" cy="528637"/>
            </a:xfrm>
            <a:prstGeom prst="can">
              <a:avLst>
                <a:gd fmla="val 8100" name="adj"/>
              </a:avLst>
            </a:prstGeom>
            <a:gradFill>
              <a:gsLst>
                <a:gs pos="0">
                  <a:srgbClr val="ABE2E2"/>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DataMart4</a:t>
              </a:r>
              <a:endParaRPr/>
            </a:p>
          </p:txBody>
        </p:sp>
        <p:sp>
          <p:nvSpPr>
            <p:cNvPr id="1684" name="Google Shape;1684;p121"/>
            <p:cNvSpPr/>
            <p:nvPr/>
          </p:nvSpPr>
          <p:spPr>
            <a:xfrm rot="5400000">
              <a:off x="5010150" y="3409950"/>
              <a:ext cx="381000" cy="419100"/>
            </a:xfrm>
            <a:prstGeom prst="leftUpArrow">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685" name="Google Shape;1685;p121"/>
            <p:cNvCxnSpPr/>
            <p:nvPr/>
          </p:nvCxnSpPr>
          <p:spPr>
            <a:xfrm flipH="1">
              <a:off x="5807075" y="4762500"/>
              <a:ext cx="1423987" cy="1104900"/>
            </a:xfrm>
            <a:prstGeom prst="curvedConnector4">
              <a:avLst>
                <a:gd fmla="val -8370" name="adj1"/>
                <a:gd fmla="val 40452" name="adj2"/>
              </a:avLst>
            </a:prstGeom>
            <a:noFill/>
            <a:ln cap="flat" cmpd="sng" w="9525">
              <a:solidFill>
                <a:schemeClr val="dk1"/>
              </a:solidFill>
              <a:prstDash val="solid"/>
              <a:miter lim="8000"/>
              <a:headEnd len="sm" w="sm" type="none"/>
              <a:tailEnd len="med" w="med" type="triangle"/>
            </a:ln>
          </p:spPr>
        </p:cxnSp>
        <p:sp>
          <p:nvSpPr>
            <p:cNvPr id="1686" name="Google Shape;1686;p121"/>
            <p:cNvSpPr/>
            <p:nvPr/>
          </p:nvSpPr>
          <p:spPr>
            <a:xfrm>
              <a:off x="1219200" y="6172200"/>
              <a:ext cx="76200" cy="76200"/>
            </a:xfrm>
            <a:prstGeom prst="star5">
              <a:avLst>
                <a:gd fmla="val 19098" name="adj"/>
                <a:gd fmla="val 105146" name="hf"/>
                <a:gd fmla="val 110557" name="vf"/>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87" name="Google Shape;1687;p121"/>
            <p:cNvSpPr txBox="1"/>
            <p:nvPr/>
          </p:nvSpPr>
          <p:spPr>
            <a:xfrm>
              <a:off x="7696200" y="3505200"/>
              <a:ext cx="762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System1</a:t>
              </a:r>
              <a:endParaRPr/>
            </a:p>
          </p:txBody>
        </p:sp>
        <p:sp>
          <p:nvSpPr>
            <p:cNvPr id="1688" name="Google Shape;1688;p121"/>
            <p:cNvSpPr txBox="1"/>
            <p:nvPr/>
          </p:nvSpPr>
          <p:spPr>
            <a:xfrm>
              <a:off x="2019300" y="1217612"/>
              <a:ext cx="990600" cy="423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File Landing Layer</a:t>
              </a:r>
              <a:endParaRPr/>
            </a:p>
          </p:txBody>
        </p:sp>
        <p:sp>
          <p:nvSpPr>
            <p:cNvPr id="1689" name="Google Shape;1689;p121"/>
            <p:cNvSpPr txBox="1"/>
            <p:nvPr/>
          </p:nvSpPr>
          <p:spPr>
            <a:xfrm rot="-5400000">
              <a:off x="7164387" y="54086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Hyperion</a:t>
              </a:r>
              <a:endParaRPr/>
            </a:p>
          </p:txBody>
        </p:sp>
        <p:pic>
          <p:nvPicPr>
            <p:cNvPr descr="j0195384" id="1690" name="Google Shape;1690;p121"/>
            <p:cNvPicPr preferRelativeResize="0"/>
            <p:nvPr/>
          </p:nvPicPr>
          <p:blipFill rotWithShape="1">
            <a:blip r:embed="rId4">
              <a:alphaModFix/>
            </a:blip>
            <a:srcRect b="0" l="0" r="0" t="0"/>
            <a:stretch/>
          </p:blipFill>
          <p:spPr>
            <a:xfrm>
              <a:off x="8305800" y="5334000"/>
              <a:ext cx="317500" cy="474662"/>
            </a:xfrm>
            <a:prstGeom prst="rect">
              <a:avLst/>
            </a:prstGeom>
            <a:noFill/>
            <a:ln>
              <a:noFill/>
            </a:ln>
          </p:spPr>
        </p:pic>
        <p:sp>
          <p:nvSpPr>
            <p:cNvPr id="1691" name="Google Shape;1691;p121"/>
            <p:cNvSpPr txBox="1"/>
            <p:nvPr/>
          </p:nvSpPr>
          <p:spPr>
            <a:xfrm>
              <a:off x="8237537" y="57912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Hyperion USER</a:t>
              </a:r>
              <a:endParaRPr/>
            </a:p>
          </p:txBody>
        </p:sp>
        <p:sp>
          <p:nvSpPr>
            <p:cNvPr id="1692" name="Google Shape;1692;p121"/>
            <p:cNvSpPr/>
            <p:nvPr/>
          </p:nvSpPr>
          <p:spPr>
            <a:xfrm>
              <a:off x="7696200" y="548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j0195384" id="1693" name="Google Shape;1693;p121"/>
            <p:cNvPicPr preferRelativeResize="0"/>
            <p:nvPr/>
          </p:nvPicPr>
          <p:blipFill rotWithShape="1">
            <a:blip r:embed="rId4">
              <a:alphaModFix/>
            </a:blip>
            <a:srcRect b="0" l="0" r="0" t="0"/>
            <a:stretch/>
          </p:blipFill>
          <p:spPr>
            <a:xfrm>
              <a:off x="8369300" y="2133600"/>
              <a:ext cx="317500" cy="474662"/>
            </a:xfrm>
            <a:prstGeom prst="rect">
              <a:avLst/>
            </a:prstGeom>
            <a:noFill/>
            <a:ln>
              <a:noFill/>
            </a:ln>
          </p:spPr>
        </p:pic>
        <p:sp>
          <p:nvSpPr>
            <p:cNvPr id="1694" name="Google Shape;1694;p121"/>
            <p:cNvSpPr txBox="1"/>
            <p:nvPr/>
          </p:nvSpPr>
          <p:spPr>
            <a:xfrm>
              <a:off x="8305800" y="2667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a:solidFill>
                    <a:schemeClr val="dk1"/>
                  </a:solidFill>
                  <a:latin typeface="Arial"/>
                  <a:ea typeface="Arial"/>
                  <a:cs typeface="Arial"/>
                  <a:sym typeface="Arial"/>
                </a:rPr>
                <a:t>DAT USER</a:t>
              </a:r>
              <a:endParaRPr/>
            </a:p>
          </p:txBody>
        </p:sp>
        <p:cxnSp>
          <p:nvCxnSpPr>
            <p:cNvPr id="1695" name="Google Shape;1695;p121"/>
            <p:cNvCxnSpPr/>
            <p:nvPr/>
          </p:nvCxnSpPr>
          <p:spPr>
            <a:xfrm rot="10800000">
              <a:off x="6096000" y="1789112"/>
              <a:ext cx="2273300" cy="582612"/>
            </a:xfrm>
            <a:prstGeom prst="curvedConnector3">
              <a:avLst>
                <a:gd fmla="val -754" name="adj1"/>
              </a:avLst>
            </a:prstGeom>
            <a:noFill/>
            <a:ln cap="flat" cmpd="sng" w="9525">
              <a:solidFill>
                <a:schemeClr val="dk1"/>
              </a:solidFill>
              <a:prstDash val="solid"/>
              <a:miter lim="8000"/>
              <a:headEnd len="sm" w="sm" type="none"/>
              <a:tailEnd len="med" w="med" type="triangle"/>
            </a:ln>
          </p:spPr>
        </p:cxnSp>
        <p:sp>
          <p:nvSpPr>
            <p:cNvPr id="1696" name="Google Shape;1696;p121"/>
            <p:cNvSpPr/>
            <p:nvPr/>
          </p:nvSpPr>
          <p:spPr>
            <a:xfrm>
              <a:off x="228600" y="1676400"/>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1</a:t>
              </a:r>
              <a:endParaRPr/>
            </a:p>
          </p:txBody>
        </p:sp>
        <p:sp>
          <p:nvSpPr>
            <p:cNvPr id="1697" name="Google Shape;1697;p121"/>
            <p:cNvSpPr/>
            <p:nvPr/>
          </p:nvSpPr>
          <p:spPr>
            <a:xfrm>
              <a:off x="228600" y="2133600"/>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2</a:t>
              </a:r>
              <a:endParaRPr/>
            </a:p>
          </p:txBody>
        </p:sp>
        <p:sp>
          <p:nvSpPr>
            <p:cNvPr id="1698" name="Google Shape;1698;p121"/>
            <p:cNvSpPr/>
            <p:nvPr/>
          </p:nvSpPr>
          <p:spPr>
            <a:xfrm>
              <a:off x="228600" y="2590800"/>
              <a:ext cx="457200" cy="422275"/>
            </a:xfrm>
            <a:prstGeom prst="flowChartMagneticDisk">
              <a:avLst/>
            </a:prstGeom>
            <a:gradFill>
              <a:gsLst>
                <a:gs pos="0">
                  <a:srgbClr val="D6E8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a:solidFill>
                    <a:schemeClr val="dk1"/>
                  </a:solidFill>
                  <a:latin typeface="Rambla"/>
                  <a:ea typeface="Rambla"/>
                  <a:cs typeface="Rambla"/>
                  <a:sym typeface="Rambla"/>
                </a:rPr>
                <a:t>Source 3</a:t>
              </a:r>
              <a:endParaRPr/>
            </a:p>
          </p:txBody>
        </p:sp>
        <p:sp>
          <p:nvSpPr>
            <p:cNvPr id="1699" name="Google Shape;1699;p121"/>
            <p:cNvSpPr txBox="1"/>
            <p:nvPr/>
          </p:nvSpPr>
          <p:spPr>
            <a:xfrm>
              <a:off x="5334000" y="3733800"/>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a:solidFill>
                    <a:schemeClr val="dk1"/>
                  </a:solidFill>
                  <a:latin typeface="Rambla"/>
                  <a:ea typeface="Rambla"/>
                  <a:cs typeface="Rambla"/>
                  <a:sym typeface="Rambla"/>
                </a:rPr>
                <a:t>System 1</a:t>
              </a:r>
              <a:endParaRPr/>
            </a:p>
          </p:txBody>
        </p:sp>
      </p:grpSp>
    </p:spTree>
  </p:cSld>
  <p:clrMapOvr>
    <a:masterClrMapping/>
  </p:clrMapOvr>
  <p:transition spd="slow">
    <p:fade thruBlk="1"/>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3" name="Shape 1703"/>
        <p:cNvGrpSpPr/>
        <p:nvPr/>
      </p:nvGrpSpPr>
      <p:grpSpPr>
        <a:xfrm>
          <a:off x="0" y="0"/>
          <a:ext cx="0" cy="0"/>
          <a:chOff x="0" y="0"/>
          <a:chExt cx="0" cy="0"/>
        </a:xfrm>
      </p:grpSpPr>
      <p:sp>
        <p:nvSpPr>
          <p:cNvPr id="1704" name="Google Shape;1704;p12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pic>
        <p:nvPicPr>
          <p:cNvPr id="1705" name="Google Shape;1705;p12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1706" name="Google Shape;1706;p122"/>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1707" name="Google Shape;1707;p122"/>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a:solidFill>
                  <a:srgbClr val="000000"/>
                </a:solidFill>
                <a:latin typeface="Rambla"/>
                <a:ea typeface="Rambla"/>
                <a:cs typeface="Rambla"/>
                <a:sym typeface="Rambla"/>
              </a:rPr>
              <a:t>eTPG (DW-BI) – BTS (FS &amp;TMT)</a:t>
            </a:r>
            <a:endParaRPr/>
          </a:p>
        </p:txBody>
      </p:sp>
      <p:sp>
        <p:nvSpPr>
          <p:cNvPr id="1708" name="Google Shape;1708;p122"/>
          <p:cNvSpPr txBox="1"/>
          <p:nvPr/>
        </p:nvSpPr>
        <p:spPr>
          <a:xfrm>
            <a:off x="4343400"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DW 101 – OLAP Concepts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2" name="Shape 1712"/>
        <p:cNvGrpSpPr/>
        <p:nvPr/>
      </p:nvGrpSpPr>
      <p:grpSpPr>
        <a:xfrm>
          <a:off x="0" y="0"/>
          <a:ext cx="0" cy="0"/>
          <a:chOff x="0" y="0"/>
          <a:chExt cx="0" cy="0"/>
        </a:xfrm>
      </p:grpSpPr>
      <p:sp>
        <p:nvSpPr>
          <p:cNvPr id="1713" name="Google Shape;1713;p12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714" name="Google Shape;1714;p12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Introduction to BIDW Architecture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Access overview</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Overview</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Fundamental of database system</a:t>
            </a:r>
            <a:endParaRPr/>
          </a:p>
        </p:txBody>
      </p:sp>
      <p:sp>
        <p:nvSpPr>
          <p:cNvPr id="1715" name="Google Shape;1715;p12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Topic of Content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9" name="Shape 1719"/>
        <p:cNvGrpSpPr/>
        <p:nvPr/>
      </p:nvGrpSpPr>
      <p:grpSpPr>
        <a:xfrm>
          <a:off x="0" y="0"/>
          <a:ext cx="0" cy="0"/>
          <a:chOff x="0" y="0"/>
          <a:chExt cx="0" cy="0"/>
        </a:xfrm>
      </p:grpSpPr>
      <p:sp>
        <p:nvSpPr>
          <p:cNvPr id="1720" name="Google Shape;1720;p124"/>
          <p:cNvSpPr txBox="1"/>
          <p:nvPr>
            <p:ph idx="4294967295" type="ctrTitle"/>
          </p:nvPr>
        </p:nvSpPr>
        <p:spPr>
          <a:xfrm>
            <a:off x="3048000" y="3810000"/>
            <a:ext cx="59436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BI-DWH architecture</a:t>
            </a:r>
            <a:endParaRPr/>
          </a:p>
        </p:txBody>
      </p:sp>
    </p:spTree>
  </p:cSld>
  <p:clrMapOvr>
    <a:masterClrMapping/>
  </p:clrMapOvr>
  <p:transition spd="slow">
    <p:fade thruBlk="1"/>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4" name="Shape 1724"/>
        <p:cNvGrpSpPr/>
        <p:nvPr/>
      </p:nvGrpSpPr>
      <p:grpSpPr>
        <a:xfrm>
          <a:off x="0" y="0"/>
          <a:ext cx="0" cy="0"/>
          <a:chOff x="0" y="0"/>
          <a:chExt cx="0" cy="0"/>
        </a:xfrm>
      </p:grpSpPr>
      <p:sp>
        <p:nvSpPr>
          <p:cNvPr id="1725" name="Google Shape;1725;p12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726" name="Google Shape;1726;p12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a:t>
            </a:r>
            <a:endParaRPr/>
          </a:p>
        </p:txBody>
      </p:sp>
      <p:sp>
        <p:nvSpPr>
          <p:cNvPr id="1727" name="Google Shape;1727;p12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0" i="0" lang="en-US" sz="1800" u="none">
                <a:solidFill>
                  <a:srgbClr val="3C5658"/>
                </a:solidFill>
                <a:latin typeface="Rambla"/>
                <a:ea typeface="Rambla"/>
                <a:cs typeface="Rambla"/>
                <a:sym typeface="Rambla"/>
              </a:rPr>
              <a:t>A typical data warehouse consists of …</a:t>
            </a:r>
            <a:endParaRPr/>
          </a:p>
          <a:p>
            <a:pPr indent="-228600" lvl="0" marL="228600" marR="0" rtl="0" algn="l">
              <a:lnSpc>
                <a:spcPct val="120000"/>
              </a:lnSpc>
              <a:spcBef>
                <a:spcPts val="360"/>
              </a:spcBef>
              <a:spcAft>
                <a:spcPts val="0"/>
              </a:spcAft>
              <a:buClr>
                <a:srgbClr val="006887"/>
              </a:buClr>
              <a:buFont typeface="Noto Sans Symbols"/>
              <a:buNone/>
            </a:pPr>
            <a:r>
              <a:t/>
            </a:r>
            <a:endParaRPr b="0" i="0" sz="1800" u="non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Source data</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Staging area</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Warehouse</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Data Marts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Reports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Analytical environment</a:t>
            </a:r>
            <a:endParaRPr/>
          </a:p>
          <a:p>
            <a:pPr indent="-228600" lvl="0" marL="228600" marR="0" rtl="0" algn="l">
              <a:lnSpc>
                <a:spcPct val="120000"/>
              </a:lnSpc>
              <a:spcBef>
                <a:spcPts val="360"/>
              </a:spcBef>
              <a:spcAft>
                <a:spcPts val="0"/>
              </a:spcAft>
              <a:buClr>
                <a:srgbClr val="006887"/>
              </a:buClr>
              <a:buFont typeface="Noto Sans Symbols"/>
              <a:buNone/>
            </a:pPr>
            <a:r>
              <a:t/>
            </a:r>
            <a:endParaRPr b="0" i="0" sz="1800" u="none">
              <a:solidFill>
                <a:srgbClr val="3C5658"/>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1" name="Shape 1731"/>
        <p:cNvGrpSpPr/>
        <p:nvPr/>
      </p:nvGrpSpPr>
      <p:grpSpPr>
        <a:xfrm>
          <a:off x="0" y="0"/>
          <a:ext cx="0" cy="0"/>
          <a:chOff x="0" y="0"/>
          <a:chExt cx="0" cy="0"/>
        </a:xfrm>
      </p:grpSpPr>
      <p:sp>
        <p:nvSpPr>
          <p:cNvPr id="1732" name="Google Shape;1732;p12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733" name="Google Shape;1733;p126"/>
          <p:cNvSpPr txBox="1"/>
          <p:nvPr>
            <p:ph idx="1" type="body"/>
          </p:nvPr>
        </p:nvSpPr>
        <p:spPr>
          <a:xfrm>
            <a:off x="304800" y="1295400"/>
            <a:ext cx="8534400" cy="4413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0" i="0" lang="en-US" sz="1800" u="none">
                <a:solidFill>
                  <a:srgbClr val="3C5658"/>
                </a:solidFill>
                <a:latin typeface="Rambla"/>
                <a:ea typeface="Rambla"/>
                <a:cs typeface="Rambla"/>
                <a:sym typeface="Rambla"/>
              </a:rPr>
              <a:t>A typical data warehouse architecture looks like ..</a:t>
            </a:r>
            <a:endParaRPr/>
          </a:p>
        </p:txBody>
      </p:sp>
      <p:sp>
        <p:nvSpPr>
          <p:cNvPr id="1734" name="Google Shape;1734;p12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 architecture</a:t>
            </a:r>
            <a:endParaRPr/>
          </a:p>
        </p:txBody>
      </p:sp>
      <p:grpSp>
        <p:nvGrpSpPr>
          <p:cNvPr id="1735" name="Google Shape;1735;p126"/>
          <p:cNvGrpSpPr/>
          <p:nvPr/>
        </p:nvGrpSpPr>
        <p:grpSpPr>
          <a:xfrm>
            <a:off x="228600" y="1676400"/>
            <a:ext cx="8153400" cy="4648199"/>
            <a:chOff x="228600" y="1676400"/>
            <a:chExt cx="8153400" cy="4648199"/>
          </a:xfrm>
        </p:grpSpPr>
        <p:sp>
          <p:nvSpPr>
            <p:cNvPr id="1736" name="Google Shape;1736;p126"/>
            <p:cNvSpPr/>
            <p:nvPr/>
          </p:nvSpPr>
          <p:spPr>
            <a:xfrm>
              <a:off x="52578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7" name="Google Shape;1737;p126"/>
            <p:cNvSpPr/>
            <p:nvPr/>
          </p:nvSpPr>
          <p:spPr>
            <a:xfrm>
              <a:off x="3352800" y="1676400"/>
              <a:ext cx="1905000" cy="4419600"/>
            </a:xfrm>
            <a:prstGeom prst="rect">
              <a:avLst/>
            </a:prstGeom>
            <a:solidFill>
              <a:srgbClr val="CCFFCC">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8" name="Google Shape;1738;p126"/>
            <p:cNvSpPr/>
            <p:nvPr/>
          </p:nvSpPr>
          <p:spPr>
            <a:xfrm>
              <a:off x="2286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9" name="Google Shape;1739;p126"/>
            <p:cNvSpPr/>
            <p:nvPr/>
          </p:nvSpPr>
          <p:spPr>
            <a:xfrm>
              <a:off x="533400" y="21336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0" name="Google Shape;1740;p126"/>
            <p:cNvSpPr/>
            <p:nvPr/>
          </p:nvSpPr>
          <p:spPr>
            <a:xfrm>
              <a:off x="533400" y="35814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1" name="Google Shape;1741;p126"/>
            <p:cNvSpPr/>
            <p:nvPr/>
          </p:nvSpPr>
          <p:spPr>
            <a:xfrm>
              <a:off x="533400" y="54102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2" name="Google Shape;1742;p126"/>
            <p:cNvSpPr/>
            <p:nvPr/>
          </p:nvSpPr>
          <p:spPr>
            <a:xfrm>
              <a:off x="533400" y="52578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43" name="Google Shape;1743;p126"/>
            <p:cNvSpPr/>
            <p:nvPr/>
          </p:nvSpPr>
          <p:spPr>
            <a:xfrm>
              <a:off x="2209800" y="3624262"/>
              <a:ext cx="990600" cy="6858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Staging Area</a:t>
              </a:r>
              <a:endParaRPr/>
            </a:p>
          </p:txBody>
        </p:sp>
        <p:cxnSp>
          <p:nvCxnSpPr>
            <p:cNvPr id="1744" name="Google Shape;1744;p126"/>
            <p:cNvCxnSpPr/>
            <p:nvPr/>
          </p:nvCxnSpPr>
          <p:spPr>
            <a:xfrm>
              <a:off x="1524000" y="3962400"/>
              <a:ext cx="685800" cy="0"/>
            </a:xfrm>
            <a:prstGeom prst="straightConnector1">
              <a:avLst/>
            </a:prstGeom>
            <a:noFill/>
            <a:ln cap="flat" cmpd="sng" w="9525">
              <a:solidFill>
                <a:schemeClr val="dk1"/>
              </a:solidFill>
              <a:prstDash val="solid"/>
              <a:miter lim="8000"/>
              <a:headEnd len="sm" w="sm" type="none"/>
              <a:tailEnd len="med" w="med" type="triangle"/>
            </a:ln>
          </p:spPr>
        </p:cxnSp>
        <p:cxnSp>
          <p:nvCxnSpPr>
            <p:cNvPr id="1745" name="Google Shape;1745;p126"/>
            <p:cNvCxnSpPr/>
            <p:nvPr/>
          </p:nvCxnSpPr>
          <p:spPr>
            <a:xfrm>
              <a:off x="1524000" y="25146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46" name="Google Shape;1746;p126"/>
            <p:cNvCxnSpPr/>
            <p:nvPr/>
          </p:nvCxnSpPr>
          <p:spPr>
            <a:xfrm>
              <a:off x="2667000" y="2514600"/>
              <a:ext cx="0" cy="1066800"/>
            </a:xfrm>
            <a:prstGeom prst="straightConnector1">
              <a:avLst/>
            </a:prstGeom>
            <a:noFill/>
            <a:ln cap="flat" cmpd="sng" w="9525">
              <a:solidFill>
                <a:schemeClr val="dk1"/>
              </a:solidFill>
              <a:prstDash val="solid"/>
              <a:miter lim="8000"/>
              <a:headEnd len="sm" w="sm" type="none"/>
              <a:tailEnd len="med" w="med" type="triangle"/>
            </a:ln>
          </p:spPr>
        </p:cxnSp>
        <p:cxnSp>
          <p:nvCxnSpPr>
            <p:cNvPr id="1747" name="Google Shape;1747;p126"/>
            <p:cNvCxnSpPr/>
            <p:nvPr/>
          </p:nvCxnSpPr>
          <p:spPr>
            <a:xfrm>
              <a:off x="1600200" y="53340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48" name="Google Shape;1748;p126"/>
            <p:cNvCxnSpPr/>
            <p:nvPr/>
          </p:nvCxnSpPr>
          <p:spPr>
            <a:xfrm rot="10800000">
              <a:off x="2743200" y="4343400"/>
              <a:ext cx="0" cy="990600"/>
            </a:xfrm>
            <a:prstGeom prst="straightConnector1">
              <a:avLst/>
            </a:prstGeom>
            <a:noFill/>
            <a:ln cap="flat" cmpd="sng" w="9525">
              <a:solidFill>
                <a:schemeClr val="dk1"/>
              </a:solidFill>
              <a:prstDash val="solid"/>
              <a:miter lim="8000"/>
              <a:headEnd len="sm" w="sm" type="none"/>
              <a:tailEnd len="med" w="med" type="triangle"/>
            </a:ln>
          </p:spPr>
        </p:cxnSp>
        <p:cxnSp>
          <p:nvCxnSpPr>
            <p:cNvPr id="1749" name="Google Shape;1749;p126"/>
            <p:cNvCxnSpPr/>
            <p:nvPr/>
          </p:nvCxnSpPr>
          <p:spPr>
            <a:xfrm>
              <a:off x="3200400" y="3962400"/>
              <a:ext cx="381000" cy="0"/>
            </a:xfrm>
            <a:prstGeom prst="straightConnector1">
              <a:avLst/>
            </a:prstGeom>
            <a:noFill/>
            <a:ln cap="flat" cmpd="sng" w="9525">
              <a:solidFill>
                <a:schemeClr val="dk1"/>
              </a:solidFill>
              <a:prstDash val="solid"/>
              <a:miter lim="8000"/>
              <a:headEnd len="sm" w="sm" type="none"/>
              <a:tailEnd len="med" w="med" type="triangle"/>
            </a:ln>
          </p:spPr>
        </p:cxnSp>
        <p:sp>
          <p:nvSpPr>
            <p:cNvPr id="1750" name="Google Shape;1750;p126"/>
            <p:cNvSpPr/>
            <p:nvPr/>
          </p:nvSpPr>
          <p:spPr>
            <a:xfrm>
              <a:off x="3581400" y="3568700"/>
              <a:ext cx="1600200" cy="782637"/>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Open Sans"/>
                <a:buNone/>
              </a:pPr>
              <a:r>
                <a:rPr b="1" i="0" lang="en-US" sz="1400" u="none">
                  <a:solidFill>
                    <a:srgbClr val="CC3300"/>
                  </a:solidFill>
                  <a:latin typeface="Open Sans"/>
                  <a:ea typeface="Open Sans"/>
                  <a:cs typeface="Open Sans"/>
                  <a:sym typeface="Open Sans"/>
                </a:rPr>
                <a:t>Data Warehouse</a:t>
              </a:r>
              <a:endParaRPr/>
            </a:p>
            <a:p>
              <a:pPr indent="0" lvl="0" marL="0" marR="0" rtl="0" algn="l">
                <a:lnSpc>
                  <a:spcPct val="100000"/>
                </a:lnSpc>
                <a:spcBef>
                  <a:spcPts val="0"/>
                </a:spcBef>
                <a:spcAft>
                  <a:spcPts val="0"/>
                </a:spcAft>
                <a:buNone/>
              </a:pPr>
              <a:r>
                <a:t/>
              </a:r>
              <a:endParaRPr b="1" i="0" sz="1400" u="none">
                <a:solidFill>
                  <a:srgbClr val="CC3300"/>
                </a:solidFill>
                <a:latin typeface="Open Sans"/>
                <a:ea typeface="Open Sans"/>
                <a:cs typeface="Open Sans"/>
                <a:sym typeface="Open Sans"/>
              </a:endParaRPr>
            </a:p>
          </p:txBody>
        </p:sp>
        <p:sp>
          <p:nvSpPr>
            <p:cNvPr id="1751" name="Google Shape;1751;p126"/>
            <p:cNvSpPr/>
            <p:nvPr/>
          </p:nvSpPr>
          <p:spPr>
            <a:xfrm>
              <a:off x="5638800" y="23622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2" name="Google Shape;1752;p126"/>
            <p:cNvSpPr/>
            <p:nvPr/>
          </p:nvSpPr>
          <p:spPr>
            <a:xfrm>
              <a:off x="5638800" y="35814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3" name="Google Shape;1753;p126"/>
            <p:cNvSpPr/>
            <p:nvPr/>
          </p:nvSpPr>
          <p:spPr>
            <a:xfrm>
              <a:off x="5638800" y="4800600"/>
              <a:ext cx="9144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754" name="Google Shape;1754;p126"/>
            <p:cNvPicPr preferRelativeResize="0"/>
            <p:nvPr/>
          </p:nvPicPr>
          <p:blipFill rotWithShape="1">
            <a:blip r:embed="rId3">
              <a:alphaModFix/>
            </a:blip>
            <a:srcRect b="0" l="0" r="0" t="0"/>
            <a:stretch/>
          </p:blipFill>
          <p:spPr>
            <a:xfrm>
              <a:off x="7315200" y="1800225"/>
              <a:ext cx="914400" cy="866775"/>
            </a:xfrm>
            <a:prstGeom prst="rect">
              <a:avLst/>
            </a:prstGeom>
            <a:noFill/>
            <a:ln>
              <a:noFill/>
            </a:ln>
          </p:spPr>
        </p:pic>
        <p:pic>
          <p:nvPicPr>
            <p:cNvPr id="1755" name="Google Shape;1755;p126"/>
            <p:cNvPicPr preferRelativeResize="0"/>
            <p:nvPr/>
          </p:nvPicPr>
          <p:blipFill rotWithShape="1">
            <a:blip r:embed="rId4">
              <a:alphaModFix/>
            </a:blip>
            <a:srcRect b="0" l="0" r="0" t="0"/>
            <a:stretch/>
          </p:blipFill>
          <p:spPr>
            <a:xfrm>
              <a:off x="7315200" y="5119687"/>
              <a:ext cx="990600" cy="906462"/>
            </a:xfrm>
            <a:prstGeom prst="rect">
              <a:avLst/>
            </a:prstGeom>
            <a:noFill/>
            <a:ln>
              <a:noFill/>
            </a:ln>
          </p:spPr>
        </p:pic>
        <p:pic>
          <p:nvPicPr>
            <p:cNvPr id="1756" name="Google Shape;1756;p126"/>
            <p:cNvPicPr preferRelativeResize="0"/>
            <p:nvPr/>
          </p:nvPicPr>
          <p:blipFill rotWithShape="1">
            <a:blip r:embed="rId5">
              <a:alphaModFix/>
            </a:blip>
            <a:srcRect b="0" l="0" r="0" t="0"/>
            <a:stretch/>
          </p:blipFill>
          <p:spPr>
            <a:xfrm>
              <a:off x="7324725" y="3494087"/>
              <a:ext cx="981075" cy="1001712"/>
            </a:xfrm>
            <a:prstGeom prst="rect">
              <a:avLst/>
            </a:prstGeom>
            <a:noFill/>
            <a:ln>
              <a:noFill/>
            </a:ln>
          </p:spPr>
        </p:pic>
        <p:sp>
          <p:nvSpPr>
            <p:cNvPr id="1757" name="Google Shape;1757;p126"/>
            <p:cNvSpPr txBox="1"/>
            <p:nvPr/>
          </p:nvSpPr>
          <p:spPr>
            <a:xfrm>
              <a:off x="7391400" y="25447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Analysis</a:t>
              </a:r>
              <a:endParaRPr/>
            </a:p>
          </p:txBody>
        </p:sp>
        <p:sp>
          <p:nvSpPr>
            <p:cNvPr id="1758" name="Google Shape;1758;p126"/>
            <p:cNvSpPr txBox="1"/>
            <p:nvPr/>
          </p:nvSpPr>
          <p:spPr>
            <a:xfrm>
              <a:off x="7315200" y="4424362"/>
              <a:ext cx="9144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Reporting</a:t>
              </a:r>
              <a:endParaRPr/>
            </a:p>
          </p:txBody>
        </p:sp>
        <p:sp>
          <p:nvSpPr>
            <p:cNvPr id="1759" name="Google Shape;1759;p126"/>
            <p:cNvSpPr txBox="1"/>
            <p:nvPr/>
          </p:nvSpPr>
          <p:spPr>
            <a:xfrm>
              <a:off x="7543800" y="58975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Mining</a:t>
              </a:r>
              <a:endParaRPr/>
            </a:p>
          </p:txBody>
        </p:sp>
        <p:sp>
          <p:nvSpPr>
            <p:cNvPr id="1760" name="Google Shape;1760;p126"/>
            <p:cNvSpPr txBox="1"/>
            <p:nvPr/>
          </p:nvSpPr>
          <p:spPr>
            <a:xfrm>
              <a:off x="533400" y="28321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Operational Source</a:t>
              </a:r>
              <a:endParaRPr/>
            </a:p>
          </p:txBody>
        </p:sp>
        <p:sp>
          <p:nvSpPr>
            <p:cNvPr id="1761" name="Google Shape;1761;p126"/>
            <p:cNvSpPr txBox="1"/>
            <p:nvPr/>
          </p:nvSpPr>
          <p:spPr>
            <a:xfrm>
              <a:off x="533400" y="42926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Operational Source</a:t>
              </a:r>
              <a:endParaRPr/>
            </a:p>
          </p:txBody>
        </p:sp>
        <p:sp>
          <p:nvSpPr>
            <p:cNvPr id="1762" name="Google Shape;1762;p126"/>
            <p:cNvSpPr txBox="1"/>
            <p:nvPr/>
          </p:nvSpPr>
          <p:spPr>
            <a:xfrm>
              <a:off x="533400" y="5461000"/>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Text File</a:t>
              </a:r>
              <a:endParaRPr/>
            </a:p>
          </p:txBody>
        </p:sp>
        <p:sp>
          <p:nvSpPr>
            <p:cNvPr id="1763" name="Google Shape;1763;p126"/>
            <p:cNvSpPr/>
            <p:nvPr/>
          </p:nvSpPr>
          <p:spPr>
            <a:xfrm>
              <a:off x="3987800" y="4724400"/>
              <a:ext cx="838200" cy="5334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4" name="Google Shape;1764;p126"/>
            <p:cNvSpPr txBox="1"/>
            <p:nvPr/>
          </p:nvSpPr>
          <p:spPr>
            <a:xfrm>
              <a:off x="3962400" y="5257800"/>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Meta data</a:t>
              </a:r>
              <a:endParaRPr/>
            </a:p>
          </p:txBody>
        </p:sp>
        <p:cxnSp>
          <p:nvCxnSpPr>
            <p:cNvPr id="1765" name="Google Shape;1765;p126"/>
            <p:cNvCxnSpPr/>
            <p:nvPr/>
          </p:nvCxnSpPr>
          <p:spPr>
            <a:xfrm rot="10800000">
              <a:off x="4419600" y="4343400"/>
              <a:ext cx="0" cy="381000"/>
            </a:xfrm>
            <a:prstGeom prst="straightConnector1">
              <a:avLst/>
            </a:prstGeom>
            <a:noFill/>
            <a:ln cap="flat" cmpd="sng" w="9525">
              <a:solidFill>
                <a:schemeClr val="dk1"/>
              </a:solidFill>
              <a:prstDash val="solid"/>
              <a:miter lim="8000"/>
              <a:headEnd len="med" w="med" type="triangle"/>
              <a:tailEnd len="med" w="med" type="triangle"/>
            </a:ln>
          </p:spPr>
        </p:cxnSp>
        <p:sp>
          <p:nvSpPr>
            <p:cNvPr id="1766" name="Google Shape;1766;p126"/>
            <p:cNvSpPr txBox="1"/>
            <p:nvPr/>
          </p:nvSpPr>
          <p:spPr>
            <a:xfrm>
              <a:off x="5562600" y="1706562"/>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200" u="none">
                  <a:solidFill>
                    <a:srgbClr val="CC3300"/>
                  </a:solidFill>
                  <a:latin typeface="Open Sans"/>
                  <a:ea typeface="Open Sans"/>
                  <a:cs typeface="Open Sans"/>
                  <a:sym typeface="Open Sans"/>
                </a:rPr>
                <a:t>Data Marts</a:t>
              </a:r>
              <a:endParaRPr/>
            </a:p>
          </p:txBody>
        </p:sp>
        <p:sp>
          <p:nvSpPr>
            <p:cNvPr id="1767" name="Google Shape;1767;p126"/>
            <p:cNvSpPr txBox="1"/>
            <p:nvPr/>
          </p:nvSpPr>
          <p:spPr>
            <a:xfrm>
              <a:off x="5715000" y="27432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Open Sans"/>
                <a:buNone/>
              </a:pPr>
              <a:r>
                <a:rPr b="1" i="0" lang="en-US" sz="1200" u="none">
                  <a:solidFill>
                    <a:srgbClr val="800080"/>
                  </a:solidFill>
                  <a:latin typeface="Open Sans"/>
                  <a:ea typeface="Open Sans"/>
                  <a:cs typeface="Open Sans"/>
                  <a:sym typeface="Open Sans"/>
                </a:rPr>
                <a:t>Finance</a:t>
              </a:r>
              <a:endParaRPr/>
            </a:p>
          </p:txBody>
        </p:sp>
        <p:sp>
          <p:nvSpPr>
            <p:cNvPr id="1768" name="Google Shape;1768;p126"/>
            <p:cNvSpPr txBox="1"/>
            <p:nvPr/>
          </p:nvSpPr>
          <p:spPr>
            <a:xfrm>
              <a:off x="5638800" y="39624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Open Sans"/>
                <a:buNone/>
              </a:pPr>
              <a:r>
                <a:rPr b="1" i="0" lang="en-US" sz="1200" u="none">
                  <a:solidFill>
                    <a:srgbClr val="800080"/>
                  </a:solidFill>
                  <a:latin typeface="Open Sans"/>
                  <a:ea typeface="Open Sans"/>
                  <a:cs typeface="Open Sans"/>
                  <a:sym typeface="Open Sans"/>
                </a:rPr>
                <a:t>M &amp; A</a:t>
              </a:r>
              <a:endParaRPr/>
            </a:p>
          </p:txBody>
        </p:sp>
        <p:sp>
          <p:nvSpPr>
            <p:cNvPr id="1769" name="Google Shape;1769;p126"/>
            <p:cNvSpPr txBox="1"/>
            <p:nvPr/>
          </p:nvSpPr>
          <p:spPr>
            <a:xfrm>
              <a:off x="5791200" y="5211762"/>
              <a:ext cx="6096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Open Sans"/>
                <a:buNone/>
              </a:pPr>
              <a:r>
                <a:rPr b="1" i="0" lang="en-US" sz="1200" u="none">
                  <a:solidFill>
                    <a:srgbClr val="800080"/>
                  </a:solidFill>
                  <a:latin typeface="Open Sans"/>
                  <a:ea typeface="Open Sans"/>
                  <a:cs typeface="Open Sans"/>
                  <a:sym typeface="Open Sans"/>
                </a:rPr>
                <a:t>Sales</a:t>
              </a:r>
              <a:endParaRPr/>
            </a:p>
          </p:txBody>
        </p:sp>
        <p:cxnSp>
          <p:nvCxnSpPr>
            <p:cNvPr id="1770" name="Google Shape;1770;p126"/>
            <p:cNvCxnSpPr/>
            <p:nvPr/>
          </p:nvCxnSpPr>
          <p:spPr>
            <a:xfrm flipH="1">
              <a:off x="6477000" y="2362200"/>
              <a:ext cx="914400" cy="381000"/>
            </a:xfrm>
            <a:prstGeom prst="straightConnector1">
              <a:avLst/>
            </a:prstGeom>
            <a:noFill/>
            <a:ln cap="flat" cmpd="sng" w="9525">
              <a:solidFill>
                <a:schemeClr val="dk1"/>
              </a:solidFill>
              <a:prstDash val="solid"/>
              <a:miter lim="8000"/>
              <a:headEnd len="sm" w="sm" type="none"/>
              <a:tailEnd len="med" w="med" type="triangle"/>
            </a:ln>
          </p:spPr>
        </p:cxnSp>
        <p:cxnSp>
          <p:nvCxnSpPr>
            <p:cNvPr id="1771" name="Google Shape;1771;p126"/>
            <p:cNvCxnSpPr/>
            <p:nvPr/>
          </p:nvCxnSpPr>
          <p:spPr>
            <a:xfrm>
              <a:off x="5181600" y="3962400"/>
              <a:ext cx="457200" cy="0"/>
            </a:xfrm>
            <a:prstGeom prst="straightConnector1">
              <a:avLst/>
            </a:prstGeom>
            <a:noFill/>
            <a:ln cap="flat" cmpd="sng" w="9525">
              <a:solidFill>
                <a:schemeClr val="dk1"/>
              </a:solidFill>
              <a:prstDash val="solid"/>
              <a:miter lim="8000"/>
              <a:headEnd len="sm" w="sm" type="none"/>
              <a:tailEnd len="med" w="med" type="triangle"/>
            </a:ln>
          </p:spPr>
        </p:cxnSp>
        <p:cxnSp>
          <p:nvCxnSpPr>
            <p:cNvPr id="1772" name="Google Shape;1772;p126"/>
            <p:cNvCxnSpPr/>
            <p:nvPr/>
          </p:nvCxnSpPr>
          <p:spPr>
            <a:xfrm rot="10800000">
              <a:off x="5410200" y="27432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73" name="Google Shape;1773;p126"/>
            <p:cNvCxnSpPr/>
            <p:nvPr/>
          </p:nvCxnSpPr>
          <p:spPr>
            <a:xfrm>
              <a:off x="5410200" y="27432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774" name="Google Shape;1774;p126"/>
            <p:cNvCxnSpPr/>
            <p:nvPr/>
          </p:nvCxnSpPr>
          <p:spPr>
            <a:xfrm rot="10800000">
              <a:off x="5410200" y="39624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75" name="Google Shape;1775;p126"/>
            <p:cNvCxnSpPr/>
            <p:nvPr/>
          </p:nvCxnSpPr>
          <p:spPr>
            <a:xfrm>
              <a:off x="5410200" y="51816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776" name="Google Shape;1776;p126"/>
            <p:cNvCxnSpPr/>
            <p:nvPr/>
          </p:nvCxnSpPr>
          <p:spPr>
            <a:xfrm flipH="1">
              <a:off x="6477000" y="2362200"/>
              <a:ext cx="914400" cy="1600200"/>
            </a:xfrm>
            <a:prstGeom prst="straightConnector1">
              <a:avLst/>
            </a:prstGeom>
            <a:noFill/>
            <a:ln cap="flat" cmpd="sng" w="9525">
              <a:solidFill>
                <a:schemeClr val="dk1"/>
              </a:solidFill>
              <a:prstDash val="solid"/>
              <a:miter lim="8000"/>
              <a:headEnd len="sm" w="sm" type="none"/>
              <a:tailEnd len="med" w="med" type="triangle"/>
            </a:ln>
          </p:spPr>
        </p:cxnSp>
        <p:cxnSp>
          <p:nvCxnSpPr>
            <p:cNvPr id="1777" name="Google Shape;1777;p126"/>
            <p:cNvCxnSpPr/>
            <p:nvPr/>
          </p:nvCxnSpPr>
          <p:spPr>
            <a:xfrm rot="10800000">
              <a:off x="6477000" y="2819400"/>
              <a:ext cx="914400" cy="1143000"/>
            </a:xfrm>
            <a:prstGeom prst="straightConnector1">
              <a:avLst/>
            </a:prstGeom>
            <a:noFill/>
            <a:ln cap="flat" cmpd="sng" w="9525">
              <a:solidFill>
                <a:schemeClr val="dk1"/>
              </a:solidFill>
              <a:prstDash val="solid"/>
              <a:miter lim="8000"/>
              <a:headEnd len="sm" w="sm" type="none"/>
              <a:tailEnd len="med" w="med" type="triangle"/>
            </a:ln>
          </p:spPr>
        </p:cxnSp>
        <p:cxnSp>
          <p:nvCxnSpPr>
            <p:cNvPr id="1778" name="Google Shape;1778;p126"/>
            <p:cNvCxnSpPr/>
            <p:nvPr/>
          </p:nvCxnSpPr>
          <p:spPr>
            <a:xfrm flipH="1">
              <a:off x="6553200" y="3962400"/>
              <a:ext cx="838200" cy="1219200"/>
            </a:xfrm>
            <a:prstGeom prst="straightConnector1">
              <a:avLst/>
            </a:prstGeom>
            <a:noFill/>
            <a:ln cap="flat" cmpd="sng" w="9525">
              <a:solidFill>
                <a:schemeClr val="dk1"/>
              </a:solidFill>
              <a:prstDash val="solid"/>
              <a:miter lim="8000"/>
              <a:headEnd len="sm" w="sm" type="none"/>
              <a:tailEnd len="med" w="med" type="triangle"/>
            </a:ln>
          </p:spPr>
        </p:cxnSp>
        <p:cxnSp>
          <p:nvCxnSpPr>
            <p:cNvPr id="1779" name="Google Shape;1779;p126"/>
            <p:cNvCxnSpPr/>
            <p:nvPr/>
          </p:nvCxnSpPr>
          <p:spPr>
            <a:xfrm rot="10800000">
              <a:off x="6553200" y="5181600"/>
              <a:ext cx="1066800" cy="457200"/>
            </a:xfrm>
            <a:prstGeom prst="straightConnector1">
              <a:avLst/>
            </a:prstGeom>
            <a:noFill/>
            <a:ln cap="flat" cmpd="sng" w="9525">
              <a:solidFill>
                <a:schemeClr val="dk1"/>
              </a:solidFill>
              <a:prstDash val="solid"/>
              <a:miter lim="8000"/>
              <a:headEnd len="sm" w="sm" type="none"/>
              <a:tailEnd len="med" w="med" type="triangle"/>
            </a:ln>
          </p:spPr>
        </p:cxnSp>
        <p:cxnSp>
          <p:nvCxnSpPr>
            <p:cNvPr id="1780" name="Google Shape;1780;p126"/>
            <p:cNvCxnSpPr/>
            <p:nvPr/>
          </p:nvCxnSpPr>
          <p:spPr>
            <a:xfrm rot="10800000">
              <a:off x="6477000" y="3962400"/>
              <a:ext cx="1143000" cy="1676400"/>
            </a:xfrm>
            <a:prstGeom prst="straightConnector1">
              <a:avLst/>
            </a:prstGeom>
            <a:noFill/>
            <a:ln cap="flat" cmpd="sng" w="9525">
              <a:solidFill>
                <a:schemeClr val="dk1"/>
              </a:solidFill>
              <a:prstDash val="solid"/>
              <a:miter lim="8000"/>
              <a:headEnd len="sm" w="sm" type="none"/>
              <a:tailEnd len="med" w="med" type="triangle"/>
            </a:ln>
          </p:spPr>
        </p:cxnSp>
        <p:cxnSp>
          <p:nvCxnSpPr>
            <p:cNvPr id="1781" name="Google Shape;1781;p126"/>
            <p:cNvCxnSpPr/>
            <p:nvPr/>
          </p:nvCxnSpPr>
          <p:spPr>
            <a:xfrm rot="10800000">
              <a:off x="6477000" y="3962400"/>
              <a:ext cx="914400" cy="0"/>
            </a:xfrm>
            <a:prstGeom prst="straightConnector1">
              <a:avLst/>
            </a:prstGeom>
            <a:noFill/>
            <a:ln cap="flat" cmpd="sng" w="9525">
              <a:solidFill>
                <a:schemeClr val="dk1"/>
              </a:solidFill>
              <a:prstDash val="solid"/>
              <a:miter lim="8000"/>
              <a:headEnd len="sm" w="sm" type="none"/>
              <a:tailEnd len="med" w="med" type="triangle"/>
            </a:ln>
          </p:spPr>
        </p:cxnSp>
        <p:sp>
          <p:nvSpPr>
            <p:cNvPr id="1782" name="Google Shape;1782;p126"/>
            <p:cNvSpPr txBox="1"/>
            <p:nvPr/>
          </p:nvSpPr>
          <p:spPr>
            <a:xfrm>
              <a:off x="914400" y="6045200"/>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Open Sans"/>
                <a:buNone/>
              </a:pPr>
              <a:r>
                <a:rPr b="1" i="0" lang="en-US" sz="1200" u="none">
                  <a:solidFill>
                    <a:schemeClr val="dk1"/>
                  </a:solidFill>
                  <a:latin typeface="Open Sans"/>
                  <a:ea typeface="Open Sans"/>
                  <a:cs typeface="Open Sans"/>
                  <a:sym typeface="Open Sans"/>
                </a:rPr>
                <a:t>Data Extract Layer</a:t>
              </a:r>
              <a:endParaRPr/>
            </a:p>
          </p:txBody>
        </p:sp>
        <p:sp>
          <p:nvSpPr>
            <p:cNvPr id="1783" name="Google Shape;1783;p126"/>
            <p:cNvSpPr txBox="1"/>
            <p:nvPr/>
          </p:nvSpPr>
          <p:spPr>
            <a:xfrm>
              <a:off x="35814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Open Sans"/>
                <a:buNone/>
              </a:pPr>
              <a:r>
                <a:rPr b="1" i="0" lang="en-US" sz="1200" u="none">
                  <a:solidFill>
                    <a:schemeClr val="dk1"/>
                  </a:solidFill>
                  <a:latin typeface="Open Sans"/>
                  <a:ea typeface="Open Sans"/>
                  <a:cs typeface="Open Sans"/>
                  <a:sym typeface="Open Sans"/>
                </a:rPr>
                <a:t>Data Storage Layer</a:t>
              </a:r>
              <a:endParaRPr/>
            </a:p>
          </p:txBody>
        </p:sp>
        <p:sp>
          <p:nvSpPr>
            <p:cNvPr id="1784" name="Google Shape;1784;p126"/>
            <p:cNvSpPr txBox="1"/>
            <p:nvPr/>
          </p:nvSpPr>
          <p:spPr>
            <a:xfrm>
              <a:off x="60198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Open Sans"/>
                <a:buNone/>
              </a:pPr>
              <a:r>
                <a:rPr b="1" i="0" lang="en-US" sz="1200" u="none">
                  <a:solidFill>
                    <a:schemeClr val="dk1"/>
                  </a:solidFill>
                  <a:latin typeface="Open Sans"/>
                  <a:ea typeface="Open Sans"/>
                  <a:cs typeface="Open Sans"/>
                  <a:sym typeface="Open Sans"/>
                </a:rPr>
                <a:t>Data Access Layer</a:t>
              </a:r>
              <a:endParaRPr/>
            </a:p>
          </p:txBody>
        </p:sp>
      </p:gr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38" name="Google Shape;238;p1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Warehouse and Data Mart</a:t>
            </a:r>
            <a:endParaRPr/>
          </a:p>
        </p:txBody>
      </p:sp>
      <p:grpSp>
        <p:nvGrpSpPr>
          <p:cNvPr id="239" name="Google Shape;239;p19"/>
          <p:cNvGrpSpPr/>
          <p:nvPr/>
        </p:nvGrpSpPr>
        <p:grpSpPr>
          <a:xfrm>
            <a:off x="447675" y="1295400"/>
            <a:ext cx="7477125" cy="4662487"/>
            <a:chOff x="447675" y="1295400"/>
            <a:chExt cx="7477125" cy="4662487"/>
          </a:xfrm>
        </p:grpSpPr>
        <p:sp>
          <p:nvSpPr>
            <p:cNvPr id="240" name="Google Shape;240;p19"/>
            <p:cNvSpPr txBox="1"/>
            <p:nvPr/>
          </p:nvSpPr>
          <p:spPr>
            <a:xfrm>
              <a:off x="4953000" y="3962400"/>
              <a:ext cx="2971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Few</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Operational, external data</a:t>
              </a:r>
              <a:endParaRPr/>
            </a:p>
          </p:txBody>
        </p:sp>
        <p:sp>
          <p:nvSpPr>
            <p:cNvPr id="241" name="Google Shape;241;p19"/>
            <p:cNvSpPr txBox="1"/>
            <p:nvPr/>
          </p:nvSpPr>
          <p:spPr>
            <a:xfrm>
              <a:off x="2225675" y="3962400"/>
              <a:ext cx="2727325"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Many</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Operational/ External Data</a:t>
              </a:r>
              <a:endParaRPr/>
            </a:p>
          </p:txBody>
        </p:sp>
        <p:sp>
          <p:nvSpPr>
            <p:cNvPr id="242" name="Google Shape;242;p19"/>
            <p:cNvSpPr txBox="1"/>
            <p:nvPr/>
          </p:nvSpPr>
          <p:spPr>
            <a:xfrm>
              <a:off x="447675" y="3962400"/>
              <a:ext cx="17780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Data Sources</a:t>
              </a:r>
              <a:r>
                <a:rPr b="0" i="0" lang="en-US" sz="1200" u="none">
                  <a:solidFill>
                    <a:srgbClr val="3C5658"/>
                  </a:solidFill>
                  <a:latin typeface="Rambla"/>
                  <a:ea typeface="Rambla"/>
                  <a:cs typeface="Rambla"/>
                  <a:sym typeface="Rambla"/>
                </a:rPr>
                <a:t> </a:t>
              </a:r>
              <a:endParaRPr/>
            </a:p>
          </p:txBody>
        </p:sp>
        <p:sp>
          <p:nvSpPr>
            <p:cNvPr id="243" name="Google Shape;243;p19"/>
            <p:cNvSpPr txBox="1"/>
            <p:nvPr/>
          </p:nvSpPr>
          <p:spPr>
            <a:xfrm>
              <a:off x="4953000" y="45720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4-12 months</a:t>
              </a:r>
              <a:endParaRPr/>
            </a:p>
          </p:txBody>
        </p:sp>
        <p:sp>
          <p:nvSpPr>
            <p:cNvPr id="244" name="Google Shape;244;p19"/>
            <p:cNvSpPr txBox="1"/>
            <p:nvPr/>
          </p:nvSpPr>
          <p:spPr>
            <a:xfrm>
              <a:off x="2225675" y="45720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9-18 months for first stage</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Multiple stage implementation</a:t>
              </a:r>
              <a:endParaRPr/>
            </a:p>
          </p:txBody>
        </p:sp>
        <p:sp>
          <p:nvSpPr>
            <p:cNvPr id="245" name="Google Shape;245;p19"/>
            <p:cNvSpPr txBox="1"/>
            <p:nvPr/>
          </p:nvSpPr>
          <p:spPr>
            <a:xfrm>
              <a:off x="447675" y="45720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Implement Time Frame</a:t>
              </a:r>
              <a:r>
                <a:rPr b="0" i="0" lang="en-US" sz="1200" u="none">
                  <a:solidFill>
                    <a:srgbClr val="3C5658"/>
                  </a:solidFill>
                  <a:latin typeface="Rambla"/>
                  <a:ea typeface="Rambla"/>
                  <a:cs typeface="Rambla"/>
                  <a:sym typeface="Rambla"/>
                </a:rPr>
                <a:t> </a:t>
              </a:r>
              <a:endParaRPr/>
            </a:p>
          </p:txBody>
        </p:sp>
        <p:sp>
          <p:nvSpPr>
            <p:cNvPr id="246" name="Google Shape;246;p19"/>
            <p:cNvSpPr txBox="1"/>
            <p:nvPr/>
          </p:nvSpPr>
          <p:spPr>
            <a:xfrm>
              <a:off x="4953000" y="5137150"/>
              <a:ext cx="2971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Restrictive, non extensible</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Short life/tactical</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Project Orientation</a:t>
              </a:r>
              <a:endParaRPr/>
            </a:p>
          </p:txBody>
        </p:sp>
        <p:sp>
          <p:nvSpPr>
            <p:cNvPr id="247" name="Google Shape;247;p19"/>
            <p:cNvSpPr txBox="1"/>
            <p:nvPr/>
          </p:nvSpPr>
          <p:spPr>
            <a:xfrm>
              <a:off x="2225675" y="5137150"/>
              <a:ext cx="2727325"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Flexible, extensible</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Durable/Strategic</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Data orientation</a:t>
              </a:r>
              <a:endParaRPr/>
            </a:p>
          </p:txBody>
        </p:sp>
        <p:sp>
          <p:nvSpPr>
            <p:cNvPr id="248" name="Google Shape;248;p19"/>
            <p:cNvSpPr txBox="1"/>
            <p:nvPr/>
          </p:nvSpPr>
          <p:spPr>
            <a:xfrm>
              <a:off x="447675" y="5137150"/>
              <a:ext cx="1778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Characteristics</a:t>
              </a:r>
              <a:r>
                <a:rPr b="0" i="0" lang="en-US" sz="1200" u="none">
                  <a:solidFill>
                    <a:srgbClr val="3C5658"/>
                  </a:solidFill>
                  <a:latin typeface="Rambla"/>
                  <a:ea typeface="Rambla"/>
                  <a:cs typeface="Rambla"/>
                  <a:sym typeface="Rambla"/>
                </a:rPr>
                <a:t> </a:t>
              </a:r>
              <a:endParaRPr/>
            </a:p>
          </p:txBody>
        </p:sp>
        <p:sp>
          <p:nvSpPr>
            <p:cNvPr id="249" name="Google Shape;249;p19"/>
            <p:cNvSpPr txBox="1"/>
            <p:nvPr/>
          </p:nvSpPr>
          <p:spPr>
            <a:xfrm>
              <a:off x="4953000" y="3384550"/>
              <a:ext cx="29718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Single Partial subject</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Multiple partial subjects</a:t>
              </a:r>
              <a:endParaRPr/>
            </a:p>
          </p:txBody>
        </p:sp>
        <p:sp>
          <p:nvSpPr>
            <p:cNvPr id="250" name="Google Shape;250;p19"/>
            <p:cNvSpPr txBox="1"/>
            <p:nvPr/>
          </p:nvSpPr>
          <p:spPr>
            <a:xfrm>
              <a:off x="2225675" y="3384550"/>
              <a:ext cx="2727325"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Multiple subject areas</a:t>
              </a:r>
              <a:endParaRPr/>
            </a:p>
          </p:txBody>
        </p:sp>
        <p:sp>
          <p:nvSpPr>
            <p:cNvPr id="251" name="Google Shape;251;p19"/>
            <p:cNvSpPr txBox="1"/>
            <p:nvPr/>
          </p:nvSpPr>
          <p:spPr>
            <a:xfrm>
              <a:off x="447675" y="3384550"/>
              <a:ext cx="17780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Subjects</a:t>
              </a:r>
              <a:r>
                <a:rPr b="0" i="0" lang="en-US" sz="1200" u="none">
                  <a:solidFill>
                    <a:srgbClr val="3C5658"/>
                  </a:solidFill>
                  <a:latin typeface="Rambla"/>
                  <a:ea typeface="Rambla"/>
                  <a:cs typeface="Rambla"/>
                  <a:sym typeface="Rambla"/>
                </a:rPr>
                <a:t> </a:t>
              </a:r>
              <a:endParaRPr/>
            </a:p>
          </p:txBody>
        </p:sp>
        <p:sp>
          <p:nvSpPr>
            <p:cNvPr id="252" name="Google Shape;252;p19"/>
            <p:cNvSpPr txBox="1"/>
            <p:nvPr/>
          </p:nvSpPr>
          <p:spPr>
            <a:xfrm>
              <a:off x="4953000" y="28194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Detailed (some history)</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Summarized</a:t>
              </a:r>
              <a:endParaRPr/>
            </a:p>
          </p:txBody>
        </p:sp>
        <p:sp>
          <p:nvSpPr>
            <p:cNvPr id="253" name="Google Shape;253;p19"/>
            <p:cNvSpPr txBox="1"/>
            <p:nvPr/>
          </p:nvSpPr>
          <p:spPr>
            <a:xfrm>
              <a:off x="2225675" y="28194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Historical Detailed data</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Some summary</a:t>
              </a:r>
              <a:endParaRPr/>
            </a:p>
          </p:txBody>
        </p:sp>
        <p:sp>
          <p:nvSpPr>
            <p:cNvPr id="254" name="Google Shape;254;p19"/>
            <p:cNvSpPr txBox="1"/>
            <p:nvPr/>
          </p:nvSpPr>
          <p:spPr>
            <a:xfrm>
              <a:off x="447675" y="28194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Data Perspective</a:t>
              </a:r>
              <a:r>
                <a:rPr b="0" i="0" lang="en-US" sz="1200" u="none">
                  <a:solidFill>
                    <a:srgbClr val="3C5658"/>
                  </a:solidFill>
                  <a:latin typeface="Rambla"/>
                  <a:ea typeface="Rambla"/>
                  <a:cs typeface="Rambla"/>
                  <a:sym typeface="Rambla"/>
                </a:rPr>
                <a:t> </a:t>
              </a:r>
              <a:endParaRPr/>
            </a:p>
          </p:txBody>
        </p:sp>
        <p:sp>
          <p:nvSpPr>
            <p:cNvPr id="255" name="Google Shape;255;p19"/>
            <p:cNvSpPr txBox="1"/>
            <p:nvPr/>
          </p:nvSpPr>
          <p:spPr>
            <a:xfrm>
              <a:off x="4953000" y="1995487"/>
              <a:ext cx="29718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Specific Application Requirement</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LOB, department</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Business Process Oriented</a:t>
              </a:r>
              <a:endParaRPr/>
            </a:p>
          </p:txBody>
        </p:sp>
        <p:sp>
          <p:nvSpPr>
            <p:cNvPr id="256" name="Google Shape;256;p19"/>
            <p:cNvSpPr txBox="1"/>
            <p:nvPr/>
          </p:nvSpPr>
          <p:spPr>
            <a:xfrm>
              <a:off x="2225675" y="1995487"/>
              <a:ext cx="2727325"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Application Neutral</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Centralized, Shared</a:t>
              </a:r>
              <a:endParaRPr/>
            </a:p>
            <a:p>
              <a:pPr indent="0" lvl="0" marL="0" marR="0" rtl="0" algn="l">
                <a:lnSpc>
                  <a:spcPct val="120000"/>
                </a:lnSpc>
                <a:spcBef>
                  <a:spcPts val="240"/>
                </a:spcBef>
                <a:spcAft>
                  <a:spcPts val="0"/>
                </a:spcAft>
                <a:buClr>
                  <a:srgbClr val="006887"/>
                </a:buClr>
                <a:buSzPts val="1200"/>
                <a:buFont typeface="Noto Sans Symbols"/>
                <a:buChar char="▪"/>
              </a:pPr>
              <a:r>
                <a:rPr b="0" i="0" lang="en-US" sz="1200" u="none">
                  <a:solidFill>
                    <a:srgbClr val="3C5658"/>
                  </a:solidFill>
                  <a:latin typeface="Rambla"/>
                  <a:ea typeface="Rambla"/>
                  <a:cs typeface="Rambla"/>
                  <a:sym typeface="Rambla"/>
                </a:rPr>
                <a:t>Cross LOB/enterprise</a:t>
              </a:r>
              <a:endParaRPr/>
            </a:p>
          </p:txBody>
        </p:sp>
        <p:sp>
          <p:nvSpPr>
            <p:cNvPr id="257" name="Google Shape;257;p19"/>
            <p:cNvSpPr txBox="1"/>
            <p:nvPr/>
          </p:nvSpPr>
          <p:spPr>
            <a:xfrm>
              <a:off x="447675" y="1995487"/>
              <a:ext cx="17780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Scope</a:t>
              </a:r>
              <a:r>
                <a:rPr b="0" i="0" lang="en-US" sz="1200" u="none">
                  <a:solidFill>
                    <a:srgbClr val="3C5658"/>
                  </a:solidFill>
                  <a:latin typeface="Rambla"/>
                  <a:ea typeface="Rambla"/>
                  <a:cs typeface="Rambla"/>
                  <a:sym typeface="Rambla"/>
                </a:rPr>
                <a:t> </a:t>
              </a:r>
              <a:endParaRPr/>
            </a:p>
          </p:txBody>
        </p:sp>
        <p:sp>
          <p:nvSpPr>
            <p:cNvPr id="258" name="Google Shape;258;p19"/>
            <p:cNvSpPr txBox="1"/>
            <p:nvPr/>
          </p:nvSpPr>
          <p:spPr>
            <a:xfrm>
              <a:off x="4953000" y="1295400"/>
              <a:ext cx="29718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Data Marts</a:t>
              </a:r>
              <a:r>
                <a:rPr b="0" i="0" lang="en-US" sz="1200" u="none">
                  <a:solidFill>
                    <a:srgbClr val="3C5658"/>
                  </a:solidFill>
                  <a:latin typeface="Rambla"/>
                  <a:ea typeface="Rambla"/>
                  <a:cs typeface="Rambla"/>
                  <a:sym typeface="Rambla"/>
                </a:rPr>
                <a:t> </a:t>
              </a:r>
              <a:endParaRPr/>
            </a:p>
          </p:txBody>
        </p:sp>
        <p:sp>
          <p:nvSpPr>
            <p:cNvPr id="259" name="Google Shape;259;p19"/>
            <p:cNvSpPr txBox="1"/>
            <p:nvPr/>
          </p:nvSpPr>
          <p:spPr>
            <a:xfrm>
              <a:off x="2225675" y="1295400"/>
              <a:ext cx="2727325"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a:solidFill>
                    <a:srgbClr val="0000FF"/>
                  </a:solidFill>
                  <a:latin typeface="Rambla"/>
                  <a:ea typeface="Rambla"/>
                  <a:cs typeface="Rambla"/>
                  <a:sym typeface="Rambla"/>
                </a:rPr>
                <a:t>Data Warehouse</a:t>
              </a:r>
              <a:r>
                <a:rPr b="0" i="0" lang="en-US" sz="1200" u="none">
                  <a:solidFill>
                    <a:srgbClr val="3C5658"/>
                  </a:solidFill>
                  <a:latin typeface="Rambla"/>
                  <a:ea typeface="Rambla"/>
                  <a:cs typeface="Rambla"/>
                  <a:sym typeface="Rambla"/>
                </a:rPr>
                <a:t> </a:t>
              </a:r>
              <a:endParaRPr/>
            </a:p>
          </p:txBody>
        </p:sp>
        <p:sp>
          <p:nvSpPr>
            <p:cNvPr id="260" name="Google Shape;260;p19"/>
            <p:cNvSpPr txBox="1"/>
            <p:nvPr/>
          </p:nvSpPr>
          <p:spPr>
            <a:xfrm>
              <a:off x="447675" y="1295400"/>
              <a:ext cx="17780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261" name="Google Shape;261;p19"/>
            <p:cNvCxnSpPr/>
            <p:nvPr/>
          </p:nvCxnSpPr>
          <p:spPr>
            <a:xfrm>
              <a:off x="447675" y="1295400"/>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62" name="Google Shape;262;p19"/>
            <p:cNvCxnSpPr/>
            <p:nvPr/>
          </p:nvCxnSpPr>
          <p:spPr>
            <a:xfrm>
              <a:off x="447675" y="1995487"/>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3" name="Google Shape;263;p19"/>
            <p:cNvCxnSpPr/>
            <p:nvPr/>
          </p:nvCxnSpPr>
          <p:spPr>
            <a:xfrm>
              <a:off x="447675" y="2819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4" name="Google Shape;264;p19"/>
            <p:cNvCxnSpPr/>
            <p:nvPr/>
          </p:nvCxnSpPr>
          <p:spPr>
            <a:xfrm>
              <a:off x="447675" y="33845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5" name="Google Shape;265;p19"/>
            <p:cNvCxnSpPr/>
            <p:nvPr/>
          </p:nvCxnSpPr>
          <p:spPr>
            <a:xfrm>
              <a:off x="447675" y="5957887"/>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66" name="Google Shape;266;p19"/>
            <p:cNvCxnSpPr/>
            <p:nvPr/>
          </p:nvCxnSpPr>
          <p:spPr>
            <a:xfrm>
              <a:off x="447675"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67" name="Google Shape;267;p19"/>
            <p:cNvCxnSpPr/>
            <p:nvPr/>
          </p:nvCxnSpPr>
          <p:spPr>
            <a:xfrm>
              <a:off x="2225675"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68" name="Google Shape;268;p19"/>
            <p:cNvCxnSpPr/>
            <p:nvPr/>
          </p:nvCxnSpPr>
          <p:spPr>
            <a:xfrm>
              <a:off x="4953000"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69" name="Google Shape;269;p19"/>
            <p:cNvCxnSpPr/>
            <p:nvPr/>
          </p:nvCxnSpPr>
          <p:spPr>
            <a:xfrm>
              <a:off x="7924800"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70" name="Google Shape;270;p19"/>
            <p:cNvCxnSpPr/>
            <p:nvPr/>
          </p:nvCxnSpPr>
          <p:spPr>
            <a:xfrm>
              <a:off x="447675" y="3962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71" name="Google Shape;271;p19"/>
            <p:cNvCxnSpPr/>
            <p:nvPr/>
          </p:nvCxnSpPr>
          <p:spPr>
            <a:xfrm>
              <a:off x="447675" y="51371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72" name="Google Shape;272;p19"/>
            <p:cNvCxnSpPr/>
            <p:nvPr/>
          </p:nvCxnSpPr>
          <p:spPr>
            <a:xfrm>
              <a:off x="447675" y="4572000"/>
              <a:ext cx="7477125" cy="0"/>
            </a:xfrm>
            <a:prstGeom prst="straightConnector1">
              <a:avLst/>
            </a:prstGeom>
            <a:noFill/>
            <a:ln cap="flat" cmpd="sng" w="12700">
              <a:solidFill>
                <a:schemeClr val="dk1"/>
              </a:solidFill>
              <a:prstDash val="solid"/>
              <a:miter lim="8000"/>
              <a:headEnd len="sm" w="sm" type="none"/>
              <a:tailEnd len="sm" w="sm" type="none"/>
            </a:ln>
          </p:spPr>
        </p:cxnSp>
      </p:grpSp>
    </p:spTree>
  </p:cSld>
  <p:clrMapOvr>
    <a:masterClrMapping/>
  </p:clrMapOvr>
  <p:transition spd="slow">
    <p:fade thruBlk="1"/>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8" name="Shape 1788"/>
        <p:cNvGrpSpPr/>
        <p:nvPr/>
      </p:nvGrpSpPr>
      <p:grpSpPr>
        <a:xfrm>
          <a:off x="0" y="0"/>
          <a:ext cx="0" cy="0"/>
          <a:chOff x="0" y="0"/>
          <a:chExt cx="0" cy="0"/>
        </a:xfrm>
      </p:grpSpPr>
      <p:sp>
        <p:nvSpPr>
          <p:cNvPr id="1789" name="Google Shape;1789;p12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790" name="Google Shape;1790;p12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Traditional Decision Making &amp; its limitation</a:t>
            </a:r>
            <a:endParaRPr/>
          </a:p>
        </p:txBody>
      </p:sp>
      <p:sp>
        <p:nvSpPr>
          <p:cNvPr id="1791" name="Google Shape;1791;p127"/>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Spreadsheets and SQL are traditionally used as tool for analysis and decision making</a:t>
            </a:r>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Limitations of Traditional techniques</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It is very difficult to define the aggregation levels, views in spreadsheets</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SQL does not have a natural way of providing flexible view reorganizations that will transpose the data</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Common analytic functions such as cumulative average and total are not supported in SQL</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Extensive programming</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Redundant reporting</a:t>
            </a:r>
            <a:endParaRPr/>
          </a:p>
        </p:txBody>
      </p:sp>
      <p:pic>
        <p:nvPicPr>
          <p:cNvPr id="1792" name="Google Shape;1792;p127"/>
          <p:cNvPicPr preferRelativeResize="0"/>
          <p:nvPr/>
        </p:nvPicPr>
        <p:blipFill rotWithShape="1">
          <a:blip r:embed="rId3">
            <a:alphaModFix/>
          </a:blip>
          <a:srcRect b="0" l="0" r="0" t="0"/>
          <a:stretch/>
        </p:blipFill>
        <p:spPr>
          <a:xfrm>
            <a:off x="1666875" y="1752600"/>
            <a:ext cx="1457325" cy="1036637"/>
          </a:xfrm>
          <a:prstGeom prst="rect">
            <a:avLst/>
          </a:prstGeom>
          <a:noFill/>
          <a:ln>
            <a:noFill/>
          </a:ln>
        </p:spPr>
      </p:pic>
      <p:pic>
        <p:nvPicPr>
          <p:cNvPr id="1793" name="Google Shape;1793;p127"/>
          <p:cNvPicPr preferRelativeResize="0"/>
          <p:nvPr/>
        </p:nvPicPr>
        <p:blipFill rotWithShape="1">
          <a:blip r:embed="rId4">
            <a:alphaModFix/>
          </a:blip>
          <a:srcRect b="0" l="0" r="0" t="0"/>
          <a:stretch/>
        </p:blipFill>
        <p:spPr>
          <a:xfrm>
            <a:off x="5486400" y="1711325"/>
            <a:ext cx="1371600" cy="1184275"/>
          </a:xfrm>
          <a:prstGeom prst="rect">
            <a:avLst/>
          </a:prstGeom>
          <a:noFill/>
          <a:ln>
            <a:noFill/>
          </a:ln>
        </p:spPr>
      </p:pic>
    </p:spTree>
  </p:cSld>
  <p:clrMapOvr>
    <a:masterClrMapping/>
  </p:clrMapOvr>
  <p:transition spd="slow">
    <p:fade thruBlk="1"/>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7" name="Shape 1797"/>
        <p:cNvGrpSpPr/>
        <p:nvPr/>
      </p:nvGrpSpPr>
      <p:grpSpPr>
        <a:xfrm>
          <a:off x="0" y="0"/>
          <a:ext cx="0" cy="0"/>
          <a:chOff x="0" y="0"/>
          <a:chExt cx="0" cy="0"/>
        </a:xfrm>
      </p:grpSpPr>
      <p:sp>
        <p:nvSpPr>
          <p:cNvPr id="1798" name="Google Shape;1798;p128"/>
          <p:cNvSpPr txBox="1"/>
          <p:nvPr>
            <p:ph idx="4294967295" type="ctrTitle"/>
          </p:nvPr>
        </p:nvSpPr>
        <p:spPr>
          <a:xfrm>
            <a:off x="4724400" y="3962400"/>
            <a:ext cx="40386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Overview</a:t>
            </a:r>
            <a:endParaRPr/>
          </a:p>
        </p:txBody>
      </p:sp>
    </p:spTree>
  </p:cSld>
  <p:clrMapOvr>
    <a:masterClrMapping/>
  </p:clrMapOvr>
  <p:transition spd="slow">
    <p:fade thruBlk="1"/>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2" name="Shape 1802"/>
        <p:cNvGrpSpPr/>
        <p:nvPr/>
      </p:nvGrpSpPr>
      <p:grpSpPr>
        <a:xfrm>
          <a:off x="0" y="0"/>
          <a:ext cx="0" cy="0"/>
          <a:chOff x="0" y="0"/>
          <a:chExt cx="0" cy="0"/>
        </a:xfrm>
      </p:grpSpPr>
      <p:sp>
        <p:nvSpPr>
          <p:cNvPr id="1803" name="Google Shape;1803;p12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04" name="Google Shape;1804;p12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a:t>
            </a:r>
            <a:endParaRPr/>
          </a:p>
        </p:txBody>
      </p:sp>
      <p:sp>
        <p:nvSpPr>
          <p:cNvPr id="1805" name="Google Shape;1805;p12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It is the process of timely access and analysis of data </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It is the means by which the End Users ‘see’ the data warehouse or the ODS or the Operational Systems</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9" name="Shape 1809"/>
        <p:cNvGrpSpPr/>
        <p:nvPr/>
      </p:nvGrpSpPr>
      <p:grpSpPr>
        <a:xfrm>
          <a:off x="0" y="0"/>
          <a:ext cx="0" cy="0"/>
          <a:chOff x="0" y="0"/>
          <a:chExt cx="0" cy="0"/>
        </a:xfrm>
      </p:grpSpPr>
      <p:sp>
        <p:nvSpPr>
          <p:cNvPr id="1810" name="Google Shape;1810;p13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11" name="Google Shape;1811;p13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Tools</a:t>
            </a:r>
            <a:endParaRPr/>
          </a:p>
        </p:txBody>
      </p:sp>
      <p:sp>
        <p:nvSpPr>
          <p:cNvPr id="1812" name="Google Shape;1812;p13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A Data Access Tool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Encapsulates technical complexity like physical structure of the database from the users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Facilitates easy and controlled access to authorized users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Provides helpful metadata to the users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Provides a variety of features for analyzing the data</a:t>
            </a:r>
            <a:endParaRPr/>
          </a:p>
        </p:txBody>
      </p:sp>
    </p:spTree>
  </p:cSld>
  <p:clrMapOvr>
    <a:masterClrMapping/>
  </p:clrMapOvr>
  <p:transition spd="slow">
    <p:fade thruBlk="1"/>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6" name="Shape 1816"/>
        <p:cNvGrpSpPr/>
        <p:nvPr/>
      </p:nvGrpSpPr>
      <p:grpSpPr>
        <a:xfrm>
          <a:off x="0" y="0"/>
          <a:ext cx="0" cy="0"/>
          <a:chOff x="0" y="0"/>
          <a:chExt cx="0" cy="0"/>
        </a:xfrm>
      </p:grpSpPr>
      <p:sp>
        <p:nvSpPr>
          <p:cNvPr id="1817" name="Google Shape;1817;p13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18" name="Google Shape;1818;p13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Requirements of Data Access Tools</a:t>
            </a:r>
            <a:endParaRPr/>
          </a:p>
        </p:txBody>
      </p:sp>
      <p:sp>
        <p:nvSpPr>
          <p:cNvPr id="1819" name="Google Shape;1819;p13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requirements of a data access tool include</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High performance and scalability to many users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Ease of use - intuitive, consistent interface to all functions of tool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Short learning curve</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Semantic layer that maps business terms to database schema</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Rapid slicing across dimensions and attributes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Tight integration with central metadata repository</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Scheduling of reports should be possible</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3" name="Shape 1823"/>
        <p:cNvGrpSpPr/>
        <p:nvPr/>
      </p:nvGrpSpPr>
      <p:grpSpPr>
        <a:xfrm>
          <a:off x="0" y="0"/>
          <a:ext cx="0" cy="0"/>
          <a:chOff x="0" y="0"/>
          <a:chExt cx="0" cy="0"/>
        </a:xfrm>
      </p:grpSpPr>
      <p:sp>
        <p:nvSpPr>
          <p:cNvPr id="1824" name="Google Shape;1824;p13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25" name="Google Shape;1825;p13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26" name="Google Shape;1826;p132"/>
          <p:cNvSpPr txBox="1"/>
          <p:nvPr>
            <p:ph idx="1" type="body"/>
          </p:nvPr>
        </p:nvSpPr>
        <p:spPr>
          <a:xfrm>
            <a:off x="304800" y="1311275"/>
            <a:ext cx="8534400" cy="1889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0" i="0" lang="en-US" sz="2000" u="none">
                <a:solidFill>
                  <a:srgbClr val="3C5658"/>
                </a:solidFill>
                <a:latin typeface="Rambla"/>
                <a:ea typeface="Rambla"/>
                <a:cs typeface="Rambla"/>
                <a:sym typeface="Rambla"/>
              </a:rPr>
              <a:t>Different categories of Data Access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OLAP</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Data Mining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Web Access</a:t>
            </a:r>
            <a:endParaRPr/>
          </a:p>
        </p:txBody>
      </p:sp>
      <p:sp>
        <p:nvSpPr>
          <p:cNvPr id="1827" name="Google Shape;1827;p132"/>
          <p:cNvSpPr/>
          <p:nvPr/>
        </p:nvSpPr>
        <p:spPr>
          <a:xfrm>
            <a:off x="3276600" y="3200400"/>
            <a:ext cx="3124200" cy="3124200"/>
          </a:xfrm>
          <a:prstGeom prst="ellipse">
            <a:avLst/>
          </a:prstGeom>
          <a:solidFill>
            <a:srgbClr val="CCFF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28" name="Google Shape;1828;p132"/>
          <p:cNvSpPr/>
          <p:nvPr/>
        </p:nvSpPr>
        <p:spPr>
          <a:xfrm>
            <a:off x="3581400" y="4191000"/>
            <a:ext cx="1447800" cy="1447800"/>
          </a:xfrm>
          <a:prstGeom prst="ellipse">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OLAP</a:t>
            </a:r>
            <a:endParaRPr/>
          </a:p>
        </p:txBody>
      </p:sp>
      <p:sp>
        <p:nvSpPr>
          <p:cNvPr id="1829" name="Google Shape;1829;p132"/>
          <p:cNvSpPr txBox="1"/>
          <p:nvPr/>
        </p:nvSpPr>
        <p:spPr>
          <a:xfrm>
            <a:off x="2819400" y="5257800"/>
            <a:ext cx="1828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Data Mining</a:t>
            </a:r>
            <a:endParaRPr/>
          </a:p>
        </p:txBody>
      </p:sp>
      <p:sp>
        <p:nvSpPr>
          <p:cNvPr id="1830" name="Google Shape;1830;p132"/>
          <p:cNvSpPr/>
          <p:nvPr/>
        </p:nvSpPr>
        <p:spPr>
          <a:xfrm>
            <a:off x="5181600" y="2438400"/>
            <a:ext cx="1524000" cy="1676400"/>
          </a:xfrm>
          <a:prstGeom prst="ellipse">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Reporting</a:t>
            </a:r>
            <a:endParaRPr/>
          </a:p>
        </p:txBody>
      </p:sp>
      <p:sp>
        <p:nvSpPr>
          <p:cNvPr id="1831" name="Google Shape;1831;p132"/>
          <p:cNvSpPr/>
          <p:nvPr/>
        </p:nvSpPr>
        <p:spPr>
          <a:xfrm>
            <a:off x="2705100" y="3886200"/>
            <a:ext cx="2667000" cy="18288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832" name="Google Shape;1832;p132"/>
          <p:cNvCxnSpPr/>
          <p:nvPr/>
        </p:nvCxnSpPr>
        <p:spPr>
          <a:xfrm>
            <a:off x="4267200" y="2743200"/>
            <a:ext cx="381000" cy="762000"/>
          </a:xfrm>
          <a:prstGeom prst="straightConnector1">
            <a:avLst/>
          </a:prstGeom>
          <a:noFill/>
          <a:ln cap="flat" cmpd="sng" w="9525">
            <a:solidFill>
              <a:schemeClr val="dk1"/>
            </a:solidFill>
            <a:prstDash val="solid"/>
            <a:miter lim="8000"/>
            <a:headEnd len="sm" w="sm" type="none"/>
            <a:tailEnd len="med" w="med" type="triangle"/>
          </a:ln>
        </p:spPr>
      </p:cxnSp>
      <p:sp>
        <p:nvSpPr>
          <p:cNvPr id="1833" name="Google Shape;1833;p132"/>
          <p:cNvSpPr txBox="1"/>
          <p:nvPr/>
        </p:nvSpPr>
        <p:spPr>
          <a:xfrm>
            <a:off x="3962400" y="2438400"/>
            <a:ext cx="2133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800" u="none">
                <a:solidFill>
                  <a:srgbClr val="996633"/>
                </a:solidFill>
                <a:latin typeface="Arial"/>
                <a:ea typeface="Arial"/>
                <a:cs typeface="Arial"/>
                <a:sym typeface="Arial"/>
              </a:rPr>
              <a:t>BI</a:t>
            </a:r>
            <a:endParaRPr/>
          </a:p>
        </p:txBody>
      </p:sp>
      <p:cxnSp>
        <p:nvCxnSpPr>
          <p:cNvPr id="1834" name="Google Shape;1834;p132"/>
          <p:cNvCxnSpPr/>
          <p:nvPr/>
        </p:nvCxnSpPr>
        <p:spPr>
          <a:xfrm>
            <a:off x="7010400" y="25908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35" name="Google Shape;1835;p132"/>
          <p:cNvSpPr txBox="1"/>
          <p:nvPr/>
        </p:nvSpPr>
        <p:spPr>
          <a:xfrm>
            <a:off x="7086600" y="31242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Delivery Focused</a:t>
            </a:r>
            <a:endParaRPr/>
          </a:p>
        </p:txBody>
      </p:sp>
      <p:sp>
        <p:nvSpPr>
          <p:cNvPr id="1836" name="Google Shape;1836;p132"/>
          <p:cNvSpPr txBox="1"/>
          <p:nvPr/>
        </p:nvSpPr>
        <p:spPr>
          <a:xfrm>
            <a:off x="7086600" y="522605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Analytic Focused</a:t>
            </a:r>
            <a:endParaRPr/>
          </a:p>
        </p:txBody>
      </p:sp>
      <p:sp>
        <p:nvSpPr>
          <p:cNvPr id="1837" name="Google Shape;1837;p132"/>
          <p:cNvSpPr txBox="1"/>
          <p:nvPr/>
        </p:nvSpPr>
        <p:spPr>
          <a:xfrm>
            <a:off x="1905000" y="4267200"/>
            <a:ext cx="19812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“Heavy </a:t>
            </a:r>
            <a:endParaRPr/>
          </a:p>
          <a:p>
            <a:pPr indent="0" lvl="0" marL="0" marR="0" rtl="0" algn="l">
              <a:lnSpc>
                <a:spcPct val="100000"/>
              </a:lnSpc>
              <a:spcBef>
                <a:spcPts val="800"/>
              </a:spcBef>
              <a:spcAft>
                <a:spcPts val="0"/>
              </a:spcAft>
              <a:buClr>
                <a:srgbClr val="996633"/>
              </a:buClr>
              <a:buFont typeface="Arial"/>
              <a:buNone/>
            </a:pPr>
            <a:r>
              <a:rPr b="1" i="0" lang="en-US" sz="1600" u="none">
                <a:solidFill>
                  <a:srgbClr val="996633"/>
                </a:solidFill>
                <a:latin typeface="Arial"/>
                <a:ea typeface="Arial"/>
                <a:cs typeface="Arial"/>
                <a:sym typeface="Arial"/>
              </a:rPr>
              <a:t>Analytics “</a:t>
            </a:r>
            <a:endParaRPr/>
          </a:p>
          <a:p>
            <a:pPr indent="0" lvl="0" marL="0" marR="0" rtl="0" algn="l">
              <a:lnSpc>
                <a:spcPct val="100000"/>
              </a:lnSpc>
              <a:spcBef>
                <a:spcPts val="0"/>
              </a:spcBef>
              <a:spcAft>
                <a:spcPts val="0"/>
              </a:spcAft>
              <a:buNone/>
            </a:pPr>
            <a:r>
              <a:t/>
            </a:r>
            <a:endParaRPr b="1" i="0" sz="1600" u="none">
              <a:solidFill>
                <a:srgbClr val="996633"/>
              </a:solidFill>
              <a:latin typeface="Arial"/>
              <a:ea typeface="Arial"/>
              <a:cs typeface="Arial"/>
              <a:sym typeface="Arial"/>
            </a:endParaRPr>
          </a:p>
        </p:txBody>
      </p:sp>
      <p:cxnSp>
        <p:nvCxnSpPr>
          <p:cNvPr id="1838" name="Google Shape;1838;p132"/>
          <p:cNvCxnSpPr/>
          <p:nvPr/>
        </p:nvCxnSpPr>
        <p:spPr>
          <a:xfrm>
            <a:off x="7010400" y="44196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39" name="Google Shape;1839;p132"/>
          <p:cNvSpPr txBox="1"/>
          <p:nvPr/>
        </p:nvSpPr>
        <p:spPr>
          <a:xfrm>
            <a:off x="4724400" y="3733800"/>
            <a:ext cx="2057400" cy="1066800"/>
          </a:xfrm>
          <a:prstGeom prst="rect">
            <a:avLst/>
          </a:prstGeom>
          <a:solidFill>
            <a:srgbClr val="FF99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a:solidFill>
                  <a:srgbClr val="996633"/>
                </a:solidFill>
                <a:latin typeface="Arial"/>
                <a:ea typeface="Arial"/>
                <a:cs typeface="Arial"/>
                <a:sym typeface="Arial"/>
              </a:rPr>
              <a:t>WEB ACCESS</a:t>
            </a:r>
            <a:endParaRPr/>
          </a:p>
        </p:txBody>
      </p:sp>
    </p:spTree>
  </p:cSld>
  <p:clrMapOvr>
    <a:masterClrMapping/>
  </p:clrMapOvr>
  <p:transition spd="slow">
    <p:fade thruBlk="1"/>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3" name="Shape 1843"/>
        <p:cNvGrpSpPr/>
        <p:nvPr/>
      </p:nvGrpSpPr>
      <p:grpSpPr>
        <a:xfrm>
          <a:off x="0" y="0"/>
          <a:ext cx="0" cy="0"/>
          <a:chOff x="0" y="0"/>
          <a:chExt cx="0" cy="0"/>
        </a:xfrm>
      </p:grpSpPr>
      <p:sp>
        <p:nvSpPr>
          <p:cNvPr id="1844" name="Google Shape;1844;p13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45" name="Google Shape;1845;p13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46" name="Google Shape;1846;p13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 category of data access solution in which the information is presented in the form of reports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Reporting tools are also referred as Query and reporting tools</a:t>
            </a:r>
            <a:endParaRPr/>
          </a:p>
          <a:p>
            <a:pPr indent="-228600" lvl="1" marL="685800" marR="0" rtl="0" algn="l">
              <a:lnSpc>
                <a:spcPct val="120000"/>
              </a:lnSpc>
              <a:spcBef>
                <a:spcPts val="360"/>
              </a:spcBef>
              <a:spcAft>
                <a:spcPts val="0"/>
              </a:spcAft>
              <a:buClr>
                <a:srgbClr val="003366"/>
              </a:buClr>
              <a:buFont typeface="Noto Sans Symbols"/>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(On-Line  Analytic Processing)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Defined as “Fast Analysis of Multidimensional Information” by the OLAP council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Used interchangeably with ‘BI’</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OLAP tools are synonymous with Multidimensional tools or applications</a:t>
            </a:r>
            <a:endParaRPr/>
          </a:p>
        </p:txBody>
      </p:sp>
    </p:spTree>
  </p:cSld>
  <p:clrMapOvr>
    <a:masterClrMapping/>
  </p:clrMapOvr>
  <p:transition spd="slow">
    <p:fade thruBlk="1"/>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0" name="Shape 1850"/>
        <p:cNvGrpSpPr/>
        <p:nvPr/>
      </p:nvGrpSpPr>
      <p:grpSpPr>
        <a:xfrm>
          <a:off x="0" y="0"/>
          <a:ext cx="0" cy="0"/>
          <a:chOff x="0" y="0"/>
          <a:chExt cx="0" cy="0"/>
        </a:xfrm>
      </p:grpSpPr>
      <p:sp>
        <p:nvSpPr>
          <p:cNvPr id="1851" name="Google Shape;1851;p13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52" name="Google Shape;1852;p13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53" name="Google Shape;1853;p134"/>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Mining</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 process that uses a variety of statistical and artificial intelligence frameworks to discover patterns and relationships in data </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Used to make valid predictions in data analysis problems where the exact sequence and nature of queries/questions to be written/asked against the data to make the prediction is not known and the number of variables involved in the analysis is too large to be intuitively handled by structured querying or OLAP tools</a:t>
            </a:r>
            <a:endParaRPr/>
          </a:p>
          <a:p>
            <a:pPr indent="-114300" lvl="1" marL="685800" marR="0" rtl="0" algn="l">
              <a:lnSpc>
                <a:spcPct val="90000"/>
              </a:lnSpc>
              <a:spcBef>
                <a:spcPts val="360"/>
              </a:spcBef>
              <a:spcAft>
                <a:spcPts val="0"/>
              </a:spcAft>
              <a:buClr>
                <a:srgbClr val="003366"/>
              </a:buClr>
              <a:buSzPts val="1800"/>
              <a:buFont typeface="Noto Sans Symbols"/>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Web Access</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 category of data access solutions in which information is viewed through a web browser</a:t>
            </a:r>
            <a:endParaRPr/>
          </a:p>
        </p:txBody>
      </p:sp>
    </p:spTree>
  </p:cSld>
  <p:clrMapOvr>
    <a:masterClrMapping/>
  </p:clrMapOvr>
  <p:transition spd="slow">
    <p:fade thruBlk="1"/>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13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59" name="Google Shape;1859;p13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 Users</a:t>
            </a:r>
            <a:endParaRPr/>
          </a:p>
        </p:txBody>
      </p:sp>
      <p:graphicFrame>
        <p:nvGraphicFramePr>
          <p:cNvPr id="1860" name="Google Shape;1860;p135"/>
          <p:cNvGraphicFramePr/>
          <p:nvPr/>
        </p:nvGraphicFramePr>
        <p:xfrm>
          <a:off x="304800" y="1295400"/>
          <a:ext cx="3000000" cy="3000000"/>
        </p:xfrm>
        <a:graphic>
          <a:graphicData uri="http://schemas.openxmlformats.org/drawingml/2006/table">
            <a:tbl>
              <a:tblPr>
                <a:noFill/>
                <a:tableStyleId>{8C92F9FE-DA1D-4893-8BA0-5E3CF6C9FBC3}</a:tableStyleId>
              </a:tblPr>
              <a:tblGrid>
                <a:gridCol w="2133600"/>
                <a:gridCol w="2133600"/>
                <a:gridCol w="2133600"/>
                <a:gridCol w="2133600"/>
              </a:tblGrid>
              <a:tr h="914400">
                <a:tc>
                  <a:txBody>
                    <a:bodyPr/>
                    <a:lstStyle/>
                    <a:p>
                      <a:pPr indent="0" lvl="0" marL="0" marR="0" rtl="0" algn="l">
                        <a:lnSpc>
                          <a:spcPct val="120000"/>
                        </a:lnSpc>
                        <a:spcBef>
                          <a:spcPts val="0"/>
                        </a:spcBef>
                        <a:spcAft>
                          <a:spcPts val="0"/>
                        </a:spcAft>
                        <a:buClr>
                          <a:srgbClr val="3C5658"/>
                        </a:buClr>
                        <a:buFont typeface="Arial"/>
                        <a:buNone/>
                      </a:pPr>
                      <a:r>
                        <a:rPr b="0" i="0" lang="en-US" sz="1600" u="none">
                          <a:solidFill>
                            <a:srgbClr val="3C5658"/>
                          </a:solidFill>
                          <a:latin typeface="Arial"/>
                          <a:ea typeface="Arial"/>
                          <a:cs typeface="Arial"/>
                          <a:sym typeface="Arial"/>
                        </a:rPr>
                        <a:t>Reporting Solution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a:solidFill>
                            <a:srgbClr val="3C5658"/>
                          </a:solidFill>
                          <a:latin typeface="Arial"/>
                          <a:ea typeface="Arial"/>
                          <a:cs typeface="Arial"/>
                          <a:sym typeface="Arial"/>
                        </a:rPr>
                        <a:t>OLAP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a:solidFill>
                            <a:srgbClr val="3C5658"/>
                          </a:solidFill>
                          <a:latin typeface="Arial"/>
                          <a:ea typeface="Arial"/>
                          <a:cs typeface="Arial"/>
                          <a:sym typeface="Arial"/>
                        </a:rPr>
                        <a:t>Data Mining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a:solidFill>
                            <a:srgbClr val="3C5658"/>
                          </a:solidFill>
                          <a:latin typeface="Arial"/>
                          <a:ea typeface="Arial"/>
                          <a:cs typeface="Arial"/>
                          <a:sym typeface="Arial"/>
                        </a:rPr>
                        <a:t>Web Services Solution</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9850">
                <a:tc>
                  <a:txBody>
                    <a:bodyPr/>
                    <a:lstStyle/>
                    <a:p>
                      <a:pPr indent="0" lvl="0" marL="0" marR="0" rtl="0" algn="l">
                        <a:lnSpc>
                          <a:spcPct val="120000"/>
                        </a:lnSpc>
                        <a:spcBef>
                          <a:spcPts val="0"/>
                        </a:spcBef>
                        <a:spcAft>
                          <a:spcPts val="0"/>
                        </a:spcAft>
                        <a:buClr>
                          <a:srgbClr val="3C5658"/>
                        </a:buClr>
                        <a:buFont typeface="Arial"/>
                        <a:buNone/>
                      </a:pPr>
                      <a:r>
                        <a:rPr b="1" i="0" lang="en-US" sz="1600" u="none">
                          <a:solidFill>
                            <a:srgbClr val="3C5658"/>
                          </a:solidFill>
                          <a:latin typeface="Arial"/>
                          <a:ea typeface="Arial"/>
                          <a:cs typeface="Arial"/>
                          <a:sym typeface="Arial"/>
                        </a:rPr>
                        <a:t>Operating personnel, Standard fixed format reports for power users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a:solidFill>
                            <a:srgbClr val="3C5658"/>
                          </a:solidFill>
                          <a:latin typeface="Arial"/>
                          <a:ea typeface="Arial"/>
                          <a:cs typeface="Arial"/>
                          <a:sym typeface="Arial"/>
                        </a:rPr>
                        <a:t>Analysts, 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a:solidFill>
                            <a:srgbClr val="3C5658"/>
                          </a:solidFill>
                          <a:latin typeface="Arial"/>
                          <a:ea typeface="Arial"/>
                          <a:cs typeface="Arial"/>
                          <a:sym typeface="Arial"/>
                        </a:rPr>
                        <a:t>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a:solidFill>
                            <a:srgbClr val="3C5658"/>
                          </a:solidFill>
                          <a:latin typeface="Arial"/>
                          <a:ea typeface="Arial"/>
                          <a:cs typeface="Arial"/>
                          <a:sym typeface="Arial"/>
                        </a:rPr>
                        <a:t>Operating personnel, Analysts, Decision makers</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4" name="Shape 1864"/>
        <p:cNvGrpSpPr/>
        <p:nvPr/>
      </p:nvGrpSpPr>
      <p:grpSpPr>
        <a:xfrm>
          <a:off x="0" y="0"/>
          <a:ext cx="0" cy="0"/>
          <a:chOff x="0" y="0"/>
          <a:chExt cx="0" cy="0"/>
        </a:xfrm>
      </p:grpSpPr>
      <p:sp>
        <p:nvSpPr>
          <p:cNvPr id="1865" name="Google Shape;1865;p13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66" name="Google Shape;1866;p13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Importance of Data Access</a:t>
            </a:r>
            <a:endParaRPr/>
          </a:p>
        </p:txBody>
      </p:sp>
      <p:sp>
        <p:nvSpPr>
          <p:cNvPr id="1867" name="Google Shape;1867;p13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Businesses today face challenges like</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Large volume of data</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User demands of flexible and timely access to information</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Extracting value from key business data</a:t>
            </a:r>
            <a:endParaRPr/>
          </a:p>
          <a:p>
            <a:pPr indent="-114300" lvl="1" marL="685800" marR="0" rtl="0" algn="l">
              <a:lnSpc>
                <a:spcPct val="90000"/>
              </a:lnSpc>
              <a:spcBef>
                <a:spcPts val="360"/>
              </a:spcBef>
              <a:spcAft>
                <a:spcPts val="0"/>
              </a:spcAft>
              <a:buClr>
                <a:srgbClr val="003366"/>
              </a:buClr>
              <a:buSzPts val="1800"/>
              <a:buFont typeface="Noto Sans Symbols"/>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Access is the ‘last mile’ that enables decision makers to</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Reach the database infrastructure</a:t>
            </a:r>
            <a:endParaRPr/>
          </a:p>
          <a:p>
            <a:pPr indent="-114300" lvl="1" marL="685800" marR="0" rtl="0" algn="l">
              <a:lnSpc>
                <a:spcPct val="90000"/>
              </a:lnSpc>
              <a:spcBef>
                <a:spcPts val="360"/>
              </a:spcBef>
              <a:spcAft>
                <a:spcPts val="0"/>
              </a:spcAft>
              <a:buClr>
                <a:srgbClr val="003366"/>
              </a:buClr>
              <a:buSzPts val="1800"/>
              <a:buFont typeface="Noto Sans Symbols"/>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Prompt, reliable data access </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Lowers operating costs</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Reduces error</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Increases productivity.</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2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78" name="Google Shape;278;p2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Operational Data Store</a:t>
            </a:r>
            <a:endParaRPr/>
          </a:p>
        </p:txBody>
      </p:sp>
      <p:sp>
        <p:nvSpPr>
          <p:cNvPr id="279" name="Google Shape;279;p2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The ODS applies only to the world of operational systems.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The ODS contains current valued and near current valued 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The ODS contains almost exclusively all detail 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The ODS requires a full function, update, record oriented environment.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1" name="Shape 1871"/>
        <p:cNvGrpSpPr/>
        <p:nvPr/>
      </p:nvGrpSpPr>
      <p:grpSpPr>
        <a:xfrm>
          <a:off x="0" y="0"/>
          <a:ext cx="0" cy="0"/>
          <a:chOff x="0" y="0"/>
          <a:chExt cx="0" cy="0"/>
        </a:xfrm>
      </p:grpSpPr>
      <p:sp>
        <p:nvSpPr>
          <p:cNvPr id="1872" name="Google Shape;1872;p137"/>
          <p:cNvSpPr txBox="1"/>
          <p:nvPr>
            <p:ph idx="4294967295" type="ctrTitle"/>
          </p:nvPr>
        </p:nvSpPr>
        <p:spPr>
          <a:xfrm>
            <a:off x="5257800" y="4038600"/>
            <a:ext cx="3581400" cy="53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 Solutions</a:t>
            </a:r>
            <a:endParaRPr/>
          </a:p>
        </p:txBody>
      </p:sp>
    </p:spTree>
  </p:cSld>
  <p:clrMapOvr>
    <a:masterClrMapping/>
  </p:clrMapOvr>
  <p:transition spd="slow">
    <p:fade thruBlk="1"/>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6" name="Shape 1876"/>
        <p:cNvGrpSpPr/>
        <p:nvPr/>
      </p:nvGrpSpPr>
      <p:grpSpPr>
        <a:xfrm>
          <a:off x="0" y="0"/>
          <a:ext cx="0" cy="0"/>
          <a:chOff x="0" y="0"/>
          <a:chExt cx="0" cy="0"/>
        </a:xfrm>
      </p:grpSpPr>
      <p:sp>
        <p:nvSpPr>
          <p:cNvPr id="1877" name="Google Shape;1877;p13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78" name="Google Shape;1878;p13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a:t>
            </a:r>
            <a:endParaRPr/>
          </a:p>
        </p:txBody>
      </p:sp>
      <p:sp>
        <p:nvSpPr>
          <p:cNvPr id="1879" name="Google Shape;1879;p13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Reporting solutions provide information in the form of reports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Companies are data rich but information poor</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Transaction systems generate huge volume of 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Need to turn this data into actionable information</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3" name="Shape 1883"/>
        <p:cNvGrpSpPr/>
        <p:nvPr/>
      </p:nvGrpSpPr>
      <p:grpSpPr>
        <a:xfrm>
          <a:off x="0" y="0"/>
          <a:ext cx="0" cy="0"/>
          <a:chOff x="0" y="0"/>
          <a:chExt cx="0" cy="0"/>
        </a:xfrm>
      </p:grpSpPr>
      <p:sp>
        <p:nvSpPr>
          <p:cNvPr id="1884" name="Google Shape;1884;p13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85" name="Google Shape;1885;p13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Reporting</a:t>
            </a:r>
            <a:endParaRPr/>
          </a:p>
        </p:txBody>
      </p:sp>
      <p:sp>
        <p:nvSpPr>
          <p:cNvPr id="1886" name="Google Shape;1886;p13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Transaction Systems 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Replicated OLTP 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Mart 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Enterprise Data Warehouse Reporting</a:t>
            </a:r>
            <a:endParaRPr/>
          </a:p>
        </p:txBody>
      </p:sp>
      <p:sp>
        <p:nvSpPr>
          <p:cNvPr id="1887" name="Google Shape;1887;p139"/>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Source : </a:t>
            </a:r>
            <a:r>
              <a:rPr b="1" i="0" lang="en-US" sz="2200" u="sng">
                <a:solidFill>
                  <a:schemeClr val="hlink"/>
                </a:solidFill>
                <a:latin typeface="Arial"/>
                <a:ea typeface="Arial"/>
                <a:cs typeface="Arial"/>
                <a:sym typeface="Arial"/>
                <a:hlinkClick r:id="rId3"/>
              </a:rPr>
              <a:t>http://www.dmreview.com/portal_ros.cfm?NavID=91&amp;EdID=4903&amp;Topic=14</a:t>
            </a:r>
            <a:r>
              <a:rPr b="1" i="0" lang="en-US" sz="2200" u="none">
                <a:solidFill>
                  <a:schemeClr val="lt1"/>
                </a:solidFill>
                <a:latin typeface="Arial Narrow"/>
                <a:ea typeface="Arial Narrow"/>
                <a:cs typeface="Arial Narrow"/>
                <a:sym typeface="Arial Narrow"/>
              </a:rPr>
              <a:t> </a:t>
            </a:r>
            <a:endParaRPr/>
          </a:p>
        </p:txBody>
      </p:sp>
    </p:spTree>
  </p:cSld>
  <p:clrMapOvr>
    <a:masterClrMapping/>
  </p:clrMapOvr>
  <p:transition spd="slow">
    <p:fade thruBlk="1"/>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1" name="Shape 1891"/>
        <p:cNvGrpSpPr/>
        <p:nvPr/>
      </p:nvGrpSpPr>
      <p:grpSpPr>
        <a:xfrm>
          <a:off x="0" y="0"/>
          <a:ext cx="0" cy="0"/>
          <a:chOff x="0" y="0"/>
          <a:chExt cx="0" cy="0"/>
        </a:xfrm>
      </p:grpSpPr>
      <p:sp>
        <p:nvSpPr>
          <p:cNvPr id="1892" name="Google Shape;1892;p14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93" name="Google Shape;1893;p14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894" name="Google Shape;1894;p14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Reports are created from the transaction systems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Reporting Tool has a native connectivity to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The OLTP database or</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 generic data access protocol such as ODBC, JDBC or OLE DB is made use of</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pic>
        <p:nvPicPr>
          <p:cNvPr id="1895" name="Google Shape;1895;p140"/>
          <p:cNvPicPr preferRelativeResize="0"/>
          <p:nvPr/>
        </p:nvPicPr>
        <p:blipFill rotWithShape="1">
          <a:blip r:embed="rId3">
            <a:alphaModFix/>
          </a:blip>
          <a:srcRect b="0" l="0" r="0" t="0"/>
          <a:stretch/>
        </p:blipFill>
        <p:spPr>
          <a:xfrm>
            <a:off x="533400" y="3886200"/>
            <a:ext cx="8001000" cy="2295525"/>
          </a:xfrm>
          <a:prstGeom prst="rect">
            <a:avLst/>
          </a:prstGeom>
          <a:noFill/>
          <a:ln>
            <a:noFill/>
          </a:ln>
        </p:spPr>
      </p:pic>
      <p:sp>
        <p:nvSpPr>
          <p:cNvPr id="1896" name="Google Shape;1896;p140"/>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Source : </a:t>
            </a:r>
            <a:r>
              <a:rPr b="1" i="0" lang="en-US" sz="2200" u="sng">
                <a:solidFill>
                  <a:schemeClr val="hlink"/>
                </a:solidFill>
                <a:latin typeface="Arial"/>
                <a:ea typeface="Arial"/>
                <a:cs typeface="Arial"/>
                <a:sym typeface="Arial"/>
                <a:hlinkClick r:id="rId4"/>
              </a:rPr>
              <a:t>http://www.dmreview.com/portal_ros.cfm?NavID=91&amp;EdID=4903&amp;Topic=14</a:t>
            </a:r>
            <a:r>
              <a:rPr b="1" i="0" lang="en-US" sz="2200" u="none">
                <a:solidFill>
                  <a:schemeClr val="lt1"/>
                </a:solidFill>
                <a:latin typeface="Arial Narrow"/>
                <a:ea typeface="Arial Narrow"/>
                <a:cs typeface="Arial Narrow"/>
                <a:sym typeface="Arial Narrow"/>
              </a:rPr>
              <a:t> </a:t>
            </a:r>
            <a:endParaRPr/>
          </a:p>
        </p:txBody>
      </p:sp>
    </p:spTree>
  </p:cSld>
  <p:clrMapOvr>
    <a:masterClrMapping/>
  </p:clrMapOvr>
  <p:transition spd="slow">
    <p:fade thruBlk="1"/>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0" name="Shape 1900"/>
        <p:cNvGrpSpPr/>
        <p:nvPr/>
      </p:nvGrpSpPr>
      <p:grpSpPr>
        <a:xfrm>
          <a:off x="0" y="0"/>
          <a:ext cx="0" cy="0"/>
          <a:chOff x="0" y="0"/>
          <a:chExt cx="0" cy="0"/>
        </a:xfrm>
      </p:grpSpPr>
      <p:sp>
        <p:nvSpPr>
          <p:cNvPr id="1901" name="Google Shape;1901;p14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02" name="Google Shape;1902;p14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903" name="Google Shape;1903;p14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This type of reporting is needed for time-sensitive reporting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E.g those reports which need to be up to date with the transactions occurring within the last 24 hours</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7" name="Shape 1907"/>
        <p:cNvGrpSpPr/>
        <p:nvPr/>
      </p:nvGrpSpPr>
      <p:grpSpPr>
        <a:xfrm>
          <a:off x="0" y="0"/>
          <a:ext cx="0" cy="0"/>
          <a:chOff x="0" y="0"/>
          <a:chExt cx="0" cy="0"/>
        </a:xfrm>
      </p:grpSpPr>
      <p:sp>
        <p:nvSpPr>
          <p:cNvPr id="1908" name="Google Shape;1908;p14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09" name="Google Shape;1909;p14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 - Pros and Cons</a:t>
            </a:r>
            <a:endParaRPr/>
          </a:p>
        </p:txBody>
      </p:sp>
      <p:sp>
        <p:nvSpPr>
          <p:cNvPr id="1910" name="Google Shape;1910;p14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primary advantage to reporting from OLTP is speed to information(Latest 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data accessed in the OLTP system is the ‘raw’ transaction data and is often ‘dirty’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Organization of the data is not intuitive to a business user</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Historical data is not available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When used for Reporting, the transaction system performance is affected</a:t>
            </a:r>
            <a:endParaRPr/>
          </a:p>
        </p:txBody>
      </p:sp>
    </p:spTree>
  </p:cSld>
  <p:clrMapOvr>
    <a:masterClrMapping/>
  </p:clrMapOvr>
  <p:transition spd="slow">
    <p:fade thruBlk="1"/>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4" name="Shape 1914"/>
        <p:cNvGrpSpPr/>
        <p:nvPr/>
      </p:nvGrpSpPr>
      <p:grpSpPr>
        <a:xfrm>
          <a:off x="0" y="0"/>
          <a:ext cx="0" cy="0"/>
          <a:chOff x="0" y="0"/>
          <a:chExt cx="0" cy="0"/>
        </a:xfrm>
      </p:grpSpPr>
      <p:sp>
        <p:nvSpPr>
          <p:cNvPr id="1915" name="Google Shape;1915;p14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16" name="Google Shape;1916;p14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17" name="Google Shape;1917;p14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An alternative to Transaction System 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Create an offline data store that is a replica of the production data store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This data store services the reporting needs of the end user</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1" name="Shape 1921"/>
        <p:cNvGrpSpPr/>
        <p:nvPr/>
      </p:nvGrpSpPr>
      <p:grpSpPr>
        <a:xfrm>
          <a:off x="0" y="0"/>
          <a:ext cx="0" cy="0"/>
          <a:chOff x="0" y="0"/>
          <a:chExt cx="0" cy="0"/>
        </a:xfrm>
      </p:grpSpPr>
      <p:sp>
        <p:nvSpPr>
          <p:cNvPr id="1922" name="Google Shape;1922;p14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23" name="Google Shape;1923;p14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24" name="Google Shape;1924;p144"/>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Replication to the offline data store is done by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Transaction logs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Database replication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Batch files</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pic>
        <p:nvPicPr>
          <p:cNvPr id="1925" name="Google Shape;1925;p144"/>
          <p:cNvPicPr preferRelativeResize="0"/>
          <p:nvPr/>
        </p:nvPicPr>
        <p:blipFill rotWithShape="1">
          <a:blip r:embed="rId3">
            <a:alphaModFix/>
          </a:blip>
          <a:srcRect b="0" l="0" r="0" t="0"/>
          <a:stretch/>
        </p:blipFill>
        <p:spPr>
          <a:xfrm>
            <a:off x="457200" y="3429000"/>
            <a:ext cx="8001000" cy="2582862"/>
          </a:xfrm>
          <a:prstGeom prst="rect">
            <a:avLst/>
          </a:prstGeom>
          <a:noFill/>
          <a:ln>
            <a:noFill/>
          </a:ln>
        </p:spPr>
      </p:pic>
      <p:sp>
        <p:nvSpPr>
          <p:cNvPr id="1926" name="Google Shape;1926;p144"/>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Source : </a:t>
            </a:r>
            <a:r>
              <a:rPr b="1" i="0" lang="en-US" sz="2200" u="sng">
                <a:solidFill>
                  <a:schemeClr val="hlink"/>
                </a:solidFill>
                <a:latin typeface="Arial"/>
                <a:ea typeface="Arial"/>
                <a:cs typeface="Arial"/>
                <a:sym typeface="Arial"/>
                <a:hlinkClick r:id="rId4"/>
              </a:rPr>
              <a:t>http://www.dmreview.com/portal_ros.cfm?NavID=91&amp;EdID=4903&amp;Topic=14</a:t>
            </a:r>
            <a:r>
              <a:rPr b="1" i="0" lang="en-US" sz="2200" u="none">
                <a:solidFill>
                  <a:schemeClr val="lt1"/>
                </a:solidFill>
                <a:latin typeface="Arial Narrow"/>
                <a:ea typeface="Arial Narrow"/>
                <a:cs typeface="Arial Narrow"/>
                <a:sym typeface="Arial Narrow"/>
              </a:rPr>
              <a:t> </a:t>
            </a:r>
            <a:endParaRPr/>
          </a:p>
        </p:txBody>
      </p:sp>
    </p:spTree>
  </p:cSld>
  <p:clrMapOvr>
    <a:masterClrMapping/>
  </p:clrMapOvr>
  <p:transition spd="slow">
    <p:fade thruBlk="1"/>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0" name="Shape 1930"/>
        <p:cNvGrpSpPr/>
        <p:nvPr/>
      </p:nvGrpSpPr>
      <p:grpSpPr>
        <a:xfrm>
          <a:off x="0" y="0"/>
          <a:ext cx="0" cy="0"/>
          <a:chOff x="0" y="0"/>
          <a:chExt cx="0" cy="0"/>
        </a:xfrm>
      </p:grpSpPr>
      <p:sp>
        <p:nvSpPr>
          <p:cNvPr id="1931" name="Google Shape;1931;p14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32" name="Google Shape;1932;p14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 - Pros and Cons</a:t>
            </a:r>
            <a:endParaRPr/>
          </a:p>
        </p:txBody>
      </p:sp>
      <p:sp>
        <p:nvSpPr>
          <p:cNvPr id="1933" name="Google Shape;1933;p14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This approach allows the OLTP to continue to process transactions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data is still dirty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organization is not intuitive for the business user </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Historical transactions are not available</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4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39" name="Google Shape;1939;p14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a:t>
            </a:r>
            <a:endParaRPr/>
          </a:p>
        </p:txBody>
      </p:sp>
      <p:sp>
        <p:nvSpPr>
          <p:cNvPr id="1940" name="Google Shape;1940;p14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Another method is to feed transaction data to a system optimized for reporting(data mart)</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pic>
        <p:nvPicPr>
          <p:cNvPr id="1941" name="Google Shape;1941;p146"/>
          <p:cNvPicPr preferRelativeResize="0"/>
          <p:nvPr/>
        </p:nvPicPr>
        <p:blipFill rotWithShape="1">
          <a:blip r:embed="rId3">
            <a:alphaModFix/>
          </a:blip>
          <a:srcRect b="0" l="0" r="0" t="0"/>
          <a:stretch/>
        </p:blipFill>
        <p:spPr>
          <a:xfrm>
            <a:off x="533400" y="2895600"/>
            <a:ext cx="8001000" cy="3178175"/>
          </a:xfrm>
          <a:prstGeom prst="rect">
            <a:avLst/>
          </a:prstGeom>
          <a:noFill/>
          <a:ln>
            <a:noFill/>
          </a:ln>
        </p:spPr>
      </p:pic>
      <p:sp>
        <p:nvSpPr>
          <p:cNvPr id="1942" name="Google Shape;1942;p146"/>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Source : </a:t>
            </a:r>
            <a:r>
              <a:rPr b="1" i="0" lang="en-US" sz="2200" u="sng">
                <a:solidFill>
                  <a:schemeClr val="hlink"/>
                </a:solidFill>
                <a:latin typeface="Arial"/>
                <a:ea typeface="Arial"/>
                <a:cs typeface="Arial"/>
                <a:sym typeface="Arial"/>
                <a:hlinkClick r:id="rId4"/>
              </a:rPr>
              <a:t>http://www.dmreview.com/portal_ros.cfm?NavID=91&amp;EdID=4903&amp;Topic=14</a:t>
            </a:r>
            <a:r>
              <a:rPr b="1" i="0" lang="en-US" sz="2200" u="none">
                <a:solidFill>
                  <a:schemeClr val="lt1"/>
                </a:solidFill>
                <a:latin typeface="Arial Narrow"/>
                <a:ea typeface="Arial Narrow"/>
                <a:cs typeface="Arial Narrow"/>
                <a:sym typeface="Arial Narrow"/>
              </a:rPr>
              <a:t> </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2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85" name="Google Shape;285;p2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Different kinds of Information Needs</a:t>
            </a:r>
            <a:endParaRPr/>
          </a:p>
        </p:txBody>
      </p:sp>
      <p:sp>
        <p:nvSpPr>
          <p:cNvPr id="286" name="Google Shape;286;p21"/>
          <p:cNvSpPr txBox="1"/>
          <p:nvPr>
            <p:ph idx="1" type="body"/>
          </p:nvPr>
        </p:nvSpPr>
        <p:spPr>
          <a:xfrm>
            <a:off x="944562" y="1530350"/>
            <a:ext cx="1987550" cy="3697287"/>
          </a:xfrm>
          <a:prstGeom prst="rect">
            <a:avLst/>
          </a:prstGeom>
          <a:solidFill>
            <a:srgbClr val="FFFFCC"/>
          </a:solidFill>
          <a:ln>
            <a:noFill/>
          </a:ln>
          <a:effectLst>
            <a:outerShdw blurRad="63500" dir="2700000" dist="107763">
              <a:srgbClr val="808080"/>
            </a:outerShdw>
          </a:effectLst>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ans Symbols"/>
              <a:buChar char="▪"/>
            </a:pPr>
            <a:r>
              <a:rPr b="0" i="0" lang="en-US" sz="1800" u="none" cap="none" strike="noStrike">
                <a:solidFill>
                  <a:srgbClr val="000000"/>
                </a:solidFill>
                <a:latin typeface="Rambla"/>
                <a:ea typeface="Rambla"/>
                <a:cs typeface="Rambla"/>
                <a:sym typeface="Rambla"/>
              </a:rPr>
              <a:t>Current</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cap="none" strike="noStrike">
                <a:solidFill>
                  <a:srgbClr val="000000"/>
                </a:solidFill>
                <a:latin typeface="Rambla"/>
                <a:ea typeface="Rambla"/>
                <a:cs typeface="Rambla"/>
                <a:sym typeface="Rambla"/>
              </a:rPr>
              <a:t>Recent</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cap="none" strike="noStrike">
                <a:solidFill>
                  <a:srgbClr val="000000"/>
                </a:solidFill>
                <a:latin typeface="Rambla"/>
                <a:ea typeface="Rambla"/>
                <a:cs typeface="Rambla"/>
                <a:sym typeface="Rambla"/>
              </a:rPr>
              <a:t>Historical</a:t>
            </a:r>
            <a:endParaRPr/>
          </a:p>
        </p:txBody>
      </p:sp>
      <p:sp>
        <p:nvSpPr>
          <p:cNvPr id="287" name="Google Shape;287;p21"/>
          <p:cNvSpPr txBox="1"/>
          <p:nvPr/>
        </p:nvSpPr>
        <p:spPr>
          <a:xfrm>
            <a:off x="3095625" y="1600200"/>
            <a:ext cx="3025775" cy="4572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1" i="0" lang="en-US" sz="2000" u="none">
                <a:solidFill>
                  <a:schemeClr val="dk1"/>
                </a:solidFill>
                <a:latin typeface="Times New Roman"/>
                <a:ea typeface="Times New Roman"/>
                <a:cs typeface="Times New Roman"/>
                <a:sym typeface="Times New Roman"/>
              </a:rPr>
              <a:t>Is this medicine available in stock</a:t>
            </a:r>
            <a:endParaRPr/>
          </a:p>
          <a:p>
            <a:pPr indent="0" lvl="0" marL="0" marR="0" rtl="0" algn="l">
              <a:lnSpc>
                <a:spcPct val="100000"/>
              </a:lnSpc>
              <a:spcBef>
                <a:spcPts val="400"/>
              </a:spcBef>
              <a:spcAft>
                <a:spcPts val="0"/>
              </a:spcAft>
              <a:buClr>
                <a:schemeClr val="dk1"/>
              </a:buClr>
              <a:buFont typeface="Arial"/>
              <a:buNone/>
            </a:pPr>
            <a:r>
              <a:t/>
            </a:r>
            <a:endParaRPr b="1"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a:solidFill>
                  <a:schemeClr val="dk1"/>
                </a:solidFill>
                <a:latin typeface="Times New Roman"/>
                <a:ea typeface="Times New Roman"/>
                <a:cs typeface="Times New Roman"/>
                <a:sym typeface="Times New Roman"/>
              </a:rPr>
              <a:t>What are the tests this patient has completed so far</a:t>
            </a:r>
            <a:endParaRPr/>
          </a:p>
          <a:p>
            <a:pPr indent="0" lvl="0" marL="0" marR="0" rtl="0" algn="l">
              <a:lnSpc>
                <a:spcPct val="100000"/>
              </a:lnSpc>
              <a:spcBef>
                <a:spcPts val="400"/>
              </a:spcBef>
              <a:spcAft>
                <a:spcPts val="0"/>
              </a:spcAft>
              <a:buClr>
                <a:schemeClr val="dk1"/>
              </a:buClr>
              <a:buFont typeface="Arial"/>
              <a:buNone/>
            </a:pPr>
            <a:r>
              <a:t/>
            </a:r>
            <a:endParaRPr b="1"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a:solidFill>
                  <a:schemeClr val="dk1"/>
                </a:solidFill>
                <a:latin typeface="Times New Roman"/>
                <a:ea typeface="Times New Roman"/>
                <a:cs typeface="Times New Roman"/>
                <a:sym typeface="Times New Roman"/>
              </a:rPr>
              <a:t>Has the incidence of Tuberculosis increased in last 5 years in Southern region</a:t>
            </a:r>
            <a:endParaRPr/>
          </a:p>
        </p:txBody>
      </p:sp>
      <p:sp>
        <p:nvSpPr>
          <p:cNvPr id="288" name="Google Shape;288;p21"/>
          <p:cNvSpPr/>
          <p:nvPr/>
        </p:nvSpPr>
        <p:spPr>
          <a:xfrm>
            <a:off x="6781800" y="1676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OLTP</a:t>
            </a:r>
          </a:p>
        </p:txBody>
      </p:sp>
      <p:sp>
        <p:nvSpPr>
          <p:cNvPr id="289" name="Google Shape;289;p21"/>
          <p:cNvSpPr/>
          <p:nvPr/>
        </p:nvSpPr>
        <p:spPr>
          <a:xfrm>
            <a:off x="6858000" y="3200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ODS</a:t>
            </a:r>
          </a:p>
        </p:txBody>
      </p:sp>
      <p:sp>
        <p:nvSpPr>
          <p:cNvPr id="290" name="Google Shape;290;p21"/>
          <p:cNvSpPr/>
          <p:nvPr/>
        </p:nvSpPr>
        <p:spPr>
          <a:xfrm>
            <a:off x="6248400" y="4876800"/>
            <a:ext cx="2532062" cy="85725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Data Warehouse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5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6" name="Shape 1946"/>
        <p:cNvGrpSpPr/>
        <p:nvPr/>
      </p:nvGrpSpPr>
      <p:grpSpPr>
        <a:xfrm>
          <a:off x="0" y="0"/>
          <a:ext cx="0" cy="0"/>
          <a:chOff x="0" y="0"/>
          <a:chExt cx="0" cy="0"/>
        </a:xfrm>
      </p:grpSpPr>
      <p:sp>
        <p:nvSpPr>
          <p:cNvPr id="1947" name="Google Shape;1947;p14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48" name="Google Shape;1948;p14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 – Pros and Cons</a:t>
            </a:r>
            <a:endParaRPr/>
          </a:p>
        </p:txBody>
      </p:sp>
      <p:sp>
        <p:nvSpPr>
          <p:cNvPr id="1949" name="Google Shape;1949;p14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marts are optimized for efficient reporting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data organization is intuitive so  the business user will be able to browse the data with little or no training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Historical information will be stored</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Use of 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primary limitation of a data mart approach is scalability</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Data marts focus on a single department such as sales, inventory, financial analysis or production</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3" name="Shape 1953"/>
        <p:cNvGrpSpPr/>
        <p:nvPr/>
      </p:nvGrpSpPr>
      <p:grpSpPr>
        <a:xfrm>
          <a:off x="0" y="0"/>
          <a:ext cx="0" cy="0"/>
          <a:chOff x="0" y="0"/>
          <a:chExt cx="0" cy="0"/>
        </a:xfrm>
      </p:grpSpPr>
      <p:sp>
        <p:nvSpPr>
          <p:cNvPr id="1954" name="Google Shape;1954;p14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55" name="Google Shape;1955;p14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a:t>
            </a:r>
            <a:endParaRPr/>
          </a:p>
        </p:txBody>
      </p:sp>
      <p:sp>
        <p:nvSpPr>
          <p:cNvPr id="1956" name="Google Shape;1956;p14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An enterprise data warehouse (EDW) is designed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To combine data from multiple OLTP systems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To provide consolidated and cleansed data to an array of data marts</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pic>
        <p:nvPicPr>
          <p:cNvPr id="1957" name="Google Shape;1957;p148"/>
          <p:cNvPicPr preferRelativeResize="0"/>
          <p:nvPr/>
        </p:nvPicPr>
        <p:blipFill rotWithShape="1">
          <a:blip r:embed="rId3">
            <a:alphaModFix/>
          </a:blip>
          <a:srcRect b="0" l="0" r="0" t="0"/>
          <a:stretch/>
        </p:blipFill>
        <p:spPr>
          <a:xfrm>
            <a:off x="533400" y="3352800"/>
            <a:ext cx="7772400" cy="2697162"/>
          </a:xfrm>
          <a:prstGeom prst="rect">
            <a:avLst/>
          </a:prstGeom>
          <a:noFill/>
          <a:ln>
            <a:noFill/>
          </a:ln>
        </p:spPr>
      </p:pic>
      <p:sp>
        <p:nvSpPr>
          <p:cNvPr id="1958" name="Google Shape;1958;p148"/>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Source : </a:t>
            </a:r>
            <a:r>
              <a:rPr b="1" i="0" lang="en-US" sz="2200" u="sng">
                <a:solidFill>
                  <a:schemeClr val="hlink"/>
                </a:solidFill>
                <a:latin typeface="Arial"/>
                <a:ea typeface="Arial"/>
                <a:cs typeface="Arial"/>
                <a:sym typeface="Arial"/>
                <a:hlinkClick r:id="rId4"/>
              </a:rPr>
              <a:t>http://www.dmreview.com/portal_ros.cfm?NavID=91&amp;EdID=4903&amp;Topic=14</a:t>
            </a:r>
            <a:r>
              <a:rPr b="1" i="0" lang="en-US" sz="2200" u="none">
                <a:solidFill>
                  <a:schemeClr val="lt1"/>
                </a:solidFill>
                <a:latin typeface="Arial Narrow"/>
                <a:ea typeface="Arial Narrow"/>
                <a:cs typeface="Arial Narrow"/>
                <a:sym typeface="Arial Narrow"/>
              </a:rPr>
              <a:t> </a:t>
            </a:r>
            <a:endParaRPr/>
          </a:p>
        </p:txBody>
      </p:sp>
    </p:spTree>
  </p:cSld>
  <p:clrMapOvr>
    <a:masterClrMapping/>
  </p:clrMapOvr>
  <p:transition spd="slow">
    <p:fade thruBlk="1"/>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2" name="Shape 1962"/>
        <p:cNvGrpSpPr/>
        <p:nvPr/>
      </p:nvGrpSpPr>
      <p:grpSpPr>
        <a:xfrm>
          <a:off x="0" y="0"/>
          <a:ext cx="0" cy="0"/>
          <a:chOff x="0" y="0"/>
          <a:chExt cx="0" cy="0"/>
        </a:xfrm>
      </p:grpSpPr>
      <p:sp>
        <p:nvSpPr>
          <p:cNvPr id="1963" name="Google Shape;1963;p14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64" name="Google Shape;1964;p14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 – Pros and Cons</a:t>
            </a:r>
            <a:endParaRPr/>
          </a:p>
        </p:txBody>
      </p:sp>
      <p:sp>
        <p:nvSpPr>
          <p:cNvPr id="1965" name="Google Shape;1965;p14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Historical data is stored</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The data organization is intuitive to the business user</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Scalable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High cost of implementation</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9" name="Shape 1969"/>
        <p:cNvGrpSpPr/>
        <p:nvPr/>
      </p:nvGrpSpPr>
      <p:grpSpPr>
        <a:xfrm>
          <a:off x="0" y="0"/>
          <a:ext cx="0" cy="0"/>
          <a:chOff x="0" y="0"/>
          <a:chExt cx="0" cy="0"/>
        </a:xfrm>
      </p:grpSpPr>
      <p:sp>
        <p:nvSpPr>
          <p:cNvPr id="1970" name="Google Shape;1970;p15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71" name="Google Shape;1971;p15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72" name="Google Shape;1972;p15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Query and reporting tools are used for providing Reporting Solutions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One type of classification</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Managed Query Tool</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6" name="Shape 1976"/>
        <p:cNvGrpSpPr/>
        <p:nvPr/>
      </p:nvGrpSpPr>
      <p:grpSpPr>
        <a:xfrm>
          <a:off x="0" y="0"/>
          <a:ext cx="0" cy="0"/>
          <a:chOff x="0" y="0"/>
          <a:chExt cx="0" cy="0"/>
        </a:xfrm>
      </p:grpSpPr>
      <p:sp>
        <p:nvSpPr>
          <p:cNvPr id="1977" name="Google Shape;1977;p15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78" name="Google Shape;1978;p15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79" name="Google Shape;1979;p15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Lets the user create a SQL query in a graphical environment</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Supports limited complex analysis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Connects to external data sources through ODBC</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Microsoft Access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MS Query</a:t>
            </a:r>
            <a:endParaRPr/>
          </a:p>
        </p:txBody>
      </p:sp>
    </p:spTree>
  </p:cSld>
  <p:clrMapOvr>
    <a:masterClrMapping/>
  </p:clrMapOvr>
  <p:transition spd="slow">
    <p:fade thruBlk="1"/>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3" name="Shape 1983"/>
        <p:cNvGrpSpPr/>
        <p:nvPr/>
      </p:nvGrpSpPr>
      <p:grpSpPr>
        <a:xfrm>
          <a:off x="0" y="0"/>
          <a:ext cx="0" cy="0"/>
          <a:chOff x="0" y="0"/>
          <a:chExt cx="0" cy="0"/>
        </a:xfrm>
      </p:grpSpPr>
      <p:sp>
        <p:nvSpPr>
          <p:cNvPr id="1984" name="Google Shape;1984;p15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85" name="Google Shape;1985;p15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86" name="Google Shape;1986;p15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Managed Query Tool</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Has a semantic layer to hide database complexity from the user</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Presents the user with a semantic layer in the business terms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Has security management, usage limits, report sharing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Oracle Discoverer</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Business Objects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Cognos Impromptu</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15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992" name="Google Shape;1992;p15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graphicFrame>
        <p:nvGraphicFramePr>
          <p:cNvPr id="1993" name="Google Shape;1993;p153"/>
          <p:cNvGraphicFramePr/>
          <p:nvPr/>
        </p:nvGraphicFramePr>
        <p:xfrm>
          <a:off x="381000" y="1524000"/>
          <a:ext cx="3000000" cy="3000000"/>
        </p:xfrm>
        <a:graphic>
          <a:graphicData uri="http://schemas.openxmlformats.org/drawingml/2006/table">
            <a:tbl>
              <a:tblPr>
                <a:noFill/>
                <a:tableStyleId>{8C92F9FE-DA1D-4893-8BA0-5E3CF6C9FBC3}</a:tableStyleId>
              </a:tblPr>
              <a:tblGrid>
                <a:gridCol w="2057400"/>
                <a:gridCol w="1752600"/>
                <a:gridCol w="2057400"/>
                <a:gridCol w="2514600"/>
              </a:tblGrid>
              <a:tr h="609600">
                <a:tc>
                  <a:txBody>
                    <a:bodyPr/>
                    <a:lstStyle/>
                    <a:p>
                      <a:pPr indent="0" lvl="0" marL="0" marR="0" rtl="0" algn="l">
                        <a:lnSpc>
                          <a:spcPct val="120000"/>
                        </a:lnSpc>
                        <a:spcBef>
                          <a:spcPts val="0"/>
                        </a:spcBef>
                        <a:spcAft>
                          <a:spcPts val="0"/>
                        </a:spcAft>
                        <a:buClr>
                          <a:srgbClr val="3C5658"/>
                        </a:buClr>
                        <a:buFont typeface="Rambla"/>
                        <a:buNone/>
                      </a:pPr>
                      <a:r>
                        <a:rPr b="1" i="0" lang="en-US" sz="1400" u="none">
                          <a:solidFill>
                            <a:srgbClr val="3C5658"/>
                          </a:solidFill>
                          <a:latin typeface="Rambla"/>
                          <a:ea typeface="Rambla"/>
                          <a:cs typeface="Rambla"/>
                          <a:sym typeface="Rambla"/>
                        </a:rPr>
                        <a:t>Transaction/OLTP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a:solidFill>
                            <a:srgbClr val="3C5658"/>
                          </a:solidFill>
                          <a:latin typeface="Rambla"/>
                          <a:ea typeface="Rambla"/>
                          <a:cs typeface="Rambla"/>
                          <a:sym typeface="Rambla"/>
                        </a:rPr>
                        <a:t>Replicated 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a:solidFill>
                            <a:srgbClr val="3C5658"/>
                          </a:solidFill>
                          <a:latin typeface="Rambla"/>
                          <a:ea typeface="Rambla"/>
                          <a:cs typeface="Rambla"/>
                          <a:sym typeface="Rambla"/>
                        </a:rPr>
                        <a:t>Data Mart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a:solidFill>
                            <a:srgbClr val="3C5658"/>
                          </a:solidFill>
                          <a:latin typeface="Rambla"/>
                          <a:ea typeface="Rambla"/>
                          <a:cs typeface="Rambla"/>
                          <a:sym typeface="Rambla"/>
                        </a:rPr>
                        <a:t>Enterprise Data Warehouse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0">
                <a:tc>
                  <a:txBody>
                    <a:bodyPr/>
                    <a:lstStyle/>
                    <a:p>
                      <a:pPr indent="0" lvl="0" marL="0" marR="0" rtl="0" algn="l">
                        <a:lnSpc>
                          <a:spcPct val="120000"/>
                        </a:lnSpc>
                        <a:spcBef>
                          <a:spcPts val="0"/>
                        </a:spcBef>
                        <a:spcAft>
                          <a:spcPts val="0"/>
                        </a:spcAft>
                        <a:buClr>
                          <a:srgbClr val="3C5658"/>
                        </a:buClr>
                        <a:buFont typeface="Rambla"/>
                        <a:buNone/>
                      </a:pPr>
                      <a:r>
                        <a:rPr b="0" i="0" lang="en-US" sz="1400" u="none">
                          <a:solidFill>
                            <a:srgbClr val="3C5658"/>
                          </a:solidFill>
                          <a:latin typeface="Rambla"/>
                          <a:ea typeface="Rambla"/>
                          <a:cs typeface="Rambla"/>
                          <a:sym typeface="Rambla"/>
                        </a:rPr>
                        <a:t>Proprietary reporting tools e.g., Oracle Reports, Ad hoc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a:solidFill>
                            <a:srgbClr val="3C5658"/>
                          </a:solidFill>
                          <a:latin typeface="Rambla"/>
                          <a:ea typeface="Rambla"/>
                          <a:cs typeface="Rambla"/>
                          <a:sym typeface="Rambla"/>
                        </a:rPr>
                        <a:t>Proprietary reporting tools e.g., Oracle Reports, Ad hoc Query tools</a:t>
                      </a:r>
                      <a:endParaRPr/>
                    </a:p>
                    <a:p>
                      <a:pPr indent="0" lvl="0" marL="0" marR="0" rtl="0" algn="l">
                        <a:lnSpc>
                          <a:spcPct val="100000"/>
                        </a:lnSpc>
                        <a:spcBef>
                          <a:spcPts val="0"/>
                        </a:spcBef>
                        <a:spcAft>
                          <a:spcPts val="0"/>
                        </a:spcAft>
                        <a:buNone/>
                      </a:pPr>
                      <a:r>
                        <a:t/>
                      </a:r>
                      <a:endParaRPr b="0" i="0" sz="1400" u="non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a:solidFill>
                            <a:srgbClr val="3C5658"/>
                          </a:solidFill>
                          <a:latin typeface="Rambla"/>
                          <a:ea typeface="Rambla"/>
                          <a:cs typeface="Rambla"/>
                          <a:sym typeface="Rambla"/>
                        </a:rPr>
                        <a:t>Ad hoc Query tools, Managed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a:solidFill>
                            <a:srgbClr val="3C5658"/>
                          </a:solidFill>
                          <a:latin typeface="Rambla"/>
                          <a:ea typeface="Rambla"/>
                          <a:cs typeface="Rambla"/>
                          <a:sym typeface="Rambla"/>
                        </a:rPr>
                        <a:t>Ad hoc Query tools, Managed Query tools</a:t>
                      </a:r>
                      <a:endParaRPr/>
                    </a:p>
                    <a:p>
                      <a:pPr indent="0" lvl="0" marL="0" marR="0" rtl="0" algn="l">
                        <a:lnSpc>
                          <a:spcPct val="100000"/>
                        </a:lnSpc>
                        <a:spcBef>
                          <a:spcPts val="0"/>
                        </a:spcBef>
                        <a:spcAft>
                          <a:spcPts val="0"/>
                        </a:spcAft>
                        <a:buNone/>
                      </a:pPr>
                      <a:r>
                        <a:t/>
                      </a:r>
                      <a:endParaRPr b="0" i="0" sz="1400" u="non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7" name="Shape 1997"/>
        <p:cNvGrpSpPr/>
        <p:nvPr/>
      </p:nvGrpSpPr>
      <p:grpSpPr>
        <a:xfrm>
          <a:off x="0" y="0"/>
          <a:ext cx="0" cy="0"/>
          <a:chOff x="0" y="0"/>
          <a:chExt cx="0" cy="0"/>
        </a:xfrm>
      </p:grpSpPr>
      <p:sp>
        <p:nvSpPr>
          <p:cNvPr id="1998" name="Google Shape;1998;p154"/>
          <p:cNvSpPr txBox="1"/>
          <p:nvPr>
            <p:ph idx="4294967295" type="ctrTitle"/>
          </p:nvPr>
        </p:nvSpPr>
        <p:spPr>
          <a:xfrm>
            <a:off x="5791200" y="4038600"/>
            <a:ext cx="3048000" cy="53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Tree>
  </p:cSld>
  <p:clrMapOvr>
    <a:masterClrMapping/>
  </p:clrMapOvr>
  <p:transition spd="slow">
    <p:fade thruBlk="1"/>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2" name="Shape 2002"/>
        <p:cNvGrpSpPr/>
        <p:nvPr/>
      </p:nvGrpSpPr>
      <p:grpSpPr>
        <a:xfrm>
          <a:off x="0" y="0"/>
          <a:ext cx="0" cy="0"/>
          <a:chOff x="0" y="0"/>
          <a:chExt cx="0" cy="0"/>
        </a:xfrm>
      </p:grpSpPr>
      <p:sp>
        <p:nvSpPr>
          <p:cNvPr id="2003" name="Google Shape;2003;p15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04" name="Google Shape;2004;p15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
        <p:nvSpPr>
          <p:cNvPr id="2005" name="Google Shape;2005;p15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 An Introduction</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Distinction between OLTP and 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Evolution of 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Functional Requirements of 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Codd rules for OLAP</a:t>
            </a:r>
            <a:endParaRPr/>
          </a:p>
        </p:txBody>
      </p:sp>
    </p:spTree>
  </p:cSld>
  <p:clrMapOvr>
    <a:masterClrMapping/>
  </p:clrMapOvr>
  <p:transition spd="slow">
    <p:fade thruBlk="1"/>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9" name="Shape 2009"/>
        <p:cNvGrpSpPr/>
        <p:nvPr/>
      </p:nvGrpSpPr>
      <p:grpSpPr>
        <a:xfrm>
          <a:off x="0" y="0"/>
          <a:ext cx="0" cy="0"/>
          <a:chOff x="0" y="0"/>
          <a:chExt cx="0" cy="0"/>
        </a:xfrm>
      </p:grpSpPr>
      <p:sp>
        <p:nvSpPr>
          <p:cNvPr id="2010" name="Google Shape;2010;p15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11" name="Google Shape;2011;p15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a:t>
            </a:r>
            <a:endParaRPr/>
          </a:p>
        </p:txBody>
      </p:sp>
      <p:sp>
        <p:nvSpPr>
          <p:cNvPr id="2012" name="Google Shape;2012;p156"/>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 On Line Analytical Processing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On Line – Emphasizes live access to data, not static reporting</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Analytical Processing – Ad-hoc quires, drill-down, roll-up, reporting across various dimension</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category of technology that enables users to gain insight into their data in a fast, interactive and easy to use manner</a:t>
            </a:r>
            <a:endParaRPr/>
          </a:p>
          <a:p>
            <a:pPr indent="-114300" lvl="1" marL="685800" marR="0" rtl="0" algn="l">
              <a:lnSpc>
                <a:spcPct val="120000"/>
              </a:lnSpc>
              <a:spcBef>
                <a:spcPts val="360"/>
              </a:spcBef>
              <a:spcAft>
                <a:spcPts val="0"/>
              </a:spcAft>
              <a:buClr>
                <a:srgbClr val="003366"/>
              </a:buClr>
              <a:buSzPts val="1800"/>
              <a:buFont typeface="Noto Sans Symbols"/>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provides the following 3 features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Multidimensional viewing Capabilities -Browsing and Navigation (Slice and dice)</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Calculation Intensive Capabilities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Time Intelligence -  Time Series analysis</a:t>
            </a:r>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2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96" name="Google Shape;296;p2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297" name="Google Shape;297;p22"/>
          <p:cNvGrpSpPr/>
          <p:nvPr/>
        </p:nvGrpSpPr>
        <p:grpSpPr>
          <a:xfrm>
            <a:off x="376237" y="1295400"/>
            <a:ext cx="8320087" cy="4330700"/>
            <a:chOff x="76200" y="1219200"/>
            <a:chExt cx="8915400" cy="5165725"/>
          </a:xfrm>
        </p:grpSpPr>
        <p:sp>
          <p:nvSpPr>
            <p:cNvPr id="298" name="Google Shape;298;p22"/>
            <p:cNvSpPr txBox="1"/>
            <p:nvPr/>
          </p:nvSpPr>
          <p:spPr>
            <a:xfrm>
              <a:off x="6553200" y="5715000"/>
              <a:ext cx="24384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Vast Supply of very heterogeneous data</a:t>
              </a:r>
              <a:r>
                <a:rPr b="0" i="0" lang="en-US" sz="1400" u="none">
                  <a:solidFill>
                    <a:srgbClr val="3C5658"/>
                  </a:solidFill>
                  <a:latin typeface="Rambla"/>
                  <a:ea typeface="Rambla"/>
                  <a:cs typeface="Rambla"/>
                  <a:sym typeface="Rambla"/>
                </a:rPr>
                <a:t> </a:t>
              </a:r>
              <a:endParaRPr/>
            </a:p>
          </p:txBody>
        </p:sp>
        <p:sp>
          <p:nvSpPr>
            <p:cNvPr id="299" name="Google Shape;299;p22"/>
            <p:cNvSpPr txBox="1"/>
            <p:nvPr/>
          </p:nvSpPr>
          <p:spPr>
            <a:xfrm>
              <a:off x="4191000" y="5715000"/>
              <a:ext cx="23622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Homogeneous</a:t>
              </a:r>
              <a:r>
                <a:rPr b="0" i="0" lang="en-US" sz="1400" u="none">
                  <a:solidFill>
                    <a:srgbClr val="3C5658"/>
                  </a:solidFill>
                  <a:latin typeface="Rambla"/>
                  <a:ea typeface="Rambla"/>
                  <a:cs typeface="Rambla"/>
                  <a:sym typeface="Rambla"/>
                </a:rPr>
                <a:t> </a:t>
              </a:r>
              <a:endParaRPr/>
            </a:p>
          </p:txBody>
        </p:sp>
        <p:sp>
          <p:nvSpPr>
            <p:cNvPr id="300" name="Google Shape;300;p22"/>
            <p:cNvSpPr txBox="1"/>
            <p:nvPr/>
          </p:nvSpPr>
          <p:spPr>
            <a:xfrm>
              <a:off x="1905000" y="5715000"/>
              <a:ext cx="22860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Homogeneous</a:t>
              </a:r>
              <a:r>
                <a:rPr b="0" i="0" lang="en-US" sz="1400" u="none">
                  <a:solidFill>
                    <a:srgbClr val="3C5658"/>
                  </a:solidFill>
                  <a:latin typeface="Rambla"/>
                  <a:ea typeface="Rambla"/>
                  <a:cs typeface="Rambla"/>
                  <a:sym typeface="Rambla"/>
                </a:rPr>
                <a:t> </a:t>
              </a:r>
              <a:endParaRPr/>
            </a:p>
          </p:txBody>
        </p:sp>
        <p:sp>
          <p:nvSpPr>
            <p:cNvPr id="301" name="Google Shape;301;p22"/>
            <p:cNvSpPr txBox="1"/>
            <p:nvPr/>
          </p:nvSpPr>
          <p:spPr>
            <a:xfrm>
              <a:off x="76200" y="5715000"/>
              <a:ext cx="18288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Type of Data</a:t>
              </a:r>
              <a:r>
                <a:rPr b="0" i="0" lang="en-US" sz="1400" u="none">
                  <a:solidFill>
                    <a:schemeClr val="dk1"/>
                  </a:solidFill>
                  <a:latin typeface="Rambla"/>
                  <a:ea typeface="Rambla"/>
                  <a:cs typeface="Rambla"/>
                  <a:sym typeface="Rambla"/>
                </a:rPr>
                <a:t> </a:t>
              </a:r>
              <a:endParaRPr/>
            </a:p>
          </p:txBody>
        </p:sp>
        <p:sp>
          <p:nvSpPr>
            <p:cNvPr id="302" name="Google Shape;302;p22"/>
            <p:cNvSpPr txBox="1"/>
            <p:nvPr/>
          </p:nvSpPr>
          <p:spPr>
            <a:xfrm>
              <a:off x="6553200" y="4973637"/>
              <a:ext cx="24384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Subject-oriented</a:t>
              </a:r>
              <a:r>
                <a:rPr b="0" i="0" lang="en-US" sz="1400" u="none">
                  <a:solidFill>
                    <a:srgbClr val="3C5658"/>
                  </a:solidFill>
                  <a:latin typeface="Rambla"/>
                  <a:ea typeface="Rambla"/>
                  <a:cs typeface="Rambla"/>
                  <a:sym typeface="Rambla"/>
                </a:rPr>
                <a:t> </a:t>
              </a:r>
              <a:endParaRPr/>
            </a:p>
          </p:txBody>
        </p:sp>
        <p:sp>
          <p:nvSpPr>
            <p:cNvPr id="303" name="Google Shape;303;p22"/>
            <p:cNvSpPr txBox="1"/>
            <p:nvPr/>
          </p:nvSpPr>
          <p:spPr>
            <a:xfrm>
              <a:off x="4191000" y="4973637"/>
              <a:ext cx="23622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Subject-oriented</a:t>
              </a:r>
              <a:r>
                <a:rPr b="0" i="0" lang="en-US" sz="1400" u="none">
                  <a:solidFill>
                    <a:srgbClr val="3C5658"/>
                  </a:solidFill>
                  <a:latin typeface="Rambla"/>
                  <a:ea typeface="Rambla"/>
                  <a:cs typeface="Rambla"/>
                  <a:sym typeface="Rambla"/>
                </a:rPr>
                <a:t> </a:t>
              </a:r>
              <a:endParaRPr/>
            </a:p>
          </p:txBody>
        </p:sp>
        <p:sp>
          <p:nvSpPr>
            <p:cNvPr id="304" name="Google Shape;304;p22"/>
            <p:cNvSpPr txBox="1"/>
            <p:nvPr/>
          </p:nvSpPr>
          <p:spPr>
            <a:xfrm>
              <a:off x="1905000" y="4973637"/>
              <a:ext cx="22860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Functional</a:t>
              </a:r>
              <a:r>
                <a:rPr b="0" i="0" lang="en-US" sz="1400" u="none">
                  <a:solidFill>
                    <a:srgbClr val="3C5658"/>
                  </a:solidFill>
                  <a:latin typeface="Rambla"/>
                  <a:ea typeface="Rambla"/>
                  <a:cs typeface="Rambla"/>
                  <a:sym typeface="Rambla"/>
                </a:rPr>
                <a:t> </a:t>
              </a:r>
              <a:endParaRPr/>
            </a:p>
          </p:txBody>
        </p:sp>
        <p:sp>
          <p:nvSpPr>
            <p:cNvPr id="305" name="Google Shape;305;p22"/>
            <p:cNvSpPr txBox="1"/>
            <p:nvPr/>
          </p:nvSpPr>
          <p:spPr>
            <a:xfrm>
              <a:off x="76200" y="4973637"/>
              <a:ext cx="18288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Data organization</a:t>
              </a:r>
              <a:r>
                <a:rPr b="0" i="0" lang="en-US" sz="1400" u="none">
                  <a:solidFill>
                    <a:schemeClr val="dk1"/>
                  </a:solidFill>
                  <a:latin typeface="Rambla"/>
                  <a:ea typeface="Rambla"/>
                  <a:cs typeface="Rambla"/>
                  <a:sym typeface="Rambla"/>
                </a:rPr>
                <a:t> </a:t>
              </a:r>
              <a:endParaRPr/>
            </a:p>
          </p:txBody>
        </p:sp>
        <p:sp>
          <p:nvSpPr>
            <p:cNvPr id="306" name="Google Shape;306;p22"/>
            <p:cNvSpPr txBox="1"/>
            <p:nvPr/>
          </p:nvSpPr>
          <p:spPr>
            <a:xfrm>
              <a:off x="6553200" y="4233862"/>
              <a:ext cx="24384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Detailed and Summarized</a:t>
              </a:r>
              <a:r>
                <a:rPr b="0" i="0" lang="en-US" sz="1400" u="none">
                  <a:solidFill>
                    <a:srgbClr val="3C5658"/>
                  </a:solidFill>
                  <a:latin typeface="Rambla"/>
                  <a:ea typeface="Rambla"/>
                  <a:cs typeface="Rambla"/>
                  <a:sym typeface="Rambla"/>
                </a:rPr>
                <a:t> </a:t>
              </a:r>
              <a:endParaRPr/>
            </a:p>
          </p:txBody>
        </p:sp>
        <p:sp>
          <p:nvSpPr>
            <p:cNvPr id="307" name="Google Shape;307;p22"/>
            <p:cNvSpPr txBox="1"/>
            <p:nvPr/>
          </p:nvSpPr>
          <p:spPr>
            <a:xfrm>
              <a:off x="4191000" y="4233862"/>
              <a:ext cx="23622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Detailed and lightly summarized</a:t>
              </a:r>
              <a:r>
                <a:rPr b="0" i="0" lang="en-US" sz="1400" u="none">
                  <a:solidFill>
                    <a:srgbClr val="3C5658"/>
                  </a:solidFill>
                  <a:latin typeface="Rambla"/>
                  <a:ea typeface="Rambla"/>
                  <a:cs typeface="Rambla"/>
                  <a:sym typeface="Rambla"/>
                </a:rPr>
                <a:t> </a:t>
              </a:r>
              <a:endParaRPr/>
            </a:p>
          </p:txBody>
        </p:sp>
        <p:sp>
          <p:nvSpPr>
            <p:cNvPr id="308" name="Google Shape;308;p22"/>
            <p:cNvSpPr txBox="1"/>
            <p:nvPr/>
          </p:nvSpPr>
          <p:spPr>
            <a:xfrm>
              <a:off x="1905000" y="4233862"/>
              <a:ext cx="22860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Detailed</a:t>
              </a:r>
              <a:r>
                <a:rPr b="0" i="0" lang="en-US" sz="1400" u="none">
                  <a:solidFill>
                    <a:srgbClr val="3C5658"/>
                  </a:solidFill>
                  <a:latin typeface="Rambla"/>
                  <a:ea typeface="Rambla"/>
                  <a:cs typeface="Rambla"/>
                  <a:sym typeface="Rambla"/>
                </a:rPr>
                <a:t> </a:t>
              </a:r>
              <a:endParaRPr/>
            </a:p>
          </p:txBody>
        </p:sp>
        <p:sp>
          <p:nvSpPr>
            <p:cNvPr id="309" name="Google Shape;309;p22"/>
            <p:cNvSpPr txBox="1"/>
            <p:nvPr/>
          </p:nvSpPr>
          <p:spPr>
            <a:xfrm>
              <a:off x="76200" y="4233862"/>
              <a:ext cx="18288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Data Structure</a:t>
              </a:r>
              <a:r>
                <a:rPr b="0" i="0" lang="en-US" sz="1400" u="none">
                  <a:solidFill>
                    <a:schemeClr val="dk1"/>
                  </a:solidFill>
                  <a:latin typeface="Rambla"/>
                  <a:ea typeface="Rambla"/>
                  <a:cs typeface="Rambla"/>
                  <a:sym typeface="Rambla"/>
                </a:rPr>
                <a:t> </a:t>
              </a:r>
              <a:endParaRPr/>
            </a:p>
          </p:txBody>
        </p:sp>
        <p:sp>
          <p:nvSpPr>
            <p:cNvPr id="310" name="Google Shape;310;p22"/>
            <p:cNvSpPr txBox="1"/>
            <p:nvPr/>
          </p:nvSpPr>
          <p:spPr>
            <a:xfrm>
              <a:off x="6553200" y="3594100"/>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Historical</a:t>
              </a:r>
              <a:r>
                <a:rPr b="0" i="0" lang="en-US" sz="1400" u="none">
                  <a:solidFill>
                    <a:srgbClr val="3C5658"/>
                  </a:solidFill>
                  <a:latin typeface="Rambla"/>
                  <a:ea typeface="Rambla"/>
                  <a:cs typeface="Rambla"/>
                  <a:sym typeface="Rambla"/>
                </a:rPr>
                <a:t> </a:t>
              </a:r>
              <a:endParaRPr/>
            </a:p>
          </p:txBody>
        </p:sp>
        <p:sp>
          <p:nvSpPr>
            <p:cNvPr id="311" name="Google Shape;311;p22"/>
            <p:cNvSpPr txBox="1"/>
            <p:nvPr/>
          </p:nvSpPr>
          <p:spPr>
            <a:xfrm>
              <a:off x="4191000" y="3594100"/>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Current and near-current</a:t>
              </a:r>
              <a:r>
                <a:rPr b="0" i="0" lang="en-US" sz="1400" u="none">
                  <a:solidFill>
                    <a:srgbClr val="3C5658"/>
                  </a:solidFill>
                  <a:latin typeface="Rambla"/>
                  <a:ea typeface="Rambla"/>
                  <a:cs typeface="Rambla"/>
                  <a:sym typeface="Rambla"/>
                </a:rPr>
                <a:t> </a:t>
              </a:r>
              <a:endParaRPr/>
            </a:p>
          </p:txBody>
        </p:sp>
        <p:sp>
          <p:nvSpPr>
            <p:cNvPr id="312" name="Google Shape;312;p22"/>
            <p:cNvSpPr txBox="1"/>
            <p:nvPr/>
          </p:nvSpPr>
          <p:spPr>
            <a:xfrm>
              <a:off x="1905000" y="3594100"/>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Current, real-time</a:t>
              </a:r>
              <a:r>
                <a:rPr b="0" i="0" lang="en-US" sz="1400" u="none">
                  <a:solidFill>
                    <a:srgbClr val="3C5658"/>
                  </a:solidFill>
                  <a:latin typeface="Rambla"/>
                  <a:ea typeface="Rambla"/>
                  <a:cs typeface="Rambla"/>
                  <a:sym typeface="Rambla"/>
                </a:rPr>
                <a:t> </a:t>
              </a:r>
              <a:endParaRPr/>
            </a:p>
          </p:txBody>
        </p:sp>
        <p:sp>
          <p:nvSpPr>
            <p:cNvPr id="313" name="Google Shape;313;p22"/>
            <p:cNvSpPr txBox="1"/>
            <p:nvPr/>
          </p:nvSpPr>
          <p:spPr>
            <a:xfrm>
              <a:off x="76200" y="3594100"/>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Data content</a:t>
              </a:r>
              <a:r>
                <a:rPr b="0" i="0" lang="en-US" sz="1400" u="none">
                  <a:solidFill>
                    <a:schemeClr val="dk1"/>
                  </a:solidFill>
                  <a:latin typeface="Rambla"/>
                  <a:ea typeface="Rambla"/>
                  <a:cs typeface="Rambla"/>
                  <a:sym typeface="Rambla"/>
                </a:rPr>
                <a:t> </a:t>
              </a:r>
              <a:endParaRPr/>
            </a:p>
          </p:txBody>
        </p:sp>
        <p:sp>
          <p:nvSpPr>
            <p:cNvPr id="314" name="Google Shape;314;p22"/>
            <p:cNvSpPr txBox="1"/>
            <p:nvPr/>
          </p:nvSpPr>
          <p:spPr>
            <a:xfrm>
              <a:off x="6553200" y="2679700"/>
              <a:ext cx="24384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Set of records, analysis driven</a:t>
              </a:r>
              <a:r>
                <a:rPr b="0" i="0" lang="en-US" sz="1400" u="none">
                  <a:solidFill>
                    <a:srgbClr val="3C5658"/>
                  </a:solidFill>
                  <a:latin typeface="Rambla"/>
                  <a:ea typeface="Rambla"/>
                  <a:cs typeface="Rambla"/>
                  <a:sym typeface="Rambla"/>
                </a:rPr>
                <a:t> </a:t>
              </a:r>
              <a:endParaRPr/>
            </a:p>
          </p:txBody>
        </p:sp>
        <p:sp>
          <p:nvSpPr>
            <p:cNvPr id="315" name="Google Shape;315;p22"/>
            <p:cNvSpPr txBox="1"/>
            <p:nvPr/>
          </p:nvSpPr>
          <p:spPr>
            <a:xfrm>
              <a:off x="4191000" y="2679700"/>
              <a:ext cx="23622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Individual records, transaction or analysis driven</a:t>
              </a:r>
              <a:r>
                <a:rPr b="0" i="0" lang="en-US" sz="1400" u="none">
                  <a:solidFill>
                    <a:srgbClr val="3C5658"/>
                  </a:solidFill>
                  <a:latin typeface="Rambla"/>
                  <a:ea typeface="Rambla"/>
                  <a:cs typeface="Rambla"/>
                  <a:sym typeface="Rambla"/>
                </a:rPr>
                <a:t> </a:t>
              </a:r>
              <a:endParaRPr/>
            </a:p>
          </p:txBody>
        </p:sp>
        <p:sp>
          <p:nvSpPr>
            <p:cNvPr id="316" name="Google Shape;316;p22"/>
            <p:cNvSpPr txBox="1"/>
            <p:nvPr/>
          </p:nvSpPr>
          <p:spPr>
            <a:xfrm>
              <a:off x="1905000" y="267970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Individual records, transaction driven</a:t>
              </a:r>
              <a:r>
                <a:rPr b="0" i="0" lang="en-US" sz="1400" u="none">
                  <a:solidFill>
                    <a:srgbClr val="3C5658"/>
                  </a:solidFill>
                  <a:latin typeface="Rambla"/>
                  <a:ea typeface="Rambla"/>
                  <a:cs typeface="Rambla"/>
                  <a:sym typeface="Rambla"/>
                </a:rPr>
                <a:t> </a:t>
              </a:r>
              <a:endParaRPr/>
            </a:p>
          </p:txBody>
        </p:sp>
        <p:sp>
          <p:nvSpPr>
            <p:cNvPr id="317" name="Google Shape;317;p22"/>
            <p:cNvSpPr txBox="1"/>
            <p:nvPr/>
          </p:nvSpPr>
          <p:spPr>
            <a:xfrm>
              <a:off x="76200" y="2679700"/>
              <a:ext cx="1828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Data access</a:t>
              </a:r>
              <a:r>
                <a:rPr b="0" i="0" lang="en-US" sz="1400" u="none">
                  <a:solidFill>
                    <a:schemeClr val="dk1"/>
                  </a:solidFill>
                  <a:latin typeface="Rambla"/>
                  <a:ea typeface="Rambla"/>
                  <a:cs typeface="Rambla"/>
                  <a:sym typeface="Rambla"/>
                </a:rPr>
                <a:t> </a:t>
              </a:r>
              <a:endParaRPr/>
            </a:p>
          </p:txBody>
        </p:sp>
        <p:sp>
          <p:nvSpPr>
            <p:cNvPr id="318" name="Google Shape;318;p22"/>
            <p:cNvSpPr txBox="1"/>
            <p:nvPr/>
          </p:nvSpPr>
          <p:spPr>
            <a:xfrm>
              <a:off x="6553200" y="2039937"/>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Managers and analysts</a:t>
              </a:r>
              <a:r>
                <a:rPr b="0" i="0" lang="en-US" sz="1400" u="none">
                  <a:solidFill>
                    <a:srgbClr val="3C5658"/>
                  </a:solidFill>
                  <a:latin typeface="Rambla"/>
                  <a:ea typeface="Rambla"/>
                  <a:cs typeface="Rambla"/>
                  <a:sym typeface="Rambla"/>
                </a:rPr>
                <a:t> </a:t>
              </a:r>
              <a:endParaRPr/>
            </a:p>
          </p:txBody>
        </p:sp>
        <p:sp>
          <p:nvSpPr>
            <p:cNvPr id="319" name="Google Shape;319;p22"/>
            <p:cNvSpPr txBox="1"/>
            <p:nvPr/>
          </p:nvSpPr>
          <p:spPr>
            <a:xfrm>
              <a:off x="4191000" y="2039937"/>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Analysts</a:t>
              </a:r>
              <a:r>
                <a:rPr b="0" i="0" lang="en-US" sz="1400" u="none">
                  <a:solidFill>
                    <a:srgbClr val="3C5658"/>
                  </a:solidFill>
                  <a:latin typeface="Rambla"/>
                  <a:ea typeface="Rambla"/>
                  <a:cs typeface="Rambla"/>
                  <a:sym typeface="Rambla"/>
                </a:rPr>
                <a:t> </a:t>
              </a:r>
              <a:endParaRPr/>
            </a:p>
          </p:txBody>
        </p:sp>
        <p:sp>
          <p:nvSpPr>
            <p:cNvPr id="320" name="Google Shape;320;p22"/>
            <p:cNvSpPr txBox="1"/>
            <p:nvPr/>
          </p:nvSpPr>
          <p:spPr>
            <a:xfrm>
              <a:off x="1905000" y="203993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Operating Personnel</a:t>
              </a:r>
              <a:r>
                <a:rPr b="0" i="0" lang="en-US" sz="1400" u="none">
                  <a:solidFill>
                    <a:srgbClr val="3C5658"/>
                  </a:solidFill>
                  <a:latin typeface="Rambla"/>
                  <a:ea typeface="Rambla"/>
                  <a:cs typeface="Rambla"/>
                  <a:sym typeface="Rambla"/>
                </a:rPr>
                <a:t> </a:t>
              </a:r>
              <a:endParaRPr/>
            </a:p>
          </p:txBody>
        </p:sp>
        <p:sp>
          <p:nvSpPr>
            <p:cNvPr id="321" name="Google Shape;321;p22"/>
            <p:cNvSpPr txBox="1"/>
            <p:nvPr/>
          </p:nvSpPr>
          <p:spPr>
            <a:xfrm>
              <a:off x="76200" y="2039937"/>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Audience</a:t>
              </a:r>
              <a:r>
                <a:rPr b="0" i="0" lang="en-US" sz="1400" u="none">
                  <a:solidFill>
                    <a:schemeClr val="dk1"/>
                  </a:solidFill>
                  <a:latin typeface="Rambla"/>
                  <a:ea typeface="Rambla"/>
                  <a:cs typeface="Rambla"/>
                  <a:sym typeface="Rambla"/>
                </a:rPr>
                <a:t> </a:t>
              </a:r>
              <a:endParaRPr/>
            </a:p>
          </p:txBody>
        </p:sp>
        <p:sp>
          <p:nvSpPr>
            <p:cNvPr id="322" name="Google Shape;322;p22"/>
            <p:cNvSpPr txBox="1"/>
            <p:nvPr/>
          </p:nvSpPr>
          <p:spPr>
            <a:xfrm>
              <a:off x="6553200" y="1219200"/>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Data Warehouse</a:t>
              </a:r>
              <a:r>
                <a:rPr b="0" i="0" lang="en-US" sz="1800" u="none">
                  <a:solidFill>
                    <a:srgbClr val="3C5658"/>
                  </a:solidFill>
                  <a:latin typeface="Rambla"/>
                  <a:ea typeface="Rambla"/>
                  <a:cs typeface="Rambla"/>
                  <a:sym typeface="Rambla"/>
                </a:rPr>
                <a:t> </a:t>
              </a:r>
              <a:endParaRPr/>
            </a:p>
          </p:txBody>
        </p:sp>
        <p:sp>
          <p:nvSpPr>
            <p:cNvPr id="323" name="Google Shape;323;p22"/>
            <p:cNvSpPr txBox="1"/>
            <p:nvPr/>
          </p:nvSpPr>
          <p:spPr>
            <a:xfrm>
              <a:off x="4191000" y="1219200"/>
              <a:ext cx="23622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ODS</a:t>
              </a:r>
              <a:r>
                <a:rPr b="0" i="0" lang="en-US" sz="1800" u="none">
                  <a:solidFill>
                    <a:srgbClr val="3C5658"/>
                  </a:solidFill>
                  <a:latin typeface="Rambla"/>
                  <a:ea typeface="Rambla"/>
                  <a:cs typeface="Rambla"/>
                  <a:sym typeface="Rambla"/>
                </a:rPr>
                <a:t> </a:t>
              </a:r>
              <a:endParaRPr/>
            </a:p>
          </p:txBody>
        </p:sp>
        <p:sp>
          <p:nvSpPr>
            <p:cNvPr id="324" name="Google Shape;324;p22"/>
            <p:cNvSpPr txBox="1"/>
            <p:nvPr/>
          </p:nvSpPr>
          <p:spPr>
            <a:xfrm>
              <a:off x="19050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OLTP</a:t>
              </a:r>
              <a:r>
                <a:rPr b="0" i="0" lang="en-US" sz="1800" u="none">
                  <a:solidFill>
                    <a:srgbClr val="3C5658"/>
                  </a:solidFill>
                  <a:latin typeface="Rambla"/>
                  <a:ea typeface="Rambla"/>
                  <a:cs typeface="Rambla"/>
                  <a:sym typeface="Rambla"/>
                </a:rPr>
                <a:t> </a:t>
              </a:r>
              <a:endParaRPr/>
            </a:p>
          </p:txBody>
        </p:sp>
        <p:sp>
          <p:nvSpPr>
            <p:cNvPr id="325" name="Google Shape;325;p22"/>
            <p:cNvSpPr txBox="1"/>
            <p:nvPr/>
          </p:nvSpPr>
          <p:spPr>
            <a:xfrm>
              <a:off x="76200" y="1219200"/>
              <a:ext cx="1828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Characteristic</a:t>
              </a:r>
              <a:r>
                <a:rPr b="0" i="0" lang="en-US" sz="1800" u="none">
                  <a:solidFill>
                    <a:srgbClr val="3C5658"/>
                  </a:solidFill>
                  <a:latin typeface="Rambla"/>
                  <a:ea typeface="Rambla"/>
                  <a:cs typeface="Rambla"/>
                  <a:sym typeface="Rambla"/>
                </a:rPr>
                <a:t> </a:t>
              </a:r>
              <a:endParaRPr/>
            </a:p>
          </p:txBody>
        </p:sp>
        <p:cxnSp>
          <p:nvCxnSpPr>
            <p:cNvPr id="326" name="Google Shape;326;p22"/>
            <p:cNvCxnSpPr/>
            <p:nvPr/>
          </p:nvCxnSpPr>
          <p:spPr>
            <a:xfrm>
              <a:off x="76200" y="121920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27" name="Google Shape;327;p22"/>
            <p:cNvCxnSpPr/>
            <p:nvPr/>
          </p:nvCxnSpPr>
          <p:spPr>
            <a:xfrm>
              <a:off x="76200" y="20399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8" name="Google Shape;328;p22"/>
            <p:cNvCxnSpPr/>
            <p:nvPr/>
          </p:nvCxnSpPr>
          <p:spPr>
            <a:xfrm>
              <a:off x="76200" y="26797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9" name="Google Shape;329;p22"/>
            <p:cNvCxnSpPr/>
            <p:nvPr/>
          </p:nvCxnSpPr>
          <p:spPr>
            <a:xfrm>
              <a:off x="76200" y="35941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0" name="Google Shape;330;p22"/>
            <p:cNvCxnSpPr/>
            <p:nvPr/>
          </p:nvCxnSpPr>
          <p:spPr>
            <a:xfrm>
              <a:off x="76200" y="42338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1" name="Google Shape;331;p22"/>
            <p:cNvCxnSpPr/>
            <p:nvPr/>
          </p:nvCxnSpPr>
          <p:spPr>
            <a:xfrm>
              <a:off x="76200" y="49736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2" name="Google Shape;332;p22"/>
            <p:cNvCxnSpPr/>
            <p:nvPr/>
          </p:nvCxnSpPr>
          <p:spPr>
            <a:xfrm>
              <a:off x="76200" y="57150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3" name="Google Shape;333;p22"/>
            <p:cNvCxnSpPr/>
            <p:nvPr/>
          </p:nvCxnSpPr>
          <p:spPr>
            <a:xfrm>
              <a:off x="76200" y="6384925"/>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34" name="Google Shape;334;p22"/>
            <p:cNvCxnSpPr/>
            <p:nvPr/>
          </p:nvCxnSpPr>
          <p:spPr>
            <a:xfrm>
              <a:off x="76200" y="1219200"/>
              <a:ext cx="0" cy="5165725"/>
            </a:xfrm>
            <a:prstGeom prst="straightConnector1">
              <a:avLst/>
            </a:prstGeom>
            <a:noFill/>
            <a:ln cap="sq" cmpd="sng" w="28575">
              <a:solidFill>
                <a:schemeClr val="dk1"/>
              </a:solidFill>
              <a:prstDash val="solid"/>
              <a:miter lim="8000"/>
              <a:headEnd len="sm" w="sm" type="none"/>
              <a:tailEnd len="sm" w="sm" type="none"/>
            </a:ln>
          </p:spPr>
        </p:cxnSp>
        <p:cxnSp>
          <p:nvCxnSpPr>
            <p:cNvPr id="335" name="Google Shape;335;p22"/>
            <p:cNvCxnSpPr/>
            <p:nvPr/>
          </p:nvCxnSpPr>
          <p:spPr>
            <a:xfrm>
              <a:off x="1905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6" name="Google Shape;336;p22"/>
            <p:cNvCxnSpPr/>
            <p:nvPr/>
          </p:nvCxnSpPr>
          <p:spPr>
            <a:xfrm>
              <a:off x="4191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7" name="Google Shape;337;p22"/>
            <p:cNvCxnSpPr/>
            <p:nvPr/>
          </p:nvCxnSpPr>
          <p:spPr>
            <a:xfrm>
              <a:off x="65532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8" name="Google Shape;338;p22"/>
            <p:cNvCxnSpPr/>
            <p:nvPr/>
          </p:nvCxnSpPr>
          <p:spPr>
            <a:xfrm>
              <a:off x="8991600" y="1219200"/>
              <a:ext cx="0" cy="5165725"/>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transition spd="slow">
    <p:fade thruBlk="1"/>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6" name="Shape 2016"/>
        <p:cNvGrpSpPr/>
        <p:nvPr/>
      </p:nvGrpSpPr>
      <p:grpSpPr>
        <a:xfrm>
          <a:off x="0" y="0"/>
          <a:ext cx="0" cy="0"/>
          <a:chOff x="0" y="0"/>
          <a:chExt cx="0" cy="0"/>
        </a:xfrm>
      </p:grpSpPr>
      <p:sp>
        <p:nvSpPr>
          <p:cNvPr id="2017" name="Google Shape;2017;p15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18" name="Google Shape;2018;p15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pSp>
        <p:nvGrpSpPr>
          <p:cNvPr id="2019" name="Google Shape;2019;p157"/>
          <p:cNvGrpSpPr/>
          <p:nvPr/>
        </p:nvGrpSpPr>
        <p:grpSpPr>
          <a:xfrm>
            <a:off x="447675" y="1447800"/>
            <a:ext cx="8320087" cy="4840287"/>
            <a:chOff x="447675" y="1484312"/>
            <a:chExt cx="8320087" cy="5029200"/>
          </a:xfrm>
        </p:grpSpPr>
        <p:sp>
          <p:nvSpPr>
            <p:cNvPr id="2020" name="Google Shape;2020;p157"/>
            <p:cNvSpPr txBox="1"/>
            <p:nvPr/>
          </p:nvSpPr>
          <p:spPr>
            <a:xfrm>
              <a:off x="5781675" y="546576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Often complex queries involving aggregations</a:t>
              </a:r>
              <a:endParaRPr/>
            </a:p>
          </p:txBody>
        </p:sp>
        <p:sp>
          <p:nvSpPr>
            <p:cNvPr id="2021" name="Google Shape;2021;p157"/>
            <p:cNvSpPr txBox="1"/>
            <p:nvPr/>
          </p:nvSpPr>
          <p:spPr>
            <a:xfrm>
              <a:off x="2652712" y="546576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Relatively standardized and simple queries returning relatively few records </a:t>
              </a:r>
              <a:endParaRPr/>
            </a:p>
          </p:txBody>
        </p:sp>
        <p:sp>
          <p:nvSpPr>
            <p:cNvPr id="2022" name="Google Shape;2022;p157"/>
            <p:cNvSpPr txBox="1"/>
            <p:nvPr/>
          </p:nvSpPr>
          <p:spPr>
            <a:xfrm>
              <a:off x="447675" y="546576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Queries</a:t>
              </a:r>
              <a:endParaRPr/>
            </a:p>
          </p:txBody>
        </p:sp>
        <p:sp>
          <p:nvSpPr>
            <p:cNvPr id="2023" name="Google Shape;2023;p157"/>
            <p:cNvSpPr txBox="1"/>
            <p:nvPr/>
          </p:nvSpPr>
          <p:spPr>
            <a:xfrm>
              <a:off x="5781675" y="4732337"/>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Periodic long-running batch jobs refresh the data </a:t>
              </a:r>
              <a:endParaRPr/>
            </a:p>
          </p:txBody>
        </p:sp>
        <p:sp>
          <p:nvSpPr>
            <p:cNvPr id="2024" name="Google Shape;2024;p157"/>
            <p:cNvSpPr txBox="1"/>
            <p:nvPr/>
          </p:nvSpPr>
          <p:spPr>
            <a:xfrm>
              <a:off x="2652712" y="4732337"/>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Short and fast inserts and updates initiated by end users </a:t>
              </a:r>
              <a:endParaRPr/>
            </a:p>
          </p:txBody>
        </p:sp>
        <p:sp>
          <p:nvSpPr>
            <p:cNvPr id="2025" name="Google Shape;2025;p157"/>
            <p:cNvSpPr txBox="1"/>
            <p:nvPr/>
          </p:nvSpPr>
          <p:spPr>
            <a:xfrm>
              <a:off x="447675" y="4732337"/>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Inserts and Updates</a:t>
              </a:r>
              <a:endParaRPr/>
            </a:p>
          </p:txBody>
        </p:sp>
        <p:sp>
          <p:nvSpPr>
            <p:cNvPr id="2026" name="Google Shape;2026;p157"/>
            <p:cNvSpPr txBox="1"/>
            <p:nvPr/>
          </p:nvSpPr>
          <p:spPr>
            <a:xfrm>
              <a:off x="5781675" y="3684587"/>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Multi-dimensional views of various kinds of business activities </a:t>
              </a:r>
              <a:endParaRPr/>
            </a:p>
          </p:txBody>
        </p:sp>
        <p:sp>
          <p:nvSpPr>
            <p:cNvPr id="2027" name="Google Shape;2027;p157"/>
            <p:cNvSpPr txBox="1"/>
            <p:nvPr/>
          </p:nvSpPr>
          <p:spPr>
            <a:xfrm>
              <a:off x="2652712" y="3684587"/>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A snapshot of ongoing business processes </a:t>
              </a:r>
              <a:endParaRPr/>
            </a:p>
          </p:txBody>
        </p:sp>
        <p:sp>
          <p:nvSpPr>
            <p:cNvPr id="2028" name="Google Shape;2028;p157"/>
            <p:cNvSpPr txBox="1"/>
            <p:nvPr/>
          </p:nvSpPr>
          <p:spPr>
            <a:xfrm>
              <a:off x="447675" y="3684587"/>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What the data reveals</a:t>
              </a:r>
              <a:endParaRPr/>
            </a:p>
          </p:txBody>
        </p:sp>
        <p:sp>
          <p:nvSpPr>
            <p:cNvPr id="2029" name="Google Shape;2029;p157"/>
            <p:cNvSpPr txBox="1"/>
            <p:nvPr/>
          </p:nvSpPr>
          <p:spPr>
            <a:xfrm>
              <a:off x="5781675" y="2951162"/>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Decision support</a:t>
              </a:r>
              <a:endParaRPr/>
            </a:p>
          </p:txBody>
        </p:sp>
        <p:sp>
          <p:nvSpPr>
            <p:cNvPr id="2030" name="Google Shape;2030;p157"/>
            <p:cNvSpPr txBox="1"/>
            <p:nvPr/>
          </p:nvSpPr>
          <p:spPr>
            <a:xfrm>
              <a:off x="2652712" y="2951162"/>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To control and run fundamental business tasks </a:t>
              </a:r>
              <a:endParaRPr/>
            </a:p>
          </p:txBody>
        </p:sp>
        <p:sp>
          <p:nvSpPr>
            <p:cNvPr id="2031" name="Google Shape;2031;p157"/>
            <p:cNvSpPr txBox="1"/>
            <p:nvPr/>
          </p:nvSpPr>
          <p:spPr>
            <a:xfrm>
              <a:off x="447675" y="2951162"/>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Purpose of data</a:t>
              </a:r>
              <a:endParaRPr/>
            </a:p>
          </p:txBody>
        </p:sp>
        <p:sp>
          <p:nvSpPr>
            <p:cNvPr id="2032" name="Google Shape;2032;p157"/>
            <p:cNvSpPr txBox="1"/>
            <p:nvPr/>
          </p:nvSpPr>
          <p:spPr>
            <a:xfrm>
              <a:off x="5781675" y="190341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Consolidation data; OLAP data comes from the various OLTP databases </a:t>
              </a:r>
              <a:endParaRPr/>
            </a:p>
          </p:txBody>
        </p:sp>
        <p:sp>
          <p:nvSpPr>
            <p:cNvPr id="2033" name="Google Shape;2033;p157"/>
            <p:cNvSpPr txBox="1"/>
            <p:nvPr/>
          </p:nvSpPr>
          <p:spPr>
            <a:xfrm>
              <a:off x="2652712" y="190341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Operational data; OLTPs are the original source of the data </a:t>
              </a:r>
              <a:endParaRPr/>
            </a:p>
          </p:txBody>
        </p:sp>
        <p:sp>
          <p:nvSpPr>
            <p:cNvPr id="2034" name="Google Shape;2034;p157"/>
            <p:cNvSpPr txBox="1"/>
            <p:nvPr/>
          </p:nvSpPr>
          <p:spPr>
            <a:xfrm>
              <a:off x="447675" y="190341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Source of data</a:t>
              </a:r>
              <a:endParaRPr/>
            </a:p>
          </p:txBody>
        </p:sp>
        <p:sp>
          <p:nvSpPr>
            <p:cNvPr id="2035" name="Google Shape;2035;p157"/>
            <p:cNvSpPr txBox="1"/>
            <p:nvPr/>
          </p:nvSpPr>
          <p:spPr>
            <a:xfrm>
              <a:off x="5781675" y="1484312"/>
              <a:ext cx="2986087"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OLAP System </a:t>
              </a:r>
              <a:endParaRPr/>
            </a:p>
          </p:txBody>
        </p:sp>
        <p:sp>
          <p:nvSpPr>
            <p:cNvPr id="2036" name="Google Shape;2036;p157"/>
            <p:cNvSpPr txBox="1"/>
            <p:nvPr/>
          </p:nvSpPr>
          <p:spPr>
            <a:xfrm>
              <a:off x="2652712" y="1484312"/>
              <a:ext cx="3128962"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OLTP System </a:t>
              </a:r>
              <a:endParaRPr/>
            </a:p>
          </p:txBody>
        </p:sp>
        <p:sp>
          <p:nvSpPr>
            <p:cNvPr id="2037" name="Google Shape;2037;p157"/>
            <p:cNvSpPr txBox="1"/>
            <p:nvPr/>
          </p:nvSpPr>
          <p:spPr>
            <a:xfrm>
              <a:off x="447675" y="1484312"/>
              <a:ext cx="2205037" cy="41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2038" name="Google Shape;2038;p157"/>
            <p:cNvCxnSpPr/>
            <p:nvPr/>
          </p:nvCxnSpPr>
          <p:spPr>
            <a:xfrm>
              <a:off x="447675" y="14843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39" name="Google Shape;2039;p157"/>
            <p:cNvCxnSpPr/>
            <p:nvPr/>
          </p:nvCxnSpPr>
          <p:spPr>
            <a:xfrm>
              <a:off x="447675" y="190341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0" name="Google Shape;2040;p157"/>
            <p:cNvCxnSpPr/>
            <p:nvPr/>
          </p:nvCxnSpPr>
          <p:spPr>
            <a:xfrm>
              <a:off x="447675" y="29511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1" name="Google Shape;2041;p157"/>
            <p:cNvCxnSpPr/>
            <p:nvPr/>
          </p:nvCxnSpPr>
          <p:spPr>
            <a:xfrm>
              <a:off x="447675" y="368458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2" name="Google Shape;2042;p157"/>
            <p:cNvCxnSpPr/>
            <p:nvPr/>
          </p:nvCxnSpPr>
          <p:spPr>
            <a:xfrm>
              <a:off x="447675" y="473233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3" name="Google Shape;2043;p157"/>
            <p:cNvCxnSpPr/>
            <p:nvPr/>
          </p:nvCxnSpPr>
          <p:spPr>
            <a:xfrm>
              <a:off x="447675" y="54657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4" name="Google Shape;2044;p157"/>
            <p:cNvCxnSpPr/>
            <p:nvPr/>
          </p:nvCxnSpPr>
          <p:spPr>
            <a:xfrm>
              <a:off x="447675" y="65135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45" name="Google Shape;2045;p157"/>
            <p:cNvCxnSpPr/>
            <p:nvPr/>
          </p:nvCxnSpPr>
          <p:spPr>
            <a:xfrm>
              <a:off x="447675" y="1484312"/>
              <a:ext cx="0" cy="5029200"/>
            </a:xfrm>
            <a:prstGeom prst="straightConnector1">
              <a:avLst/>
            </a:prstGeom>
            <a:noFill/>
            <a:ln cap="sq" cmpd="sng" w="28575">
              <a:solidFill>
                <a:schemeClr val="dk1"/>
              </a:solidFill>
              <a:prstDash val="solid"/>
              <a:miter lim="8000"/>
              <a:headEnd len="sm" w="sm" type="none"/>
              <a:tailEnd len="sm" w="sm" type="none"/>
            </a:ln>
          </p:spPr>
        </p:cxnSp>
        <p:cxnSp>
          <p:nvCxnSpPr>
            <p:cNvPr id="2046" name="Google Shape;2046;p157"/>
            <p:cNvCxnSpPr/>
            <p:nvPr/>
          </p:nvCxnSpPr>
          <p:spPr>
            <a:xfrm>
              <a:off x="2652712"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47" name="Google Shape;2047;p157"/>
            <p:cNvCxnSpPr/>
            <p:nvPr/>
          </p:nvCxnSpPr>
          <p:spPr>
            <a:xfrm>
              <a:off x="5781675"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48" name="Google Shape;2048;p157"/>
            <p:cNvCxnSpPr/>
            <p:nvPr/>
          </p:nvCxnSpPr>
          <p:spPr>
            <a:xfrm>
              <a:off x="8767762" y="1484312"/>
              <a:ext cx="0" cy="5029200"/>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transition spd="slow">
    <p:fade thruBlk="1"/>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2" name="Shape 2052"/>
        <p:cNvGrpSpPr/>
        <p:nvPr/>
      </p:nvGrpSpPr>
      <p:grpSpPr>
        <a:xfrm>
          <a:off x="0" y="0"/>
          <a:ext cx="0" cy="0"/>
          <a:chOff x="0" y="0"/>
          <a:chExt cx="0" cy="0"/>
        </a:xfrm>
      </p:grpSpPr>
      <p:sp>
        <p:nvSpPr>
          <p:cNvPr id="2053" name="Google Shape;2053;p15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54" name="Google Shape;2054;p15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aphicFrame>
        <p:nvGraphicFramePr>
          <p:cNvPr id="2055" name="Google Shape;2055;p158"/>
          <p:cNvGraphicFramePr/>
          <p:nvPr/>
        </p:nvGraphicFramePr>
        <p:xfrm>
          <a:off x="114300" y="1327150"/>
          <a:ext cx="3000000" cy="3000000"/>
        </p:xfrm>
        <a:graphic>
          <a:graphicData uri="http://schemas.openxmlformats.org/drawingml/2006/table">
            <a:tbl>
              <a:tblPr>
                <a:noFill/>
                <a:tableStyleId>{8C92F9FE-DA1D-4893-8BA0-5E3CF6C9FBC3}</a:tableStyleId>
              </a:tblPr>
              <a:tblGrid>
                <a:gridCol w="1562100"/>
                <a:gridCol w="3505200"/>
                <a:gridCol w="3848100"/>
              </a:tblGrid>
              <a:tr h="644525">
                <a:tc>
                  <a:txBody>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OLTP System </a:t>
                      </a:r>
                      <a:endParaRPr/>
                    </a:p>
                    <a:p>
                      <a:pPr indent="0" lvl="0" marL="0" marR="0" rtl="0" algn="l">
                        <a:lnSpc>
                          <a:spcPct val="100000"/>
                        </a:lnSpc>
                        <a:spcBef>
                          <a:spcPts val="0"/>
                        </a:spcBef>
                        <a:spcAft>
                          <a:spcPts val="0"/>
                        </a:spcAft>
                        <a:buNone/>
                      </a:pPr>
                      <a:r>
                        <a:t/>
                      </a:r>
                      <a:endParaRPr b="1" i="0" sz="1400" u="none">
                        <a:solidFill>
                          <a:srgbClr val="3C5658"/>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OLAP System</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8400">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Processing speed</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Typically very fast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Depends on the amount of data involved; batch data refreshes and complex queries may take many hours; query speed can be improved by creating indexes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27100">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Space requirements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Can be relatively small if historical data is archived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Larger due to the existence of aggregation structures and history data; requires more indexes than OLTP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0575">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Database design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Highly normalized with many tables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Typically de-normalized with fewer tables; use of star and/or snowflake schemas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6825">
                <a:tc>
                  <a:txBody>
                    <a:bodyPr/>
                    <a:lstStyle/>
                    <a:p>
                      <a:pPr indent="0" lvl="0" marL="0" marR="0" rtl="0" algn="l">
                        <a:lnSpc>
                          <a:spcPct val="120000"/>
                        </a:lnSpc>
                        <a:spcBef>
                          <a:spcPts val="0"/>
                        </a:spcBef>
                        <a:spcAft>
                          <a:spcPts val="0"/>
                        </a:spcAft>
                        <a:buClr>
                          <a:srgbClr val="3C5658"/>
                        </a:buClr>
                        <a:buFont typeface="Arial"/>
                        <a:buNone/>
                      </a:pPr>
                      <a:r>
                        <a:rPr b="1" i="0" lang="en-US" sz="1400" u="none">
                          <a:solidFill>
                            <a:srgbClr val="3C5658"/>
                          </a:solidFill>
                          <a:latin typeface="Arial"/>
                          <a:ea typeface="Arial"/>
                          <a:cs typeface="Arial"/>
                          <a:sym typeface="Arial"/>
                        </a:rPr>
                        <a:t>Backup and recovery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Backup religiously; operational data is critical to run the business, data loss is likely to entail significant monetary loss and legal liability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Instead of regular backups, some environments may consider simply reloading the OLTP data as a recovery method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ransition spd="slow">
    <p:fade thruBlk="1"/>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9" name="Shape 2059"/>
        <p:cNvGrpSpPr/>
        <p:nvPr/>
      </p:nvGrpSpPr>
      <p:grpSpPr>
        <a:xfrm>
          <a:off x="0" y="0"/>
          <a:ext cx="0" cy="0"/>
          <a:chOff x="0" y="0"/>
          <a:chExt cx="0" cy="0"/>
        </a:xfrm>
      </p:grpSpPr>
      <p:sp>
        <p:nvSpPr>
          <p:cNvPr id="2060" name="Google Shape;2060;p15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61" name="Google Shape;2061;p15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Functional Requirements of OLAP</a:t>
            </a:r>
            <a:endParaRPr/>
          </a:p>
        </p:txBody>
      </p:sp>
      <p:sp>
        <p:nvSpPr>
          <p:cNvPr id="2062" name="Google Shape;2062;p15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Rich dimensional structuring with hierarchical referencing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Efficient specification of dimensions and dimensional calculations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Separation of structures and representation</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Flexibility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Sufficient speed to support ad hoc analysis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Multi-user support</a:t>
            </a:r>
            <a:endParaRPr/>
          </a:p>
        </p:txBody>
      </p:sp>
    </p:spTree>
  </p:cSld>
  <p:clrMapOvr>
    <a:masterClrMapping/>
  </p:clrMapOvr>
  <p:transition spd="slow">
    <p:fade thruBlk="1"/>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6" name="Shape 2066"/>
        <p:cNvGrpSpPr/>
        <p:nvPr/>
      </p:nvGrpSpPr>
      <p:grpSpPr>
        <a:xfrm>
          <a:off x="0" y="0"/>
          <a:ext cx="0" cy="0"/>
          <a:chOff x="0" y="0"/>
          <a:chExt cx="0" cy="0"/>
        </a:xfrm>
      </p:grpSpPr>
      <p:sp>
        <p:nvSpPr>
          <p:cNvPr id="2067" name="Google Shape;2067;p16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68" name="Google Shape;2068;p16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Key Objects within OLAP</a:t>
            </a:r>
            <a:endParaRPr/>
          </a:p>
        </p:txBody>
      </p:sp>
      <p:sp>
        <p:nvSpPr>
          <p:cNvPr id="2069" name="Google Shape;2069;p160"/>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Key Objects within OLAP</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Measures – represents factual data</a:t>
            </a:r>
            <a:endParaRPr/>
          </a:p>
          <a:p>
            <a:pPr indent="-228600" lvl="1" marL="685800" marR="0" rtl="0" algn="l">
              <a:lnSpc>
                <a:spcPct val="120000"/>
              </a:lnSpc>
              <a:spcBef>
                <a:spcPts val="360"/>
              </a:spcBef>
              <a:spcAft>
                <a:spcPts val="0"/>
              </a:spcAft>
              <a:buClr>
                <a:srgbClr val="003366"/>
              </a:buClr>
              <a:buFont typeface="Noto Sans Symbols"/>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sales, cost, profit</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Types of measures</a:t>
            </a:r>
            <a:endParaRPr/>
          </a:p>
          <a:p>
            <a:pPr indent="-119062" lvl="3" marL="1490662" marR="0" rtl="0" algn="l">
              <a:lnSpc>
                <a:spcPct val="120000"/>
              </a:lnSpc>
              <a:spcBef>
                <a:spcPts val="280"/>
              </a:spcBef>
              <a:spcAft>
                <a:spcPts val="0"/>
              </a:spcAft>
              <a:buClr>
                <a:srgbClr val="3C5658"/>
              </a:buClr>
              <a:buSzPts val="1400"/>
              <a:buFont typeface="Noto Sans Symbols"/>
              <a:buChar char="❖"/>
            </a:pPr>
            <a:r>
              <a:rPr b="0" i="0" lang="en-US" sz="1400" u="none" cap="none" strike="noStrike">
                <a:solidFill>
                  <a:srgbClr val="3C5658"/>
                </a:solidFill>
                <a:latin typeface="Rambla"/>
                <a:ea typeface="Rambla"/>
                <a:cs typeface="Rambla"/>
                <a:sym typeface="Rambla"/>
              </a:rPr>
              <a:t>Stored measures </a:t>
            </a:r>
            <a:r>
              <a:rPr b="0" i="1" lang="en-US" sz="1400" u="none" cap="none" strike="noStrike">
                <a:solidFill>
                  <a:srgbClr val="3C5658"/>
                </a:solidFill>
                <a:latin typeface="Rambla"/>
                <a:ea typeface="Rambla"/>
                <a:cs typeface="Rambla"/>
                <a:sym typeface="Rambla"/>
              </a:rPr>
              <a:t>(Example: revenue, expense)</a:t>
            </a:r>
            <a:endParaRPr/>
          </a:p>
          <a:p>
            <a:pPr indent="-119062" lvl="3" marL="1490662" marR="0" rtl="0" algn="l">
              <a:lnSpc>
                <a:spcPct val="120000"/>
              </a:lnSpc>
              <a:spcBef>
                <a:spcPts val="280"/>
              </a:spcBef>
              <a:spcAft>
                <a:spcPts val="0"/>
              </a:spcAft>
              <a:buClr>
                <a:srgbClr val="3C5658"/>
              </a:buClr>
              <a:buSzPts val="1400"/>
              <a:buFont typeface="Noto Sans Symbols"/>
              <a:buChar char="❖"/>
            </a:pPr>
            <a:r>
              <a:rPr b="0" i="0" lang="en-US" sz="1400" u="none" cap="none" strike="noStrike">
                <a:solidFill>
                  <a:srgbClr val="3C5658"/>
                </a:solidFill>
                <a:latin typeface="Rambla"/>
                <a:ea typeface="Rambla"/>
                <a:cs typeface="Rambla"/>
                <a:sym typeface="Rambla"/>
              </a:rPr>
              <a:t>Calculated measures </a:t>
            </a:r>
            <a:r>
              <a:rPr b="0" i="1" lang="en-US" sz="1400" u="none" cap="none" strike="noStrike">
                <a:solidFill>
                  <a:srgbClr val="3C5658"/>
                </a:solidFill>
                <a:latin typeface="Rambla"/>
                <a:ea typeface="Rambla"/>
                <a:cs typeface="Rambla"/>
                <a:sym typeface="Rambla"/>
              </a:rPr>
              <a:t>(Example: ratio, averages, profit)</a:t>
            </a:r>
            <a:endParaRPr/>
          </a:p>
          <a:p>
            <a:pPr indent="-119062" lvl="3" marL="1490662" marR="0" rtl="0" algn="l">
              <a:lnSpc>
                <a:spcPct val="120000"/>
              </a:lnSpc>
              <a:spcBef>
                <a:spcPts val="280"/>
              </a:spcBef>
              <a:spcAft>
                <a:spcPts val="0"/>
              </a:spcAft>
              <a:buClr>
                <a:srgbClr val="3C5658"/>
              </a:buClr>
              <a:buFont typeface="Noto Sans Symbols"/>
              <a:buNone/>
            </a:pPr>
            <a:r>
              <a:t/>
            </a:r>
            <a:endParaRPr b="0" i="0" sz="1400" u="none" cap="none" strike="noStrike">
              <a:solidFill>
                <a:srgbClr val="3C5658"/>
              </a:solidFill>
              <a:latin typeface="Rambla"/>
              <a:ea typeface="Rambla"/>
              <a:cs typeface="Rambla"/>
              <a:sym typeface="Rambla"/>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Dimensions – identify and categorize data</a:t>
            </a:r>
            <a:endParaRPr/>
          </a:p>
          <a:p>
            <a:pPr indent="-228600" lvl="1" marL="685800" marR="0" rtl="0" algn="l">
              <a:lnSpc>
                <a:spcPct val="120000"/>
              </a:lnSpc>
              <a:spcBef>
                <a:spcPts val="360"/>
              </a:spcBef>
              <a:spcAft>
                <a:spcPts val="0"/>
              </a:spcAft>
              <a:buClr>
                <a:srgbClr val="003366"/>
              </a:buClr>
              <a:buFont typeface="Noto Sans Symbols"/>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product, time, geography, customer</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Key Components</a:t>
            </a:r>
            <a:endParaRPr/>
          </a:p>
          <a:p>
            <a:pPr indent="-119062" lvl="3" marL="1490662" marR="0" rtl="0" algn="l">
              <a:lnSpc>
                <a:spcPct val="120000"/>
              </a:lnSpc>
              <a:spcBef>
                <a:spcPts val="280"/>
              </a:spcBef>
              <a:spcAft>
                <a:spcPts val="0"/>
              </a:spcAft>
              <a:buClr>
                <a:srgbClr val="3C5658"/>
              </a:buClr>
              <a:buSzPts val="1400"/>
              <a:buFont typeface="Noto Sans Symbols"/>
              <a:buChar char="❖"/>
            </a:pPr>
            <a:r>
              <a:rPr b="0" i="0" lang="en-US" sz="1400" u="none" cap="none" strike="noStrike">
                <a:solidFill>
                  <a:srgbClr val="3C5658"/>
                </a:solidFill>
                <a:latin typeface="Rambla"/>
                <a:ea typeface="Rambla"/>
                <a:cs typeface="Rambla"/>
                <a:sym typeface="Rambla"/>
              </a:rPr>
              <a:t>Hierarchies </a:t>
            </a:r>
            <a:r>
              <a:rPr b="0" i="1" lang="en-US" sz="1400" u="none" cap="none" strike="noStrike">
                <a:solidFill>
                  <a:srgbClr val="3C5658"/>
                </a:solidFill>
                <a:latin typeface="Rambla"/>
                <a:ea typeface="Rambla"/>
                <a:cs typeface="Rambla"/>
                <a:sym typeface="Rambla"/>
              </a:rPr>
              <a:t>– </a:t>
            </a:r>
            <a:r>
              <a:rPr b="0" i="0" lang="en-US" sz="1400" u="none" cap="none" strike="noStrike">
                <a:solidFill>
                  <a:srgbClr val="3C5658"/>
                </a:solidFill>
                <a:latin typeface="Rambla"/>
                <a:ea typeface="Rambla"/>
                <a:cs typeface="Rambla"/>
                <a:sym typeface="Rambla"/>
              </a:rPr>
              <a:t>a logical grouping of data</a:t>
            </a:r>
            <a:endParaRPr/>
          </a:p>
          <a:p>
            <a:pPr indent="-119062" lvl="3" marL="1490662" marR="0" rtl="0" algn="l">
              <a:lnSpc>
                <a:spcPct val="120000"/>
              </a:lnSpc>
              <a:spcBef>
                <a:spcPts val="280"/>
              </a:spcBef>
              <a:spcAft>
                <a:spcPts val="0"/>
              </a:spcAft>
              <a:buClr>
                <a:srgbClr val="3C5658"/>
              </a:buClr>
              <a:buSzPts val="1400"/>
              <a:buFont typeface="Noto Sans Symbols"/>
              <a:buChar char="❖"/>
            </a:pPr>
            <a:r>
              <a:rPr b="0" i="0" lang="en-US" sz="1400" u="none" cap="none" strike="noStrike">
                <a:solidFill>
                  <a:srgbClr val="3C5658"/>
                </a:solidFill>
                <a:latin typeface="Rambla"/>
                <a:ea typeface="Rambla"/>
                <a:cs typeface="Rambla"/>
                <a:sym typeface="Rambla"/>
              </a:rPr>
              <a:t>Levels – position in hierarchy</a:t>
            </a:r>
            <a:endParaRPr/>
          </a:p>
          <a:p>
            <a:pPr indent="-119062" lvl="3" marL="1490662" marR="0" rtl="0" algn="l">
              <a:lnSpc>
                <a:spcPct val="120000"/>
              </a:lnSpc>
              <a:spcBef>
                <a:spcPts val="280"/>
              </a:spcBef>
              <a:spcAft>
                <a:spcPts val="0"/>
              </a:spcAft>
              <a:buClr>
                <a:srgbClr val="3C5658"/>
              </a:buClr>
              <a:buSzPts val="1400"/>
              <a:buFont typeface="Noto Sans Symbols"/>
              <a:buChar char="❖"/>
            </a:pPr>
            <a:r>
              <a:rPr b="0" i="0" lang="en-US" sz="1400" u="none" cap="none" strike="noStrike">
                <a:solidFill>
                  <a:srgbClr val="3C5658"/>
                </a:solidFill>
                <a:latin typeface="Rambla"/>
                <a:ea typeface="Rambla"/>
                <a:cs typeface="Rambla"/>
                <a:sym typeface="Rambla"/>
              </a:rPr>
              <a:t>Attributes – descriptive information about dimension</a:t>
            </a:r>
            <a:endParaRPr/>
          </a:p>
          <a:p>
            <a:pPr indent="-139700" lvl="0" marL="228600" marR="0" rtl="0" algn="l">
              <a:lnSpc>
                <a:spcPct val="120000"/>
              </a:lnSpc>
              <a:spcBef>
                <a:spcPts val="280"/>
              </a:spcBef>
              <a:spcAft>
                <a:spcPts val="0"/>
              </a:spcAft>
              <a:buClr>
                <a:srgbClr val="006887"/>
              </a:buClr>
              <a:buSzPts val="1400"/>
              <a:buFont typeface="Noto Sans Symbols"/>
              <a:buNone/>
            </a:pPr>
            <a:r>
              <a:t/>
            </a:r>
            <a:endParaRPr b="0" i="0" sz="1400" u="none" cap="none" strike="noStrike">
              <a:solidFill>
                <a:srgbClr val="3C5658"/>
              </a:solidFill>
              <a:latin typeface="Rambla"/>
              <a:ea typeface="Rambla"/>
              <a:cs typeface="Rambla"/>
              <a:sym typeface="Rambla"/>
            </a:endParaRPr>
          </a:p>
        </p:txBody>
      </p:sp>
    </p:spTree>
  </p:cSld>
  <p:clrMapOvr>
    <a:masterClrMapping/>
  </p:clrMapOvr>
  <p:transition spd="slow">
    <p:fade thruBlk="1"/>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3" name="Shape 2073"/>
        <p:cNvGrpSpPr/>
        <p:nvPr/>
      </p:nvGrpSpPr>
      <p:grpSpPr>
        <a:xfrm>
          <a:off x="0" y="0"/>
          <a:ext cx="0" cy="0"/>
          <a:chOff x="0" y="0"/>
          <a:chExt cx="0" cy="0"/>
        </a:xfrm>
      </p:grpSpPr>
      <p:sp>
        <p:nvSpPr>
          <p:cNvPr id="2074" name="Google Shape;2074;p16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75" name="Google Shape;2075;p16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a:t>
            </a:r>
            <a:endParaRPr/>
          </a:p>
        </p:txBody>
      </p:sp>
      <p:sp>
        <p:nvSpPr>
          <p:cNvPr id="2076" name="Google Shape;2076;p16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HOLAP</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DOLAP</a:t>
            </a:r>
            <a:endParaRPr/>
          </a:p>
        </p:txBody>
      </p:sp>
    </p:spTree>
  </p:cSld>
  <p:clrMapOvr>
    <a:masterClrMapping/>
  </p:clrMapOvr>
  <p:transition spd="slow">
    <p:fade thruBlk="1"/>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0" name="Shape 2080"/>
        <p:cNvGrpSpPr/>
        <p:nvPr/>
      </p:nvGrpSpPr>
      <p:grpSpPr>
        <a:xfrm>
          <a:off x="0" y="0"/>
          <a:ext cx="0" cy="0"/>
          <a:chOff x="0" y="0"/>
          <a:chExt cx="0" cy="0"/>
        </a:xfrm>
      </p:grpSpPr>
      <p:sp>
        <p:nvSpPr>
          <p:cNvPr id="2081" name="Google Shape;2081;p16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82" name="Google Shape;2082;p16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083" name="Google Shape;2083;p16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MOLAP</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Data is stored in multidimensional cubes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MDDB technology is proprietary</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Compilation intensive architecture</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Load involves series of aggregations across orthogonal dimensions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Good to access pre-aggregated data</a:t>
            </a:r>
            <a:endParaRPr/>
          </a:p>
          <a:p>
            <a:pPr indent="-228600" lvl="0" marL="228600" marR="0" rtl="0" algn="l">
              <a:lnSpc>
                <a:spcPct val="12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Example</a:t>
            </a:r>
            <a:r>
              <a:rPr b="0" i="1" lang="en-US" sz="1400" u="none">
                <a:solidFill>
                  <a:srgbClr val="800080"/>
                </a:solidFill>
                <a:latin typeface="Rambla"/>
                <a:ea typeface="Rambla"/>
                <a:cs typeface="Rambla"/>
                <a:sym typeface="Rambla"/>
              </a:rPr>
              <a:t>:</a:t>
            </a:r>
            <a:r>
              <a:rPr b="0" i="1" lang="en-US" sz="1400" u="none">
                <a:solidFill>
                  <a:srgbClr val="3C5658"/>
                </a:solidFill>
                <a:latin typeface="Rambla"/>
                <a:ea typeface="Rambla"/>
                <a:cs typeface="Rambla"/>
                <a:sym typeface="Rambla"/>
              </a:rPr>
              <a:t> </a:t>
            </a:r>
            <a:r>
              <a:rPr b="1" i="1" lang="en-US" sz="1400" u="none">
                <a:solidFill>
                  <a:srgbClr val="800080"/>
                </a:solidFill>
                <a:latin typeface="Rambla"/>
                <a:ea typeface="Rambla"/>
                <a:cs typeface="Rambla"/>
                <a:sym typeface="Rambla"/>
              </a:rPr>
              <a:t>Cognos, Oracle OLAP, Microsoft Analysis Services, Essbase</a:t>
            </a:r>
            <a:endParaRPr/>
          </a:p>
          <a:p>
            <a:pPr indent="-228600" lvl="0" marL="228600" marR="0" rtl="0" algn="l">
              <a:lnSpc>
                <a:spcPct val="120000"/>
              </a:lnSpc>
              <a:spcBef>
                <a:spcPts val="320"/>
              </a:spcBef>
              <a:spcAft>
                <a:spcPts val="0"/>
              </a:spcAft>
              <a:buClr>
                <a:srgbClr val="006887"/>
              </a:buClr>
              <a:buFont typeface="Noto Sans Symbols"/>
              <a:buNone/>
            </a:pPr>
            <a:r>
              <a:t/>
            </a:r>
            <a:endParaRPr b="1" i="0" sz="1600" u="none">
              <a:solidFill>
                <a:srgbClr val="800080"/>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ROLAP</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Support for large databases with good performance </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Excellent platform portability </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Good exploitation of hardware advances such as parallel processing</a:t>
            </a:r>
            <a:endParaRPr/>
          </a:p>
          <a:p>
            <a:pPr indent="-228600" lvl="0" marL="228600" marR="0" rtl="0" algn="l">
              <a:lnSpc>
                <a:spcPct val="120000"/>
              </a:lnSpc>
              <a:spcBef>
                <a:spcPts val="280"/>
              </a:spcBef>
              <a:spcAft>
                <a:spcPts val="0"/>
              </a:spcAft>
              <a:buClr>
                <a:srgbClr val="006887"/>
              </a:buClr>
              <a:buFont typeface="Noto Sans Symbols"/>
              <a:buNone/>
            </a:pPr>
            <a:r>
              <a:rPr b="0" i="1" lang="en-US" sz="1400" u="none">
                <a:solidFill>
                  <a:srgbClr val="800080"/>
                </a:solidFill>
                <a:latin typeface="Rambla"/>
                <a:ea typeface="Rambla"/>
                <a:cs typeface="Rambla"/>
                <a:sym typeface="Rambla"/>
              </a:rPr>
              <a:t>Example:</a:t>
            </a:r>
            <a:r>
              <a:rPr b="0" i="1" lang="en-US" sz="1400" u="none">
                <a:solidFill>
                  <a:srgbClr val="3C5658"/>
                </a:solidFill>
                <a:latin typeface="Rambla"/>
                <a:ea typeface="Rambla"/>
                <a:cs typeface="Rambla"/>
                <a:sym typeface="Rambla"/>
              </a:rPr>
              <a:t> </a:t>
            </a:r>
            <a:r>
              <a:rPr b="1" i="1" lang="en-US" sz="1400" u="none">
                <a:solidFill>
                  <a:srgbClr val="800080"/>
                </a:solidFill>
                <a:latin typeface="Rambla"/>
                <a:ea typeface="Rambla"/>
                <a:cs typeface="Rambla"/>
                <a:sym typeface="Rambla"/>
              </a:rPr>
              <a:t>Microsoft Analysis Services, Microstrategy, Oracle BI</a:t>
            </a:r>
            <a:endParaRPr/>
          </a:p>
        </p:txBody>
      </p:sp>
    </p:spTree>
  </p:cSld>
  <p:clrMapOvr>
    <a:masterClrMapping/>
  </p:clrMapOvr>
  <p:transition spd="slow">
    <p:fade thruBlk="1"/>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7" name="Shape 2087"/>
        <p:cNvGrpSpPr/>
        <p:nvPr/>
      </p:nvGrpSpPr>
      <p:grpSpPr>
        <a:xfrm>
          <a:off x="0" y="0"/>
          <a:ext cx="0" cy="0"/>
          <a:chOff x="0" y="0"/>
          <a:chExt cx="0" cy="0"/>
        </a:xfrm>
      </p:grpSpPr>
      <p:sp>
        <p:nvSpPr>
          <p:cNvPr id="2088" name="Google Shape;2088;p16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89" name="Google Shape;2089;p16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090" name="Google Shape;2090;p163"/>
          <p:cNvSpPr txBox="1"/>
          <p:nvPr>
            <p:ph idx="1" type="body"/>
          </p:nvPr>
        </p:nvSpPr>
        <p:spPr>
          <a:xfrm>
            <a:off x="228600" y="1219200"/>
            <a:ext cx="8915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HOLAP</a:t>
            </a:r>
            <a:endParaRPr/>
          </a:p>
          <a:p>
            <a:pPr indent="-228600" lvl="0" marL="228600" marR="0" rtl="0" algn="l">
              <a:lnSpc>
                <a:spcPct val="9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Hybrid approach seeks to provide best of both worlds - MOLAP and ROLAP</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Create MDB structures for fast analytical needs</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Create mappings to RDBMS for larger data volumes</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The engine hides these mappings/ structures from the end user</a:t>
            </a:r>
            <a:endParaRPr/>
          </a:p>
          <a:p>
            <a:pPr indent="-228600" lvl="0" marL="228600" marR="0" rtl="0" algn="l">
              <a:lnSpc>
                <a:spcPct val="9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Example: </a:t>
            </a:r>
            <a:r>
              <a:rPr b="1" i="1" lang="en-US" sz="1400" u="none">
                <a:solidFill>
                  <a:srgbClr val="800080"/>
                </a:solidFill>
                <a:latin typeface="Rambla"/>
                <a:ea typeface="Rambla"/>
                <a:cs typeface="Rambla"/>
                <a:sym typeface="Rambla"/>
              </a:rPr>
              <a:t>Microsoft Analysis Services</a:t>
            </a:r>
            <a:endParaRPr/>
          </a:p>
          <a:p>
            <a:pPr indent="-228600" lvl="0" marL="228600" marR="0" rtl="0" algn="l">
              <a:lnSpc>
                <a:spcPct val="90000"/>
              </a:lnSpc>
              <a:spcBef>
                <a:spcPts val="280"/>
              </a:spcBef>
              <a:spcAft>
                <a:spcPts val="0"/>
              </a:spcAft>
              <a:buClr>
                <a:srgbClr val="006887"/>
              </a:buClr>
              <a:buFont typeface="Noto Sans Symbols"/>
              <a:buNone/>
            </a:pPr>
            <a:r>
              <a:t/>
            </a:r>
            <a:endParaRPr b="1" i="1" sz="1400" u="none">
              <a:solidFill>
                <a:srgbClr val="800080"/>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DOLAP</a:t>
            </a:r>
            <a:endParaRPr/>
          </a:p>
          <a:p>
            <a:pPr indent="-228600" lvl="0" marL="228600" marR="0" rtl="0" algn="l">
              <a:lnSpc>
                <a:spcPct val="9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Desktop OLAP tools work by extracting RDBMS data into local (or server) MD cubes</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User queries are limited to the predefined dimensions in the hypercube</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Do not provide shared environment</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Do not provide read/write capabilities</a:t>
            </a:r>
            <a:endParaRPr/>
          </a:p>
          <a:p>
            <a:pPr indent="-228600" lvl="0" marL="228600" marR="0" rtl="0" algn="l">
              <a:lnSpc>
                <a:spcPct val="9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Low cost tools</a:t>
            </a:r>
            <a:endParaRPr/>
          </a:p>
          <a:p>
            <a:pPr indent="-228600" lvl="0" marL="228600" marR="0" rtl="0" algn="l">
              <a:lnSpc>
                <a:spcPct val="90000"/>
              </a:lnSpc>
              <a:spcBef>
                <a:spcPts val="36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Example:</a:t>
            </a:r>
            <a:r>
              <a:rPr b="0" i="1" lang="en-US" sz="1800" u="none">
                <a:solidFill>
                  <a:srgbClr val="3C5658"/>
                </a:solidFill>
                <a:latin typeface="Rambla"/>
                <a:ea typeface="Rambla"/>
                <a:cs typeface="Rambla"/>
                <a:sym typeface="Rambla"/>
              </a:rPr>
              <a:t> </a:t>
            </a:r>
            <a:r>
              <a:rPr b="1" i="1" lang="en-US" sz="1400" u="none">
                <a:solidFill>
                  <a:srgbClr val="800080"/>
                </a:solidFill>
                <a:latin typeface="Rambla"/>
                <a:ea typeface="Rambla"/>
                <a:cs typeface="Rambla"/>
                <a:sym typeface="Rambla"/>
              </a:rPr>
              <a:t>Business Objects, Brio</a:t>
            </a:r>
            <a:endParaRPr/>
          </a:p>
        </p:txBody>
      </p:sp>
    </p:spTree>
  </p:cSld>
  <p:clrMapOvr>
    <a:masterClrMapping/>
  </p:clrMapOvr>
  <p:transition spd="slow">
    <p:fade thruBlk="1"/>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4" name="Shape 2094"/>
        <p:cNvGrpSpPr/>
        <p:nvPr/>
      </p:nvGrpSpPr>
      <p:grpSpPr>
        <a:xfrm>
          <a:off x="0" y="0"/>
          <a:ext cx="0" cy="0"/>
          <a:chOff x="0" y="0"/>
          <a:chExt cx="0" cy="0"/>
        </a:xfrm>
      </p:grpSpPr>
      <p:sp>
        <p:nvSpPr>
          <p:cNvPr id="2095" name="Google Shape;2095;p16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096" name="Google Shape;2096;p16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Comparison among few popular OLAP Tool	</a:t>
            </a:r>
            <a:endParaRPr/>
          </a:p>
        </p:txBody>
      </p:sp>
      <p:sp>
        <p:nvSpPr>
          <p:cNvPr id="2097" name="Google Shape;2097;p164"/>
          <p:cNvSpPr txBox="1"/>
          <p:nvPr>
            <p:ph idx="1" type="body"/>
          </p:nvPr>
        </p:nvSpPr>
        <p:spPr>
          <a:xfrm>
            <a:off x="304800" y="14478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Here is the comparison among few popular OLAP tool for reference. This will provide a good initial insight on characteristics of these OLAP tool.</a:t>
            </a:r>
            <a:endParaRPr/>
          </a:p>
          <a:p>
            <a:pPr indent="-228600" lvl="0" marL="228600" marR="0" rtl="0" algn="ctr">
              <a:lnSpc>
                <a:spcPct val="120000"/>
              </a:lnSpc>
              <a:spcBef>
                <a:spcPts val="400"/>
              </a:spcBef>
              <a:spcAft>
                <a:spcPts val="0"/>
              </a:spcAft>
              <a:buClr>
                <a:srgbClr val="006887"/>
              </a:buClr>
              <a:buFont typeface="Noto Sans Symbols"/>
              <a:buNone/>
            </a:pPr>
            <a:r>
              <a:t/>
            </a:r>
            <a:endParaRPr b="0" i="0" sz="2000" u="non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pic>
        <p:nvPicPr>
          <p:cNvPr id="2098" name="Google Shape;2098;p164"/>
          <p:cNvPicPr preferRelativeResize="0"/>
          <p:nvPr/>
        </p:nvPicPr>
        <p:blipFill rotWithShape="1">
          <a:blip r:embed="rId3">
            <a:alphaModFix/>
          </a:blip>
          <a:srcRect b="0" l="0" r="0" t="0"/>
          <a:stretch/>
        </p:blipFill>
        <p:spPr>
          <a:xfrm>
            <a:off x="3048000" y="3048000"/>
            <a:ext cx="1676400" cy="136366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2" name="Shape 2102"/>
        <p:cNvGrpSpPr/>
        <p:nvPr/>
      </p:nvGrpSpPr>
      <p:grpSpPr>
        <a:xfrm>
          <a:off x="0" y="0"/>
          <a:ext cx="0" cy="0"/>
          <a:chOff x="0" y="0"/>
          <a:chExt cx="0" cy="0"/>
        </a:xfrm>
      </p:grpSpPr>
      <p:sp>
        <p:nvSpPr>
          <p:cNvPr id="2103" name="Google Shape;2103;p165"/>
          <p:cNvSpPr txBox="1"/>
          <p:nvPr>
            <p:ph idx="4294967295" type="ctrTitle"/>
          </p:nvPr>
        </p:nvSpPr>
        <p:spPr>
          <a:xfrm>
            <a:off x="3733800" y="3962400"/>
            <a:ext cx="5105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Basic of SQL</a:t>
            </a:r>
            <a:endParaRPr/>
          </a:p>
        </p:txBody>
      </p:sp>
    </p:spTree>
  </p:cSld>
  <p:clrMapOvr>
    <a:masterClrMapping/>
  </p:clrMapOvr>
  <p:transition spd="slow">
    <p:fade thruBlk="1"/>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7" name="Shape 2107"/>
        <p:cNvGrpSpPr/>
        <p:nvPr/>
      </p:nvGrpSpPr>
      <p:grpSpPr>
        <a:xfrm>
          <a:off x="0" y="0"/>
          <a:ext cx="0" cy="0"/>
          <a:chOff x="0" y="0"/>
          <a:chExt cx="0" cy="0"/>
        </a:xfrm>
      </p:grpSpPr>
      <p:sp>
        <p:nvSpPr>
          <p:cNvPr id="2108" name="Google Shape;2108;p16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109" name="Google Shape;2109;p16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Overview of Database</a:t>
            </a:r>
            <a:endParaRPr/>
          </a:p>
        </p:txBody>
      </p:sp>
      <p:sp>
        <p:nvSpPr>
          <p:cNvPr id="2110" name="Google Shape;2110;p16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0" i="0" lang="en-US" sz="1800" u="none">
                <a:solidFill>
                  <a:srgbClr val="3C5658"/>
                </a:solidFill>
                <a:latin typeface="Rambla"/>
                <a:ea typeface="Rambla"/>
                <a:cs typeface="Rambla"/>
                <a:sym typeface="Rambla"/>
              </a:rPr>
              <a:t>Database is a structured entity with related information</a:t>
            </a:r>
            <a:endParaRPr/>
          </a:p>
          <a:p>
            <a:pPr indent="-228600" lvl="0" marL="228600" marR="0" rtl="0" algn="l">
              <a:lnSpc>
                <a:spcPct val="120000"/>
              </a:lnSpc>
              <a:spcBef>
                <a:spcPts val="360"/>
              </a:spcBef>
              <a:spcAft>
                <a:spcPts val="0"/>
              </a:spcAft>
              <a:buClr>
                <a:srgbClr val="006887"/>
              </a:buClr>
              <a:buFont typeface="Noto Sans Symbols"/>
              <a:buNone/>
            </a:pPr>
            <a:r>
              <a:t/>
            </a:r>
            <a:endParaRPr b="0" i="0" sz="1800" u="non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ans Symbols"/>
              <a:buNone/>
            </a:pPr>
            <a:r>
              <a:rPr b="0" i="0" lang="en-US" sz="1800" u="none">
                <a:solidFill>
                  <a:srgbClr val="3C5658"/>
                </a:solidFill>
                <a:latin typeface="Rambla"/>
                <a:ea typeface="Rambla"/>
                <a:cs typeface="Rambla"/>
                <a:sym typeface="Rambla"/>
              </a:rPr>
              <a:t>Different important Objects in database:</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Table, Rows, Columns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View</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Schema</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Index</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Constraints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Stored procedure</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SQL Package</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Materialized view</a:t>
            </a:r>
            <a:endParaRP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2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344" name="Google Shape;344;p2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345" name="Google Shape;345;p23"/>
          <p:cNvGrpSpPr/>
          <p:nvPr/>
        </p:nvGrpSpPr>
        <p:grpSpPr>
          <a:xfrm>
            <a:off x="376237" y="1295400"/>
            <a:ext cx="8391525" cy="4343400"/>
            <a:chOff x="76200" y="1219200"/>
            <a:chExt cx="8991600" cy="5208587"/>
          </a:xfrm>
        </p:grpSpPr>
        <p:sp>
          <p:nvSpPr>
            <p:cNvPr id="346" name="Google Shape;346;p23"/>
            <p:cNvSpPr txBox="1"/>
            <p:nvPr/>
          </p:nvSpPr>
          <p:spPr>
            <a:xfrm>
              <a:off x="6858000" y="5238750"/>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Support managing the enterprise</a:t>
              </a:r>
              <a:r>
                <a:rPr b="0" i="0" lang="en-US" sz="1400" u="none">
                  <a:solidFill>
                    <a:srgbClr val="3C5658"/>
                  </a:solidFill>
                  <a:latin typeface="Rambla"/>
                  <a:ea typeface="Rambla"/>
                  <a:cs typeface="Rambla"/>
                  <a:sym typeface="Rambla"/>
                </a:rPr>
                <a:t> </a:t>
              </a:r>
              <a:endParaRPr/>
            </a:p>
          </p:txBody>
        </p:sp>
        <p:sp>
          <p:nvSpPr>
            <p:cNvPr id="347" name="Google Shape;347;p23"/>
            <p:cNvSpPr txBox="1"/>
            <p:nvPr/>
          </p:nvSpPr>
          <p:spPr>
            <a:xfrm>
              <a:off x="4953000" y="5238750"/>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Support day-to-day decisions &amp; operational activities</a:t>
              </a:r>
              <a:r>
                <a:rPr b="0" i="0" lang="en-US" sz="1400" u="none">
                  <a:solidFill>
                    <a:srgbClr val="3C5658"/>
                  </a:solidFill>
                  <a:latin typeface="Rambla"/>
                  <a:ea typeface="Rambla"/>
                  <a:cs typeface="Rambla"/>
                  <a:sym typeface="Rambla"/>
                </a:rPr>
                <a:t> </a:t>
              </a:r>
              <a:endParaRPr/>
            </a:p>
          </p:txBody>
        </p:sp>
        <p:sp>
          <p:nvSpPr>
            <p:cNvPr id="348" name="Google Shape;348;p23"/>
            <p:cNvSpPr txBox="1"/>
            <p:nvPr/>
          </p:nvSpPr>
          <p:spPr>
            <a:xfrm>
              <a:off x="2362200" y="5238750"/>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Support day-to-day operation</a:t>
              </a:r>
              <a:r>
                <a:rPr b="0" i="0" lang="en-US" sz="1400" u="none">
                  <a:solidFill>
                    <a:srgbClr val="3C5658"/>
                  </a:solidFill>
                  <a:latin typeface="Rambla"/>
                  <a:ea typeface="Rambla"/>
                  <a:cs typeface="Rambla"/>
                  <a:sym typeface="Rambla"/>
                </a:rPr>
                <a:t> </a:t>
              </a:r>
              <a:endParaRPr/>
            </a:p>
          </p:txBody>
        </p:sp>
        <p:sp>
          <p:nvSpPr>
            <p:cNvPr id="349" name="Google Shape;349;p23"/>
            <p:cNvSpPr txBox="1"/>
            <p:nvPr/>
          </p:nvSpPr>
          <p:spPr>
            <a:xfrm>
              <a:off x="76200" y="5238750"/>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Philosophy</a:t>
              </a:r>
              <a:r>
                <a:rPr b="0" i="0" lang="en-US" sz="1800" u="none">
                  <a:solidFill>
                    <a:schemeClr val="dk1"/>
                  </a:solidFill>
                  <a:latin typeface="Rambla"/>
                  <a:ea typeface="Rambla"/>
                  <a:cs typeface="Rambla"/>
                  <a:sym typeface="Rambla"/>
                </a:rPr>
                <a:t> </a:t>
              </a:r>
              <a:endParaRPr/>
            </a:p>
          </p:txBody>
        </p:sp>
        <p:sp>
          <p:nvSpPr>
            <p:cNvPr id="350" name="Google Shape;350;p23"/>
            <p:cNvSpPr txBox="1"/>
            <p:nvPr/>
          </p:nvSpPr>
          <p:spPr>
            <a:xfrm>
              <a:off x="6858000" y="4324350"/>
              <a:ext cx="2209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Data driven, evolutionary</a:t>
              </a:r>
              <a:r>
                <a:rPr b="0" i="0" lang="en-US" sz="1400" u="none">
                  <a:solidFill>
                    <a:srgbClr val="3C5658"/>
                  </a:solidFill>
                  <a:latin typeface="Rambla"/>
                  <a:ea typeface="Rambla"/>
                  <a:cs typeface="Rambla"/>
                  <a:sym typeface="Rambla"/>
                </a:rPr>
                <a:t> </a:t>
              </a:r>
              <a:endParaRPr/>
            </a:p>
          </p:txBody>
        </p:sp>
        <p:sp>
          <p:nvSpPr>
            <p:cNvPr id="351" name="Google Shape;351;p23"/>
            <p:cNvSpPr txBox="1"/>
            <p:nvPr/>
          </p:nvSpPr>
          <p:spPr>
            <a:xfrm>
              <a:off x="4953000" y="4324350"/>
              <a:ext cx="1905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Data driven, somewhat evolutionary</a:t>
              </a:r>
              <a:r>
                <a:rPr b="0" i="0" lang="en-US" sz="1400" u="none">
                  <a:solidFill>
                    <a:srgbClr val="3C5658"/>
                  </a:solidFill>
                  <a:latin typeface="Rambla"/>
                  <a:ea typeface="Rambla"/>
                  <a:cs typeface="Rambla"/>
                  <a:sym typeface="Rambla"/>
                </a:rPr>
                <a:t> </a:t>
              </a:r>
              <a:endParaRPr/>
            </a:p>
          </p:txBody>
        </p:sp>
        <p:sp>
          <p:nvSpPr>
            <p:cNvPr id="352" name="Google Shape;352;p23"/>
            <p:cNvSpPr txBox="1"/>
            <p:nvPr/>
          </p:nvSpPr>
          <p:spPr>
            <a:xfrm>
              <a:off x="2362200" y="4324350"/>
              <a:ext cx="2590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Requirements driven, structured</a:t>
              </a:r>
              <a:r>
                <a:rPr b="0" i="0" lang="en-US" sz="1400" u="none">
                  <a:solidFill>
                    <a:srgbClr val="3C5658"/>
                  </a:solidFill>
                  <a:latin typeface="Rambla"/>
                  <a:ea typeface="Rambla"/>
                  <a:cs typeface="Rambla"/>
                  <a:sym typeface="Rambla"/>
                </a:rPr>
                <a:t> </a:t>
              </a:r>
              <a:endParaRPr/>
            </a:p>
          </p:txBody>
        </p:sp>
        <p:sp>
          <p:nvSpPr>
            <p:cNvPr id="353" name="Google Shape;353;p23"/>
            <p:cNvSpPr txBox="1"/>
            <p:nvPr/>
          </p:nvSpPr>
          <p:spPr>
            <a:xfrm>
              <a:off x="76200" y="432435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Development                   Methodology</a:t>
              </a:r>
              <a:r>
                <a:rPr b="0" i="0" lang="en-US" sz="1800" u="none">
                  <a:solidFill>
                    <a:schemeClr val="dk1"/>
                  </a:solidFill>
                  <a:latin typeface="Rambla"/>
                  <a:ea typeface="Rambla"/>
                  <a:cs typeface="Rambla"/>
                  <a:sym typeface="Rambla"/>
                </a:rPr>
                <a:t> </a:t>
              </a:r>
              <a:endParaRPr/>
            </a:p>
          </p:txBody>
        </p:sp>
        <p:sp>
          <p:nvSpPr>
            <p:cNvPr id="354" name="Google Shape;354;p23"/>
            <p:cNvSpPr txBox="1"/>
            <p:nvPr/>
          </p:nvSpPr>
          <p:spPr>
            <a:xfrm>
              <a:off x="6858000" y="3684587"/>
              <a:ext cx="2209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Large to very large</a:t>
              </a:r>
              <a:r>
                <a:rPr b="0" i="0" lang="en-US" sz="1400" u="none">
                  <a:solidFill>
                    <a:srgbClr val="3C5658"/>
                  </a:solidFill>
                  <a:latin typeface="Rambla"/>
                  <a:ea typeface="Rambla"/>
                  <a:cs typeface="Rambla"/>
                  <a:sym typeface="Rambla"/>
                </a:rPr>
                <a:t> </a:t>
              </a:r>
              <a:endParaRPr/>
            </a:p>
          </p:txBody>
        </p:sp>
        <p:sp>
          <p:nvSpPr>
            <p:cNvPr id="355" name="Google Shape;355;p23"/>
            <p:cNvSpPr txBox="1"/>
            <p:nvPr/>
          </p:nvSpPr>
          <p:spPr>
            <a:xfrm>
              <a:off x="4953000" y="3684587"/>
              <a:ext cx="1905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Moderate</a:t>
              </a:r>
              <a:r>
                <a:rPr b="0" i="0" lang="en-US" sz="1400" u="none">
                  <a:solidFill>
                    <a:srgbClr val="3C5658"/>
                  </a:solidFill>
                  <a:latin typeface="Rambla"/>
                  <a:ea typeface="Rambla"/>
                  <a:cs typeface="Rambla"/>
                  <a:sym typeface="Rambla"/>
                </a:rPr>
                <a:t> </a:t>
              </a:r>
              <a:endParaRPr/>
            </a:p>
          </p:txBody>
        </p:sp>
        <p:sp>
          <p:nvSpPr>
            <p:cNvPr id="356" name="Google Shape;356;p23"/>
            <p:cNvSpPr txBox="1"/>
            <p:nvPr/>
          </p:nvSpPr>
          <p:spPr>
            <a:xfrm>
              <a:off x="2362200" y="3684587"/>
              <a:ext cx="2590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Moderate</a:t>
              </a:r>
              <a:r>
                <a:rPr b="0" i="0" lang="en-US" sz="1400" u="none">
                  <a:solidFill>
                    <a:srgbClr val="3C5658"/>
                  </a:solidFill>
                  <a:latin typeface="Rambla"/>
                  <a:ea typeface="Rambla"/>
                  <a:cs typeface="Rambla"/>
                  <a:sym typeface="Rambla"/>
                </a:rPr>
                <a:t> </a:t>
              </a:r>
              <a:endParaRPr/>
            </a:p>
          </p:txBody>
        </p:sp>
        <p:sp>
          <p:nvSpPr>
            <p:cNvPr id="357" name="Google Shape;357;p23"/>
            <p:cNvSpPr txBox="1"/>
            <p:nvPr/>
          </p:nvSpPr>
          <p:spPr>
            <a:xfrm>
              <a:off x="76200" y="368458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Database size</a:t>
              </a:r>
              <a:r>
                <a:rPr b="0" i="0" lang="en-US" sz="1800" u="none">
                  <a:solidFill>
                    <a:schemeClr val="dk1"/>
                  </a:solidFill>
                  <a:latin typeface="Rambla"/>
                  <a:ea typeface="Rambla"/>
                  <a:cs typeface="Rambla"/>
                  <a:sym typeface="Rambla"/>
                </a:rPr>
                <a:t> </a:t>
              </a:r>
              <a:endParaRPr/>
            </a:p>
          </p:txBody>
        </p:sp>
        <p:sp>
          <p:nvSpPr>
            <p:cNvPr id="358" name="Google Shape;358;p23"/>
            <p:cNvSpPr txBox="1"/>
            <p:nvPr/>
          </p:nvSpPr>
          <p:spPr>
            <a:xfrm>
              <a:off x="6858000" y="3228975"/>
              <a:ext cx="2209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Controlled batch</a:t>
              </a:r>
              <a:r>
                <a:rPr b="0" i="0" lang="en-US" sz="1400" u="none">
                  <a:solidFill>
                    <a:srgbClr val="3C5658"/>
                  </a:solidFill>
                  <a:latin typeface="Rambla"/>
                  <a:ea typeface="Rambla"/>
                  <a:cs typeface="Rambla"/>
                  <a:sym typeface="Rambla"/>
                </a:rPr>
                <a:t> </a:t>
              </a:r>
              <a:endParaRPr/>
            </a:p>
          </p:txBody>
        </p:sp>
        <p:sp>
          <p:nvSpPr>
            <p:cNvPr id="359" name="Google Shape;359;p23"/>
            <p:cNvSpPr txBox="1"/>
            <p:nvPr/>
          </p:nvSpPr>
          <p:spPr>
            <a:xfrm>
              <a:off x="4953000" y="3228975"/>
              <a:ext cx="1905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Field by field</a:t>
              </a:r>
              <a:r>
                <a:rPr b="0" i="0" lang="en-US" sz="1400" u="none">
                  <a:solidFill>
                    <a:srgbClr val="3C5658"/>
                  </a:solidFill>
                  <a:latin typeface="Rambla"/>
                  <a:ea typeface="Rambla"/>
                  <a:cs typeface="Rambla"/>
                  <a:sym typeface="Rambla"/>
                </a:rPr>
                <a:t> </a:t>
              </a:r>
              <a:endParaRPr/>
            </a:p>
          </p:txBody>
        </p:sp>
        <p:sp>
          <p:nvSpPr>
            <p:cNvPr id="360" name="Google Shape;360;p23"/>
            <p:cNvSpPr txBox="1"/>
            <p:nvPr/>
          </p:nvSpPr>
          <p:spPr>
            <a:xfrm>
              <a:off x="2362200" y="3228975"/>
              <a:ext cx="2590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Field by field</a:t>
              </a:r>
              <a:r>
                <a:rPr b="0" i="0" lang="en-US" sz="1400" u="none">
                  <a:solidFill>
                    <a:srgbClr val="3C5658"/>
                  </a:solidFill>
                  <a:latin typeface="Rambla"/>
                  <a:ea typeface="Rambla"/>
                  <a:cs typeface="Rambla"/>
                  <a:sym typeface="Rambla"/>
                </a:rPr>
                <a:t> </a:t>
              </a:r>
              <a:endParaRPr/>
            </a:p>
          </p:txBody>
        </p:sp>
        <p:sp>
          <p:nvSpPr>
            <p:cNvPr id="361" name="Google Shape;361;p23"/>
            <p:cNvSpPr txBox="1"/>
            <p:nvPr/>
          </p:nvSpPr>
          <p:spPr>
            <a:xfrm>
              <a:off x="76200" y="3228975"/>
              <a:ext cx="2286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Data update</a:t>
              </a:r>
              <a:r>
                <a:rPr b="0" i="0" lang="en-US" sz="1800" u="none">
                  <a:solidFill>
                    <a:schemeClr val="dk1"/>
                  </a:solidFill>
                  <a:latin typeface="Rambla"/>
                  <a:ea typeface="Rambla"/>
                  <a:cs typeface="Rambla"/>
                  <a:sym typeface="Rambla"/>
                </a:rPr>
                <a:t> </a:t>
              </a:r>
              <a:endParaRPr/>
            </a:p>
          </p:txBody>
        </p:sp>
        <p:sp>
          <p:nvSpPr>
            <p:cNvPr id="362" name="Google Shape;362;p23"/>
            <p:cNvSpPr txBox="1"/>
            <p:nvPr/>
          </p:nvSpPr>
          <p:spPr>
            <a:xfrm>
              <a:off x="6858000" y="2039937"/>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Managed redundancy</a:t>
              </a:r>
              <a:r>
                <a:rPr b="0" i="0" lang="en-US" sz="1400" u="none">
                  <a:solidFill>
                    <a:srgbClr val="3C5658"/>
                  </a:solidFill>
                  <a:latin typeface="Rambla"/>
                  <a:ea typeface="Rambla"/>
                  <a:cs typeface="Rambla"/>
                  <a:sym typeface="Rambla"/>
                </a:rPr>
                <a:t> </a:t>
              </a:r>
              <a:endParaRPr/>
            </a:p>
          </p:txBody>
        </p:sp>
        <p:sp>
          <p:nvSpPr>
            <p:cNvPr id="363" name="Google Shape;363;p23"/>
            <p:cNvSpPr txBox="1"/>
            <p:nvPr/>
          </p:nvSpPr>
          <p:spPr>
            <a:xfrm>
              <a:off x="4953000" y="2039937"/>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Somewhat redundant with operational databases</a:t>
              </a:r>
              <a:r>
                <a:rPr b="0" i="0" lang="en-US" sz="1400" u="none">
                  <a:solidFill>
                    <a:srgbClr val="3C5658"/>
                  </a:solidFill>
                  <a:latin typeface="Rambla"/>
                  <a:ea typeface="Rambla"/>
                  <a:cs typeface="Rambla"/>
                  <a:sym typeface="Rambla"/>
                </a:rPr>
                <a:t> </a:t>
              </a:r>
              <a:endParaRPr/>
            </a:p>
          </p:txBody>
        </p:sp>
        <p:sp>
          <p:nvSpPr>
            <p:cNvPr id="364" name="Google Shape;364;p23"/>
            <p:cNvSpPr txBox="1"/>
            <p:nvPr/>
          </p:nvSpPr>
          <p:spPr>
            <a:xfrm>
              <a:off x="2362200" y="2039937"/>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a:solidFill>
                    <a:srgbClr val="3C5658"/>
                  </a:solidFill>
                  <a:latin typeface="Arial"/>
                  <a:ea typeface="Arial"/>
                  <a:cs typeface="Arial"/>
                  <a:sym typeface="Arial"/>
                </a:rPr>
                <a:t>Non-redundant within system; Unmanaged redundancy among systems</a:t>
              </a:r>
              <a:r>
                <a:rPr b="0" i="0" lang="en-US" sz="1400" u="none">
                  <a:solidFill>
                    <a:srgbClr val="3C5658"/>
                  </a:solidFill>
                  <a:latin typeface="Rambla"/>
                  <a:ea typeface="Rambla"/>
                  <a:cs typeface="Rambla"/>
                  <a:sym typeface="Rambla"/>
                </a:rPr>
                <a:t> </a:t>
              </a:r>
              <a:endParaRPr/>
            </a:p>
          </p:txBody>
        </p:sp>
        <p:sp>
          <p:nvSpPr>
            <p:cNvPr id="365" name="Google Shape;365;p23"/>
            <p:cNvSpPr txBox="1"/>
            <p:nvPr/>
          </p:nvSpPr>
          <p:spPr>
            <a:xfrm>
              <a:off x="76200" y="2039937"/>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Data redundancy</a:t>
              </a:r>
              <a:r>
                <a:rPr b="0" i="0" lang="en-US" sz="1800" u="none">
                  <a:solidFill>
                    <a:schemeClr val="dk1"/>
                  </a:solidFill>
                  <a:latin typeface="Rambla"/>
                  <a:ea typeface="Rambla"/>
                  <a:cs typeface="Rambla"/>
                  <a:sym typeface="Rambla"/>
                </a:rPr>
                <a:t> </a:t>
              </a:r>
              <a:endParaRPr/>
            </a:p>
          </p:txBody>
        </p:sp>
        <p:sp>
          <p:nvSpPr>
            <p:cNvPr id="366" name="Google Shape;366;p23"/>
            <p:cNvSpPr txBox="1"/>
            <p:nvPr/>
          </p:nvSpPr>
          <p:spPr>
            <a:xfrm>
              <a:off x="6858000" y="1219200"/>
              <a:ext cx="2209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Data Warehouse</a:t>
              </a:r>
              <a:r>
                <a:rPr b="0" i="0" lang="en-US" sz="1800" u="none">
                  <a:solidFill>
                    <a:srgbClr val="3C5658"/>
                  </a:solidFill>
                  <a:latin typeface="Rambla"/>
                  <a:ea typeface="Rambla"/>
                  <a:cs typeface="Rambla"/>
                  <a:sym typeface="Rambla"/>
                </a:rPr>
                <a:t> </a:t>
              </a:r>
              <a:endParaRPr/>
            </a:p>
          </p:txBody>
        </p:sp>
        <p:sp>
          <p:nvSpPr>
            <p:cNvPr id="367" name="Google Shape;367;p23"/>
            <p:cNvSpPr txBox="1"/>
            <p:nvPr/>
          </p:nvSpPr>
          <p:spPr>
            <a:xfrm>
              <a:off x="4953000" y="1219200"/>
              <a:ext cx="1905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ODS</a:t>
              </a:r>
              <a:r>
                <a:rPr b="0" i="0" lang="en-US" sz="1800" u="none">
                  <a:solidFill>
                    <a:srgbClr val="3C5658"/>
                  </a:solidFill>
                  <a:latin typeface="Rambla"/>
                  <a:ea typeface="Rambla"/>
                  <a:cs typeface="Rambla"/>
                  <a:sym typeface="Rambla"/>
                </a:rPr>
                <a:t> </a:t>
              </a:r>
              <a:endParaRPr/>
            </a:p>
          </p:txBody>
        </p:sp>
        <p:sp>
          <p:nvSpPr>
            <p:cNvPr id="368" name="Google Shape;368;p23"/>
            <p:cNvSpPr txBox="1"/>
            <p:nvPr/>
          </p:nvSpPr>
          <p:spPr>
            <a:xfrm>
              <a:off x="2362200" y="1219200"/>
              <a:ext cx="2590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OLTP</a:t>
              </a:r>
              <a:r>
                <a:rPr b="0" i="0" lang="en-US" sz="1800" u="none">
                  <a:solidFill>
                    <a:srgbClr val="3C5658"/>
                  </a:solidFill>
                  <a:latin typeface="Rambla"/>
                  <a:ea typeface="Rambla"/>
                  <a:cs typeface="Rambla"/>
                  <a:sym typeface="Rambla"/>
                </a:rPr>
                <a:t> </a:t>
              </a:r>
              <a:endParaRPr/>
            </a:p>
          </p:txBody>
        </p:sp>
        <p:sp>
          <p:nvSpPr>
            <p:cNvPr id="369" name="Google Shape;369;p23"/>
            <p:cNvSpPr txBox="1"/>
            <p:nvPr/>
          </p:nvSpPr>
          <p:spPr>
            <a:xfrm>
              <a:off x="762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Characteristic</a:t>
              </a:r>
              <a:r>
                <a:rPr b="0" i="0" lang="en-US" sz="1800" u="none">
                  <a:solidFill>
                    <a:srgbClr val="3C5658"/>
                  </a:solidFill>
                  <a:latin typeface="Rambla"/>
                  <a:ea typeface="Rambla"/>
                  <a:cs typeface="Rambla"/>
                  <a:sym typeface="Rambla"/>
                </a:rPr>
                <a:t> </a:t>
              </a:r>
              <a:endParaRPr/>
            </a:p>
          </p:txBody>
        </p:sp>
        <p:cxnSp>
          <p:nvCxnSpPr>
            <p:cNvPr id="370" name="Google Shape;370;p23"/>
            <p:cNvCxnSpPr/>
            <p:nvPr/>
          </p:nvCxnSpPr>
          <p:spPr>
            <a:xfrm>
              <a:off x="76200" y="1219200"/>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71" name="Google Shape;371;p23"/>
            <p:cNvCxnSpPr/>
            <p:nvPr/>
          </p:nvCxnSpPr>
          <p:spPr>
            <a:xfrm>
              <a:off x="76200" y="203993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2" name="Google Shape;372;p23"/>
            <p:cNvCxnSpPr/>
            <p:nvPr/>
          </p:nvCxnSpPr>
          <p:spPr>
            <a:xfrm>
              <a:off x="76200" y="3228975"/>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3" name="Google Shape;373;p23"/>
            <p:cNvCxnSpPr/>
            <p:nvPr/>
          </p:nvCxnSpPr>
          <p:spPr>
            <a:xfrm>
              <a:off x="76200" y="368458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4" name="Google Shape;374;p23"/>
            <p:cNvCxnSpPr/>
            <p:nvPr/>
          </p:nvCxnSpPr>
          <p:spPr>
            <a:xfrm>
              <a:off x="76200" y="43243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5" name="Google Shape;375;p23"/>
            <p:cNvCxnSpPr/>
            <p:nvPr/>
          </p:nvCxnSpPr>
          <p:spPr>
            <a:xfrm>
              <a:off x="76200" y="52387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6" name="Google Shape;376;p23"/>
            <p:cNvCxnSpPr/>
            <p:nvPr/>
          </p:nvCxnSpPr>
          <p:spPr>
            <a:xfrm>
              <a:off x="76200" y="6427787"/>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77" name="Google Shape;377;p23"/>
            <p:cNvCxnSpPr/>
            <p:nvPr/>
          </p:nvCxnSpPr>
          <p:spPr>
            <a:xfrm>
              <a:off x="76200" y="1219200"/>
              <a:ext cx="0" cy="5208587"/>
            </a:xfrm>
            <a:prstGeom prst="straightConnector1">
              <a:avLst/>
            </a:prstGeom>
            <a:noFill/>
            <a:ln cap="sq" cmpd="sng" w="28575">
              <a:solidFill>
                <a:schemeClr val="dk1"/>
              </a:solidFill>
              <a:prstDash val="solid"/>
              <a:miter lim="8000"/>
              <a:headEnd len="sm" w="sm" type="none"/>
              <a:tailEnd len="sm" w="sm" type="none"/>
            </a:ln>
          </p:spPr>
        </p:cxnSp>
        <p:cxnSp>
          <p:nvCxnSpPr>
            <p:cNvPr id="378" name="Google Shape;378;p23"/>
            <p:cNvCxnSpPr/>
            <p:nvPr/>
          </p:nvCxnSpPr>
          <p:spPr>
            <a:xfrm>
              <a:off x="23622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79" name="Google Shape;379;p23"/>
            <p:cNvCxnSpPr/>
            <p:nvPr/>
          </p:nvCxnSpPr>
          <p:spPr>
            <a:xfrm>
              <a:off x="4953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80" name="Google Shape;380;p23"/>
            <p:cNvCxnSpPr/>
            <p:nvPr/>
          </p:nvCxnSpPr>
          <p:spPr>
            <a:xfrm>
              <a:off x="6858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81" name="Google Shape;381;p23"/>
            <p:cNvCxnSpPr/>
            <p:nvPr/>
          </p:nvCxnSpPr>
          <p:spPr>
            <a:xfrm>
              <a:off x="9067800" y="1219200"/>
              <a:ext cx="0" cy="52085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transition spd="slow">
    <p:fade thruBlk="1"/>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4" name="Shape 2114"/>
        <p:cNvGrpSpPr/>
        <p:nvPr/>
      </p:nvGrpSpPr>
      <p:grpSpPr>
        <a:xfrm>
          <a:off x="0" y="0"/>
          <a:ext cx="0" cy="0"/>
          <a:chOff x="0" y="0"/>
          <a:chExt cx="0" cy="0"/>
        </a:xfrm>
      </p:grpSpPr>
      <p:sp>
        <p:nvSpPr>
          <p:cNvPr id="2115" name="Google Shape;2115;p16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116" name="Google Shape;2116;p16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a:t>
            </a:r>
            <a:endParaRPr/>
          </a:p>
        </p:txBody>
      </p:sp>
      <p:sp>
        <p:nvSpPr>
          <p:cNvPr id="2117" name="Google Shape;2117;p167"/>
          <p:cNvSpPr txBox="1"/>
          <p:nvPr>
            <p:ph idx="1" type="body"/>
          </p:nvPr>
        </p:nvSpPr>
        <p:spPr>
          <a:xfrm>
            <a:off x="0" y="1371600"/>
            <a:ext cx="9144000" cy="441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Simple non-procedural language called “Structured Query Language”</a:t>
            </a:r>
            <a:endParaRPr/>
          </a:p>
          <a:p>
            <a:pPr indent="-228600" lvl="0" marL="228600" marR="0" rtl="0" algn="l">
              <a:lnSpc>
                <a:spcPct val="9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	</a:t>
            </a:r>
            <a:r>
              <a:rPr b="0" i="1" lang="en-US" sz="1600" u="none">
                <a:solidFill>
                  <a:srgbClr val="3C5658"/>
                </a:solidFill>
                <a:latin typeface="Rambla"/>
                <a:ea typeface="Rambla"/>
                <a:cs typeface="Rambla"/>
                <a:sym typeface="Rambla"/>
              </a:rPr>
              <a:t>Example: </a:t>
            </a:r>
            <a:r>
              <a:rPr b="0" i="1" lang="en-US" sz="1600" u="none">
                <a:solidFill>
                  <a:srgbClr val="800080"/>
                </a:solidFill>
                <a:latin typeface="Rambla"/>
                <a:ea typeface="Rambla"/>
                <a:cs typeface="Rambla"/>
                <a:sym typeface="Rambla"/>
              </a:rPr>
              <a:t>Select Employee_id, Employee_name from Tbl_Employee</a:t>
            </a:r>
            <a:endParaRPr b="0" i="0" sz="1600" u="none">
              <a:solidFill>
                <a:srgbClr val="800080"/>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Two basic types of SQL</a:t>
            </a:r>
            <a:endParaRPr/>
          </a:p>
          <a:p>
            <a:pPr indent="-228600" lvl="1" marL="685800" marR="0" rtl="0" algn="l">
              <a:lnSpc>
                <a:spcPct val="9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DDL (Data definition language)</a:t>
            </a:r>
            <a:endParaRPr/>
          </a:p>
          <a:p>
            <a:pPr indent="-228600" lvl="1" marL="685800" marR="0" rtl="0" algn="l">
              <a:lnSpc>
                <a:spcPct val="90000"/>
              </a:lnSpc>
              <a:spcBef>
                <a:spcPts val="320"/>
              </a:spcBef>
              <a:spcAft>
                <a:spcPts val="0"/>
              </a:spcAft>
              <a:buClr>
                <a:srgbClr val="003366"/>
              </a:buClr>
              <a:buFont typeface="Noto Sans Symbols"/>
              <a:buNone/>
            </a:pPr>
            <a:r>
              <a:rPr b="0" i="0" lang="en-US" sz="1600" u="none" cap="none" strike="noStrike">
                <a:solidFill>
                  <a:srgbClr val="3C5658"/>
                </a:solidFill>
                <a:latin typeface="Rambla"/>
                <a:ea typeface="Rambla"/>
                <a:cs typeface="Rambla"/>
                <a:sym typeface="Rambla"/>
              </a:rPr>
              <a:t>Example: Insert, Drop</a:t>
            </a:r>
            <a:endParaRPr/>
          </a:p>
          <a:p>
            <a:pPr indent="-228600" lvl="1" marL="685800" marR="0" rtl="0" algn="l">
              <a:lnSpc>
                <a:spcPct val="9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DML (Data manipulation language)</a:t>
            </a:r>
            <a:endParaRPr/>
          </a:p>
          <a:p>
            <a:pPr indent="-228600" lvl="1" marL="685800" marR="0" rtl="0" algn="l">
              <a:lnSpc>
                <a:spcPct val="90000"/>
              </a:lnSpc>
              <a:spcBef>
                <a:spcPts val="320"/>
              </a:spcBef>
              <a:spcAft>
                <a:spcPts val="0"/>
              </a:spcAft>
              <a:buClr>
                <a:srgbClr val="003366"/>
              </a:buClr>
              <a:buFont typeface="Noto Sans Symbols"/>
              <a:buNone/>
            </a:pPr>
            <a:r>
              <a:rPr b="0" i="0" lang="en-US" sz="1600" u="none" cap="none" strike="noStrike">
                <a:solidFill>
                  <a:srgbClr val="3C5658"/>
                </a:solidFill>
                <a:latin typeface="Rambla"/>
                <a:ea typeface="Rambla"/>
                <a:cs typeface="Rambla"/>
                <a:sym typeface="Rambla"/>
              </a:rPr>
              <a:t>Example: Update, Delete, Alter</a:t>
            </a:r>
            <a:endParaRPr/>
          </a:p>
          <a:p>
            <a:pPr indent="-228600" lvl="1" marL="685800" marR="0" rtl="0" algn="l">
              <a:lnSpc>
                <a:spcPct val="90000"/>
              </a:lnSpc>
              <a:spcBef>
                <a:spcPts val="280"/>
              </a:spcBef>
              <a:spcAft>
                <a:spcPts val="0"/>
              </a:spcAft>
              <a:buClr>
                <a:srgbClr val="003366"/>
              </a:buClr>
              <a:buFont typeface="Noto Sans Symbols"/>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There are four basic commands which are the main command in SQL</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INSERT</a:t>
            </a:r>
            <a:r>
              <a:rPr b="0" i="0" lang="en-US" sz="1600" u="none" cap="none" strike="noStrike">
                <a:solidFill>
                  <a:srgbClr val="3C5658"/>
                </a:solidFill>
                <a:latin typeface="Rambla"/>
                <a:ea typeface="Rambla"/>
                <a:cs typeface="Rambla"/>
                <a:sym typeface="Rambla"/>
              </a:rPr>
              <a:t> 	- Insert Data</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DELETE</a:t>
            </a:r>
            <a:r>
              <a:rPr b="0" i="0" lang="en-US" sz="1600" u="none" cap="none" strike="noStrike">
                <a:solidFill>
                  <a:srgbClr val="3C5658"/>
                </a:solidFill>
                <a:latin typeface="Rambla"/>
                <a:ea typeface="Rambla"/>
                <a:cs typeface="Rambla"/>
                <a:sym typeface="Rambla"/>
              </a:rPr>
              <a:t> 	- Delete Data</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SELECT </a:t>
            </a:r>
            <a:r>
              <a:rPr b="0" i="0" lang="en-US" sz="1600" u="none" cap="none" strike="noStrike">
                <a:solidFill>
                  <a:srgbClr val="3C5658"/>
                </a:solidFill>
                <a:latin typeface="Rambla"/>
                <a:ea typeface="Rambla"/>
                <a:cs typeface="Rambla"/>
                <a:sym typeface="Rambla"/>
              </a:rPr>
              <a:t>	- Pull Data</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UPDATE</a:t>
            </a:r>
            <a:r>
              <a:rPr b="0" i="0" lang="en-US" sz="1600" u="none" cap="none" strike="noStrike">
                <a:solidFill>
                  <a:srgbClr val="3C5658"/>
                </a:solidFill>
                <a:latin typeface="Rambla"/>
                <a:ea typeface="Rambla"/>
                <a:cs typeface="Rambla"/>
                <a:sym typeface="Rambla"/>
              </a:rPr>
              <a:t>	- Change existing Data</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DROP </a:t>
            </a:r>
            <a:r>
              <a:rPr b="0" i="0" lang="en-US" sz="1600" u="none" cap="none" strike="noStrike">
                <a:solidFill>
                  <a:srgbClr val="3C5658"/>
                </a:solidFill>
                <a:latin typeface="Rambla"/>
                <a:ea typeface="Rambla"/>
                <a:cs typeface="Rambla"/>
                <a:sym typeface="Rambla"/>
              </a:rPr>
              <a:t>	- drop a database object</a:t>
            </a:r>
            <a:endParaRPr/>
          </a:p>
        </p:txBody>
      </p:sp>
    </p:spTree>
  </p:cSld>
  <p:clrMapOvr>
    <a:masterClrMapping/>
  </p:clrMapOvr>
  <p:transition spd="slow">
    <p:fade thruBlk="1"/>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1" name="Shape 2121"/>
        <p:cNvGrpSpPr/>
        <p:nvPr/>
      </p:nvGrpSpPr>
      <p:grpSpPr>
        <a:xfrm>
          <a:off x="0" y="0"/>
          <a:ext cx="0" cy="0"/>
          <a:chOff x="0" y="0"/>
          <a:chExt cx="0" cy="0"/>
        </a:xfrm>
      </p:grpSpPr>
      <p:sp>
        <p:nvSpPr>
          <p:cNvPr id="2122" name="Google Shape;2122;p16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123" name="Google Shape;2123;p16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 – Select Query</a:t>
            </a:r>
            <a:endParaRPr/>
          </a:p>
        </p:txBody>
      </p:sp>
      <p:sp>
        <p:nvSpPr>
          <p:cNvPr id="2124" name="Google Shape;2124;p168"/>
          <p:cNvSpPr txBox="1"/>
          <p:nvPr>
            <p:ph idx="1" type="body"/>
          </p:nvPr>
        </p:nvSpPr>
        <p:spPr>
          <a:xfrm>
            <a:off x="304800" y="1371600"/>
            <a:ext cx="85344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Mostly used query to retrieve data from a database environment</a:t>
            </a:r>
            <a:endParaRPr/>
          </a:p>
          <a:p>
            <a:pPr indent="-228600" lvl="0" marL="228600" marR="0" rtl="0" algn="l">
              <a:lnSpc>
                <a:spcPct val="9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Basic clauses while writing SQL query</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Where</a:t>
            </a:r>
            <a:r>
              <a:rPr b="0" i="0" lang="en-US" sz="1600" u="none" cap="none" strike="noStrike">
                <a:solidFill>
                  <a:srgbClr val="3C5658"/>
                </a:solidFill>
                <a:latin typeface="Rambla"/>
                <a:ea typeface="Rambla"/>
                <a:cs typeface="Rambla"/>
                <a:sym typeface="Rambla"/>
              </a:rPr>
              <a:t> – to filter out the data out of entire data set</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Order by</a:t>
            </a:r>
            <a:r>
              <a:rPr b="0" i="0" lang="en-US" sz="1600" u="none" cap="none" strike="noStrike">
                <a:solidFill>
                  <a:srgbClr val="3C5658"/>
                </a:solidFill>
                <a:latin typeface="Rambla"/>
                <a:ea typeface="Rambla"/>
                <a:cs typeface="Rambla"/>
                <a:sym typeface="Rambla"/>
              </a:rPr>
              <a:t> – to arrange data in a particular way</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NULL/Not NULL</a:t>
            </a:r>
            <a:r>
              <a:rPr b="0" i="0" lang="en-US" sz="1600" u="none" cap="none" strike="noStrike">
                <a:solidFill>
                  <a:srgbClr val="3C5658"/>
                </a:solidFill>
                <a:latin typeface="Rambla"/>
                <a:ea typeface="Rambla"/>
                <a:cs typeface="Rambla"/>
                <a:sym typeface="Rambla"/>
              </a:rPr>
              <a:t> – condition to filter NULL value</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LIKE</a:t>
            </a:r>
            <a:r>
              <a:rPr b="0" i="0" lang="en-US" sz="1600" u="none" cap="none" strike="noStrike">
                <a:solidFill>
                  <a:srgbClr val="3C5658"/>
                </a:solidFill>
                <a:latin typeface="Rambla"/>
                <a:ea typeface="Rambla"/>
                <a:cs typeface="Rambla"/>
                <a:sym typeface="Rambla"/>
              </a:rPr>
              <a:t> – condition to match external value or parameter</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&gt;&lt;=, NOT or !, = or Equal, AND or &amp;&amp;</a:t>
            </a:r>
            <a:r>
              <a:rPr b="0" i="0" lang="en-US" sz="1600" u="none" cap="none" strike="noStrike">
                <a:solidFill>
                  <a:srgbClr val="3C5658"/>
                </a:solidFill>
                <a:latin typeface="Rambla"/>
                <a:ea typeface="Rambla"/>
                <a:cs typeface="Rambla"/>
                <a:sym typeface="Rambla"/>
              </a:rPr>
              <a:t> – logical operators</a:t>
            </a:r>
            <a:endParaRPr/>
          </a:p>
          <a:p>
            <a:pPr indent="-228600" lvl="1" marL="685800" marR="0" rtl="0" algn="l">
              <a:lnSpc>
                <a:spcPct val="90000"/>
              </a:lnSpc>
              <a:spcBef>
                <a:spcPts val="320"/>
              </a:spcBef>
              <a:spcAft>
                <a:spcPts val="0"/>
              </a:spcAft>
              <a:buClr>
                <a:srgbClr val="003366"/>
              </a:buClr>
              <a:buSzPts val="1600"/>
              <a:buFont typeface="Noto Sans Symbols"/>
              <a:buChar char="•"/>
            </a:pPr>
            <a:r>
              <a:rPr b="1" i="0" lang="en-US" sz="1600" u="none" cap="none" strike="noStrike">
                <a:solidFill>
                  <a:srgbClr val="3C5658"/>
                </a:solidFill>
                <a:latin typeface="Rambla"/>
                <a:ea typeface="Rambla"/>
                <a:cs typeface="Rambla"/>
                <a:sym typeface="Rambla"/>
              </a:rPr>
              <a:t>Group by</a:t>
            </a:r>
            <a:r>
              <a:rPr b="0" i="0" lang="en-US" sz="1600" u="none" cap="none" strike="noStrike">
                <a:solidFill>
                  <a:srgbClr val="3C5658"/>
                </a:solidFill>
                <a:latin typeface="Rambla"/>
                <a:ea typeface="Rambla"/>
                <a:cs typeface="Rambla"/>
                <a:sym typeface="Rambla"/>
              </a:rPr>
              <a:t> – grouping the result set in a particular fashion</a:t>
            </a:r>
            <a:endParaRPr/>
          </a:p>
          <a:p>
            <a:pPr indent="-228600" lvl="1" marL="685800" marR="0" rtl="0" algn="l">
              <a:lnSpc>
                <a:spcPct val="90000"/>
              </a:lnSpc>
              <a:spcBef>
                <a:spcPts val="280"/>
              </a:spcBef>
              <a:spcAft>
                <a:spcPts val="0"/>
              </a:spcAft>
              <a:buClr>
                <a:srgbClr val="003366"/>
              </a:buClr>
              <a:buFont typeface="Noto Sans Symbols"/>
              <a:buNone/>
            </a:pPr>
            <a:r>
              <a:t/>
            </a:r>
            <a:endParaRPr b="1" i="0" sz="1400" u="none" cap="none" strike="noStrike">
              <a:solidFill>
                <a:srgbClr val="3C5658"/>
              </a:solidFill>
              <a:latin typeface="Rambla"/>
              <a:ea typeface="Rambla"/>
              <a:cs typeface="Rambla"/>
              <a:sym typeface="Rambla"/>
            </a:endParaRPr>
          </a:p>
          <a:p>
            <a:pPr indent="-228600" lvl="1" marL="685800" marR="0" rtl="0" algn="l">
              <a:lnSpc>
                <a:spcPct val="90000"/>
              </a:lnSpc>
              <a:spcBef>
                <a:spcPts val="320"/>
              </a:spcBef>
              <a:spcAft>
                <a:spcPts val="0"/>
              </a:spcAft>
              <a:buClr>
                <a:srgbClr val="003366"/>
              </a:buClr>
              <a:buFont typeface="Noto Sans Symbols"/>
              <a:buNone/>
            </a:pPr>
            <a:r>
              <a:rPr b="1" i="0" lang="en-US" sz="1600" u="none" cap="none" strike="noStrike">
                <a:solidFill>
                  <a:srgbClr val="3C5658"/>
                </a:solidFill>
                <a:latin typeface="Rambla"/>
                <a:ea typeface="Rambla"/>
                <a:cs typeface="Rambla"/>
                <a:sym typeface="Rambla"/>
              </a:rPr>
              <a:t>A typical example of SQL Query:</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Select a.school_name, b.student_name, sum(b.subject_score) as Total_Score</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From Tbl_School a, Tbl_Student b</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Where b.class_id = 10</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And a.school_id = b.school_id</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Order by a.school_name, b. student_name</a:t>
            </a:r>
            <a:endParaRPr/>
          </a:p>
          <a:p>
            <a:pPr indent="-228600" lvl="1" marL="685800" marR="0" rtl="0" algn="l">
              <a:lnSpc>
                <a:spcPct val="9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Group by a.school_name, b. student_name</a:t>
            </a:r>
            <a:endParaRPr/>
          </a:p>
        </p:txBody>
      </p:sp>
    </p:spTree>
  </p:cSld>
  <p:clrMapOvr>
    <a:masterClrMapping/>
  </p:clrMapOvr>
  <p:transition spd="slow">
    <p:fade thruBlk="1"/>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8" name="Shape 2128"/>
        <p:cNvGrpSpPr/>
        <p:nvPr/>
      </p:nvGrpSpPr>
      <p:grpSpPr>
        <a:xfrm>
          <a:off x="0" y="0"/>
          <a:ext cx="0" cy="0"/>
          <a:chOff x="0" y="0"/>
          <a:chExt cx="0" cy="0"/>
        </a:xfrm>
      </p:grpSpPr>
      <p:sp>
        <p:nvSpPr>
          <p:cNvPr id="2129" name="Google Shape;2129;p16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130" name="Google Shape;2130;p16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PL\SQL</a:t>
            </a:r>
            <a:endParaRPr/>
          </a:p>
        </p:txBody>
      </p:sp>
      <p:sp>
        <p:nvSpPr>
          <p:cNvPr id="2131" name="Google Shape;2131;p169"/>
          <p:cNvSpPr txBox="1"/>
          <p:nvPr>
            <p:ph idx="1" type="body"/>
          </p:nvPr>
        </p:nvSpPr>
        <p:spPr>
          <a:xfrm>
            <a:off x="0" y="1371600"/>
            <a:ext cx="91440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SzPts val="1800"/>
              <a:buFont typeface="Noto Sans Symbols"/>
              <a:buChar char="▪"/>
            </a:pPr>
            <a:r>
              <a:rPr b="0" i="0" lang="en-US" sz="1800" u="none">
                <a:solidFill>
                  <a:srgbClr val="3C5658"/>
                </a:solidFill>
                <a:latin typeface="Rambla"/>
                <a:ea typeface="Rambla"/>
                <a:cs typeface="Rambla"/>
                <a:sym typeface="Rambla"/>
              </a:rPr>
              <a:t>Procedural language in database environment as extension of “Structured Query Language”</a:t>
            </a:r>
            <a:endParaRPr/>
          </a:p>
          <a:p>
            <a:pPr indent="-228600" lvl="0" marL="228600" marR="0" rtl="0" algn="l">
              <a:lnSpc>
                <a:spcPct val="8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	</a:t>
            </a:r>
            <a:r>
              <a:rPr b="0" i="1" lang="en-US" sz="1600" u="none">
                <a:solidFill>
                  <a:srgbClr val="3C5658"/>
                </a:solidFill>
                <a:latin typeface="Rambla"/>
                <a:ea typeface="Rambla"/>
                <a:cs typeface="Rambla"/>
                <a:sym typeface="Rambla"/>
              </a:rPr>
              <a:t>Example: database procedure</a:t>
            </a:r>
            <a:endParaRPr b="0" i="0" sz="1600" u="none">
              <a:solidFill>
                <a:schemeClr val="dk1"/>
              </a:solidFill>
              <a:latin typeface="Rambla"/>
              <a:ea typeface="Rambla"/>
              <a:cs typeface="Rambla"/>
              <a:sym typeface="Rambla"/>
            </a:endParaRPr>
          </a:p>
          <a:p>
            <a:pPr indent="-152400" lvl="1" marL="685800" marR="0" rtl="0" algn="l">
              <a:lnSpc>
                <a:spcPct val="80000"/>
              </a:lnSpc>
              <a:spcBef>
                <a:spcPts val="240"/>
              </a:spcBef>
              <a:spcAft>
                <a:spcPts val="0"/>
              </a:spcAft>
              <a:buClr>
                <a:srgbClr val="003366"/>
              </a:buClr>
              <a:buSzPts val="1200"/>
              <a:buFont typeface="Noto Sans Symbols"/>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Flexible to introduce complex processing and business logic</a:t>
            </a:r>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Capable to add conditional loop (such as “if-then-else”)</a:t>
            </a:r>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More structured</a:t>
            </a:r>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Programming block begins with a </a:t>
            </a:r>
            <a:r>
              <a:rPr b="0" i="0" lang="en-US" sz="1600" u="sng" cap="none" strike="noStrike">
                <a:solidFill>
                  <a:srgbClr val="3C5658"/>
                </a:solidFill>
                <a:latin typeface="Rambla"/>
                <a:ea typeface="Rambla"/>
                <a:cs typeface="Rambla"/>
                <a:sym typeface="Rambla"/>
              </a:rPr>
              <a:t>declarative</a:t>
            </a:r>
            <a:r>
              <a:rPr b="0" i="0" lang="en-US" sz="1600" u="none" cap="none" strike="noStrike">
                <a:solidFill>
                  <a:srgbClr val="3C5658"/>
                </a:solidFill>
                <a:latin typeface="Rambla"/>
                <a:ea typeface="Rambla"/>
                <a:cs typeface="Rambla"/>
                <a:sym typeface="Rambla"/>
              </a:rPr>
              <a:t> section where variables are defined</a:t>
            </a:r>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This is followed by a section containing the procedural statements surrounded by the BEGIN and END key words</a:t>
            </a:r>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Optionally include an exception section to handle errors</a:t>
            </a:r>
            <a:endParaRPr/>
          </a:p>
          <a:p>
            <a:pPr indent="-228600" lvl="1" marL="685800" marR="0" rtl="0" algn="l">
              <a:lnSpc>
                <a:spcPct val="80000"/>
              </a:lnSpc>
              <a:spcBef>
                <a:spcPts val="320"/>
              </a:spcBef>
              <a:spcAft>
                <a:spcPts val="0"/>
              </a:spcAft>
              <a:buClr>
                <a:srgbClr val="003366"/>
              </a:buClr>
              <a:buFont typeface="Noto Sans Symbols"/>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Font typeface="Noto Sans Symbols"/>
              <a:buNone/>
            </a:pPr>
            <a:r>
              <a:rPr b="0" i="0" lang="en-US" sz="1600" u="none" cap="none" strike="noStrike">
                <a:solidFill>
                  <a:srgbClr val="3C5658"/>
                </a:solidFill>
                <a:latin typeface="Rambla"/>
                <a:ea typeface="Rambla"/>
                <a:cs typeface="Rambla"/>
                <a:sym typeface="Rambla"/>
              </a:rPr>
              <a:t>A simple example of PL/SQL programming:</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declare</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	v_line varchar2(40);</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	begin</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		v_line := 'Hello World';</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		dbms_output.put_line (v_line);</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	end;</a:t>
            </a:r>
            <a:endParaRPr/>
          </a:p>
          <a:p>
            <a:pPr indent="-228600" lvl="1" marL="685800" marR="0" rtl="0" algn="l">
              <a:lnSpc>
                <a:spcPct val="80000"/>
              </a:lnSpc>
              <a:spcBef>
                <a:spcPts val="320"/>
              </a:spcBef>
              <a:spcAft>
                <a:spcPts val="0"/>
              </a:spcAft>
              <a:buClr>
                <a:srgbClr val="003366"/>
              </a:buClr>
              <a:buFont typeface="Noto Sans Symbols"/>
              <a:buNone/>
            </a:pPr>
            <a:r>
              <a:rPr b="0" i="1" lang="en-US" sz="1600" u="none" cap="none" strike="noStrike">
                <a:solidFill>
                  <a:srgbClr val="800080"/>
                </a:solidFill>
                <a:latin typeface="Rambla"/>
                <a:ea typeface="Rambla"/>
                <a:cs typeface="Rambla"/>
                <a:sym typeface="Rambla"/>
              </a:rPr>
              <a:t>/</a:t>
            </a:r>
            <a:endParaRPr/>
          </a:p>
          <a:p>
            <a:pPr indent="-228600" lvl="1" marL="685800" marR="0" rtl="0" algn="l">
              <a:lnSpc>
                <a:spcPct val="80000"/>
              </a:lnSpc>
              <a:spcBef>
                <a:spcPts val="320"/>
              </a:spcBef>
              <a:spcAft>
                <a:spcPts val="0"/>
              </a:spcAft>
              <a:buClr>
                <a:srgbClr val="003366"/>
              </a:buClr>
              <a:buFont typeface="Noto Sans Symbols"/>
              <a:buNone/>
            </a:pPr>
            <a:r>
              <a:rPr b="0" i="0" lang="en-US" sz="1600" u="none" cap="none" strike="noStrike">
                <a:solidFill>
                  <a:schemeClr val="dk1"/>
                </a:solidFill>
                <a:latin typeface="Rambla"/>
                <a:ea typeface="Rambla"/>
                <a:cs typeface="Rambla"/>
                <a:sym typeface="Rambla"/>
              </a:rPr>
              <a:t>Output: Hello World </a:t>
            </a:r>
            <a:endParaRPr/>
          </a:p>
        </p:txBody>
      </p:sp>
    </p:spTree>
  </p:cSld>
  <p:clrMapOvr>
    <a:masterClrMapping/>
  </p:clrMapOvr>
  <p:transition spd="slow">
    <p:fade thruBlk="1"/>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5" name="Shape 2135"/>
        <p:cNvGrpSpPr/>
        <p:nvPr/>
      </p:nvGrpSpPr>
      <p:grpSpPr>
        <a:xfrm>
          <a:off x="0" y="0"/>
          <a:ext cx="0" cy="0"/>
          <a:chOff x="0" y="0"/>
          <a:chExt cx="0" cy="0"/>
        </a:xfrm>
      </p:grpSpPr>
      <p:sp>
        <p:nvSpPr>
          <p:cNvPr id="2136" name="Google Shape;2136;p17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2137" name="Google Shape;2137;p170"/>
          <p:cNvSpPr txBox="1"/>
          <p:nvPr/>
        </p:nvSpPr>
        <p:spPr>
          <a:xfrm>
            <a:off x="0" y="5562600"/>
            <a:ext cx="9144000" cy="762000"/>
          </a:xfrm>
          <a:prstGeom prst="rect">
            <a:avLst/>
          </a:prstGeom>
          <a:solidFill>
            <a:srgbClr val="006887"/>
          </a:solid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chemeClr val="lt1"/>
              </a:buClr>
              <a:buFont typeface="Allerta"/>
              <a:buNone/>
            </a:pPr>
            <a:r>
              <a:rPr b="0" i="0" lang="en-US" sz="2800" u="none">
                <a:solidFill>
                  <a:schemeClr val="lt1"/>
                </a:solidFill>
                <a:latin typeface="Allerta"/>
                <a:ea typeface="Allerta"/>
                <a:cs typeface="Allerta"/>
                <a:sym typeface="Allerta"/>
              </a:rPr>
              <a:t>Thank You</a:t>
            </a:r>
            <a:endParaRPr/>
          </a:p>
        </p:txBody>
      </p:sp>
      <p:cxnSp>
        <p:nvCxnSpPr>
          <p:cNvPr id="2138" name="Google Shape;2138;p170"/>
          <p:cNvCxnSpPr/>
          <p:nvPr/>
        </p:nvCxnSpPr>
        <p:spPr>
          <a:xfrm>
            <a:off x="2416175" y="5524500"/>
            <a:ext cx="0" cy="838200"/>
          </a:xfrm>
          <a:prstGeom prst="straightConnector1">
            <a:avLst/>
          </a:prstGeom>
          <a:noFill/>
          <a:ln cap="flat" cmpd="sng" w="9525">
            <a:solidFill>
              <a:schemeClr val="lt1"/>
            </a:solidFill>
            <a:prstDash val="solid"/>
            <a:miter lim="8000"/>
            <a:headEnd len="sm" w="sm" type="none"/>
            <a:tailEnd len="sm" w="sm" type="none"/>
          </a:ln>
        </p:spPr>
      </p:cxnSp>
      <p:pic>
        <p:nvPicPr>
          <p:cNvPr id="2139" name="Google Shape;2139;p170"/>
          <p:cNvPicPr preferRelativeResize="0"/>
          <p:nvPr/>
        </p:nvPicPr>
        <p:blipFill rotWithShape="1">
          <a:blip r:embed="rId3">
            <a:alphaModFix/>
          </a:blip>
          <a:srcRect b="0" l="0" r="0" t="0"/>
          <a:stretch/>
        </p:blipFill>
        <p:spPr>
          <a:xfrm>
            <a:off x="1447800" y="1157287"/>
            <a:ext cx="6362700" cy="4259262"/>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2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387" name="Google Shape;387;p2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388" name="Google Shape;388;p24"/>
          <p:cNvGrpSpPr/>
          <p:nvPr/>
        </p:nvGrpSpPr>
        <p:grpSpPr>
          <a:xfrm>
            <a:off x="0" y="1295400"/>
            <a:ext cx="9144001" cy="5181600"/>
            <a:chOff x="152400" y="838200"/>
            <a:chExt cx="8915400" cy="5638800"/>
          </a:xfrm>
        </p:grpSpPr>
        <p:sp>
          <p:nvSpPr>
            <p:cNvPr id="389" name="Google Shape;389;p24"/>
            <p:cNvSpPr/>
            <p:nvPr/>
          </p:nvSpPr>
          <p:spPr>
            <a:xfrm>
              <a:off x="1524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a:effectLst>
              <a:outerShdw blurRad="63500"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90" name="Google Shape;390;p24"/>
            <p:cNvGrpSpPr/>
            <p:nvPr/>
          </p:nvGrpSpPr>
          <p:grpSpPr>
            <a:xfrm>
              <a:off x="381000" y="1143000"/>
              <a:ext cx="8453437" cy="5010150"/>
              <a:chOff x="658812" y="1414462"/>
              <a:chExt cx="8453437" cy="5010150"/>
            </a:xfrm>
          </p:grpSpPr>
          <p:sp>
            <p:nvSpPr>
              <p:cNvPr id="391" name="Google Shape;391;p24"/>
              <p:cNvSpPr/>
              <p:nvPr/>
            </p:nvSpPr>
            <p:spPr>
              <a:xfrm>
                <a:off x="658812" y="1414462"/>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92" name="Google Shape;392;p24"/>
              <p:cNvPicPr preferRelativeResize="0"/>
              <p:nvPr/>
            </p:nvPicPr>
            <p:blipFill rotWithShape="1">
              <a:blip r:embed="rId3">
                <a:alphaModFix/>
              </a:blip>
              <a:srcRect b="0" l="0" r="0" t="0"/>
              <a:stretch/>
            </p:blipFill>
            <p:spPr>
              <a:xfrm>
                <a:off x="841375" y="1787525"/>
                <a:ext cx="1314450" cy="676275"/>
              </a:xfrm>
              <a:prstGeom prst="rect">
                <a:avLst/>
              </a:prstGeom>
              <a:noFill/>
              <a:ln>
                <a:noFill/>
              </a:ln>
            </p:spPr>
          </p:pic>
          <p:pic>
            <p:nvPicPr>
              <p:cNvPr id="393" name="Google Shape;393;p24"/>
              <p:cNvPicPr preferRelativeResize="0"/>
              <p:nvPr/>
            </p:nvPicPr>
            <p:blipFill rotWithShape="1">
              <a:blip r:embed="rId4">
                <a:alphaModFix/>
              </a:blip>
              <a:srcRect b="0" l="0" r="0" t="0"/>
              <a:stretch/>
            </p:blipFill>
            <p:spPr>
              <a:xfrm>
                <a:off x="1003300" y="3046412"/>
                <a:ext cx="849312" cy="962025"/>
              </a:xfrm>
              <a:prstGeom prst="rect">
                <a:avLst/>
              </a:prstGeom>
              <a:noFill/>
              <a:ln>
                <a:noFill/>
              </a:ln>
            </p:spPr>
          </p:pic>
          <p:pic>
            <p:nvPicPr>
              <p:cNvPr id="394" name="Google Shape;394;p24"/>
              <p:cNvPicPr preferRelativeResize="0"/>
              <p:nvPr/>
            </p:nvPicPr>
            <p:blipFill rotWithShape="1">
              <a:blip r:embed="rId5">
                <a:alphaModFix/>
              </a:blip>
              <a:srcRect b="0" l="0" r="0" t="0"/>
              <a:stretch/>
            </p:blipFill>
            <p:spPr>
              <a:xfrm>
                <a:off x="1200150" y="4494212"/>
                <a:ext cx="504825" cy="457200"/>
              </a:xfrm>
              <a:prstGeom prst="rect">
                <a:avLst/>
              </a:prstGeom>
              <a:noFill/>
              <a:ln>
                <a:noFill/>
              </a:ln>
            </p:spPr>
          </p:pic>
          <p:pic>
            <p:nvPicPr>
              <p:cNvPr id="395" name="Google Shape;395;p24"/>
              <p:cNvPicPr preferRelativeResize="0"/>
              <p:nvPr/>
            </p:nvPicPr>
            <p:blipFill rotWithShape="1">
              <a:blip r:embed="rId6">
                <a:alphaModFix/>
              </a:blip>
              <a:srcRect b="0" l="0" r="0" t="0"/>
              <a:stretch/>
            </p:blipFill>
            <p:spPr>
              <a:xfrm>
                <a:off x="2493962" y="2224087"/>
                <a:ext cx="1433512" cy="3646487"/>
              </a:xfrm>
              <a:prstGeom prst="rect">
                <a:avLst/>
              </a:prstGeom>
              <a:noFill/>
              <a:ln>
                <a:noFill/>
              </a:ln>
            </p:spPr>
          </p:pic>
          <p:pic>
            <p:nvPicPr>
              <p:cNvPr id="396" name="Google Shape;396;p24"/>
              <p:cNvPicPr preferRelativeResize="0"/>
              <p:nvPr/>
            </p:nvPicPr>
            <p:blipFill rotWithShape="1">
              <a:blip r:embed="rId7">
                <a:alphaModFix/>
              </a:blip>
              <a:srcRect b="0" l="0" r="0" t="0"/>
              <a:stretch/>
            </p:blipFill>
            <p:spPr>
              <a:xfrm>
                <a:off x="6267450" y="1735137"/>
                <a:ext cx="384175" cy="3776662"/>
              </a:xfrm>
              <a:prstGeom prst="rect">
                <a:avLst/>
              </a:prstGeom>
              <a:noFill/>
              <a:ln>
                <a:noFill/>
              </a:ln>
            </p:spPr>
          </p:pic>
          <p:pic>
            <p:nvPicPr>
              <p:cNvPr id="397" name="Google Shape;397;p24"/>
              <p:cNvPicPr preferRelativeResize="0"/>
              <p:nvPr/>
            </p:nvPicPr>
            <p:blipFill rotWithShape="1">
              <a:blip r:embed="rId8">
                <a:alphaModFix/>
              </a:blip>
              <a:srcRect b="0" l="0" r="0" t="0"/>
              <a:stretch/>
            </p:blipFill>
            <p:spPr>
              <a:xfrm>
                <a:off x="7169150" y="1563687"/>
                <a:ext cx="915987" cy="631825"/>
              </a:xfrm>
              <a:prstGeom prst="rect">
                <a:avLst/>
              </a:prstGeom>
              <a:noFill/>
              <a:ln>
                <a:noFill/>
              </a:ln>
            </p:spPr>
          </p:pic>
          <p:sp>
            <p:nvSpPr>
              <p:cNvPr id="398" name="Google Shape;398;p24"/>
              <p:cNvSpPr txBox="1"/>
              <p:nvPr/>
            </p:nvSpPr>
            <p:spPr>
              <a:xfrm>
                <a:off x="679450" y="5257800"/>
                <a:ext cx="141287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Systems/Data</a:t>
                </a:r>
                <a:endParaRPr/>
              </a:p>
            </p:txBody>
          </p:sp>
          <p:sp>
            <p:nvSpPr>
              <p:cNvPr id="399" name="Google Shape;399;p24"/>
              <p:cNvSpPr txBox="1"/>
              <p:nvPr/>
            </p:nvSpPr>
            <p:spPr>
              <a:xfrm>
                <a:off x="2598737" y="3278187"/>
                <a:ext cx="1144587" cy="17192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Maintain</a:t>
                </a:r>
                <a:endParaRPr/>
              </a:p>
            </p:txBody>
          </p:sp>
          <p:sp>
            <p:nvSpPr>
              <p:cNvPr id="400" name="Google Shape;400;p24"/>
              <p:cNvSpPr txBox="1"/>
              <p:nvPr/>
            </p:nvSpPr>
            <p:spPr>
              <a:xfrm>
                <a:off x="2582862" y="5791200"/>
                <a:ext cx="1203325"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Preparation</a:t>
                </a:r>
                <a:endParaRPr/>
              </a:p>
            </p:txBody>
          </p:sp>
          <p:sp>
            <p:nvSpPr>
              <p:cNvPr id="401" name="Google Shape;401;p24"/>
              <p:cNvSpPr txBox="1"/>
              <p:nvPr/>
            </p:nvSpPr>
            <p:spPr>
              <a:xfrm>
                <a:off x="5708650" y="5438775"/>
                <a:ext cx="1246187"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Middleware/</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API</a:t>
                </a:r>
                <a:endParaRPr/>
              </a:p>
            </p:txBody>
          </p:sp>
          <p:pic>
            <p:nvPicPr>
              <p:cNvPr id="402" name="Google Shape;402;p24"/>
              <p:cNvPicPr preferRelativeResize="0"/>
              <p:nvPr/>
            </p:nvPicPr>
            <p:blipFill rotWithShape="1">
              <a:blip r:embed="rId9">
                <a:alphaModFix/>
              </a:blip>
              <a:srcRect b="0" l="0" r="0" t="0"/>
              <a:stretch/>
            </p:blipFill>
            <p:spPr>
              <a:xfrm>
                <a:off x="7067550" y="5100637"/>
                <a:ext cx="915987" cy="631825"/>
              </a:xfrm>
              <a:prstGeom prst="rect">
                <a:avLst/>
              </a:prstGeom>
              <a:noFill/>
              <a:ln>
                <a:noFill/>
              </a:ln>
            </p:spPr>
          </p:pic>
          <p:pic>
            <p:nvPicPr>
              <p:cNvPr id="403" name="Google Shape;403;p24"/>
              <p:cNvPicPr preferRelativeResize="0"/>
              <p:nvPr/>
            </p:nvPicPr>
            <p:blipFill rotWithShape="1">
              <a:blip r:embed="rId10">
                <a:alphaModFix/>
              </a:blip>
              <a:srcRect b="0" l="0" r="0" t="0"/>
              <a:stretch/>
            </p:blipFill>
            <p:spPr>
              <a:xfrm>
                <a:off x="7102475" y="3459162"/>
                <a:ext cx="915987" cy="631825"/>
              </a:xfrm>
              <a:prstGeom prst="rect">
                <a:avLst/>
              </a:prstGeom>
              <a:noFill/>
              <a:ln>
                <a:noFill/>
              </a:ln>
            </p:spPr>
          </p:pic>
          <p:pic>
            <p:nvPicPr>
              <p:cNvPr id="404" name="Google Shape;404;p24"/>
              <p:cNvPicPr preferRelativeResize="0"/>
              <p:nvPr/>
            </p:nvPicPr>
            <p:blipFill rotWithShape="1">
              <a:blip r:embed="rId11">
                <a:alphaModFix/>
              </a:blip>
              <a:srcRect b="0" l="0" r="0" t="0"/>
              <a:stretch/>
            </p:blipFill>
            <p:spPr>
              <a:xfrm>
                <a:off x="8007350" y="4411662"/>
                <a:ext cx="915987" cy="631825"/>
              </a:xfrm>
              <a:prstGeom prst="rect">
                <a:avLst/>
              </a:prstGeom>
              <a:noFill/>
              <a:ln>
                <a:noFill/>
              </a:ln>
            </p:spPr>
          </p:pic>
          <p:pic>
            <p:nvPicPr>
              <p:cNvPr id="405" name="Google Shape;405;p24"/>
              <p:cNvPicPr preferRelativeResize="0"/>
              <p:nvPr/>
            </p:nvPicPr>
            <p:blipFill rotWithShape="1">
              <a:blip r:embed="rId12">
                <a:alphaModFix/>
              </a:blip>
              <a:srcRect b="0" l="0" r="0" t="0"/>
              <a:stretch/>
            </p:blipFill>
            <p:spPr>
              <a:xfrm>
                <a:off x="8064500" y="2503487"/>
                <a:ext cx="915987" cy="631825"/>
              </a:xfrm>
              <a:prstGeom prst="rect">
                <a:avLst/>
              </a:prstGeom>
              <a:noFill/>
              <a:ln>
                <a:noFill/>
              </a:ln>
            </p:spPr>
          </p:pic>
          <p:sp>
            <p:nvSpPr>
              <p:cNvPr id="406" name="Google Shape;406;p24"/>
              <p:cNvSpPr/>
              <p:nvPr/>
            </p:nvSpPr>
            <p:spPr>
              <a:xfrm>
                <a:off x="4076700" y="3765550"/>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7" name="Google Shape;407;p24"/>
              <p:cNvSpPr/>
              <p:nvPr/>
            </p:nvSpPr>
            <p:spPr>
              <a:xfrm>
                <a:off x="4079875" y="4600575"/>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08" name="Google Shape;408;p24"/>
              <p:cNvCxnSpPr/>
              <p:nvPr/>
            </p:nvCxnSpPr>
            <p:spPr>
              <a:xfrm>
                <a:off x="4064000" y="3952875"/>
                <a:ext cx="0" cy="785812"/>
              </a:xfrm>
              <a:prstGeom prst="straightConnector1">
                <a:avLst/>
              </a:prstGeom>
              <a:noFill/>
              <a:ln cap="flat" cmpd="sng" w="12700">
                <a:solidFill>
                  <a:schemeClr val="dk1"/>
                </a:solidFill>
                <a:prstDash val="solid"/>
                <a:miter lim="8000"/>
                <a:headEnd len="sm" w="sm" type="none"/>
                <a:tailEnd len="sm" w="sm" type="none"/>
              </a:ln>
            </p:spPr>
          </p:cxnSp>
          <p:cxnSp>
            <p:nvCxnSpPr>
              <p:cNvPr id="409" name="Google Shape;409;p24"/>
              <p:cNvCxnSpPr/>
              <p:nvPr/>
            </p:nvCxnSpPr>
            <p:spPr>
              <a:xfrm>
                <a:off x="5176837" y="3944937"/>
                <a:ext cx="0" cy="785812"/>
              </a:xfrm>
              <a:prstGeom prst="straightConnector1">
                <a:avLst/>
              </a:prstGeom>
              <a:noFill/>
              <a:ln cap="flat" cmpd="sng" w="12700">
                <a:solidFill>
                  <a:schemeClr val="dk1"/>
                </a:solidFill>
                <a:prstDash val="solid"/>
                <a:miter lim="8000"/>
                <a:headEnd len="sm" w="sm" type="none"/>
                <a:tailEnd len="sm" w="sm" type="none"/>
              </a:ln>
            </p:spPr>
          </p:cxnSp>
          <p:sp>
            <p:nvSpPr>
              <p:cNvPr id="410" name="Google Shape;410;p24"/>
              <p:cNvSpPr/>
              <p:nvPr/>
            </p:nvSpPr>
            <p:spPr>
              <a:xfrm>
                <a:off x="4327525" y="3486150"/>
                <a:ext cx="577850"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1" name="Google Shape;411;p24"/>
              <p:cNvSpPr/>
              <p:nvPr/>
            </p:nvSpPr>
            <p:spPr>
              <a:xfrm>
                <a:off x="4319587" y="3830637"/>
                <a:ext cx="577850" cy="165100"/>
              </a:xfrm>
              <a:prstGeom prst="ellipse">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12" name="Google Shape;412;p24"/>
              <p:cNvCxnSpPr/>
              <p:nvPr/>
            </p:nvCxnSpPr>
            <p:spPr>
              <a:xfrm>
                <a:off x="4324350" y="360203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13" name="Google Shape;413;p24"/>
              <p:cNvCxnSpPr/>
              <p:nvPr/>
            </p:nvCxnSpPr>
            <p:spPr>
              <a:xfrm>
                <a:off x="4913312" y="3606800"/>
                <a:ext cx="0" cy="322262"/>
              </a:xfrm>
              <a:prstGeom prst="straightConnector1">
                <a:avLst/>
              </a:prstGeom>
              <a:noFill/>
              <a:ln cap="flat" cmpd="sng" w="12700">
                <a:solidFill>
                  <a:schemeClr val="dk1"/>
                </a:solidFill>
                <a:prstDash val="solid"/>
                <a:miter lim="8000"/>
                <a:headEnd len="sm" w="sm" type="none"/>
                <a:tailEnd len="sm" w="sm" type="none"/>
              </a:ln>
            </p:spPr>
          </p:cxnSp>
          <p:sp>
            <p:nvSpPr>
              <p:cNvPr id="414" name="Google Shape;414;p24"/>
              <p:cNvSpPr txBox="1"/>
              <p:nvPr/>
            </p:nvSpPr>
            <p:spPr>
              <a:xfrm>
                <a:off x="4013200" y="4152900"/>
                <a:ext cx="1230312" cy="6318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Warehouse</a:t>
                </a:r>
                <a:endParaRPr/>
              </a:p>
            </p:txBody>
          </p:sp>
          <p:sp>
            <p:nvSpPr>
              <p:cNvPr id="415" name="Google Shape;415;p24"/>
              <p:cNvSpPr txBox="1"/>
              <p:nvPr/>
            </p:nvSpPr>
            <p:spPr>
              <a:xfrm>
                <a:off x="4111625" y="3087687"/>
                <a:ext cx="110966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Metadata</a:t>
                </a:r>
                <a:endParaRPr/>
              </a:p>
            </p:txBody>
          </p:sp>
          <p:sp>
            <p:nvSpPr>
              <p:cNvPr id="416" name="Google Shape;416;p24"/>
              <p:cNvSpPr txBox="1"/>
              <p:nvPr/>
            </p:nvSpPr>
            <p:spPr>
              <a:xfrm>
                <a:off x="6991350" y="2193925"/>
                <a:ext cx="1016000" cy="3651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EIS /DSS</a:t>
                </a:r>
                <a:endParaRPr/>
              </a:p>
            </p:txBody>
          </p:sp>
          <p:sp>
            <p:nvSpPr>
              <p:cNvPr id="417" name="Google Shape;417;p24"/>
              <p:cNvSpPr txBox="1"/>
              <p:nvPr/>
            </p:nvSpPr>
            <p:spPr>
              <a:xfrm>
                <a:off x="7853362" y="3265487"/>
                <a:ext cx="125888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Query Tools</a:t>
                </a:r>
                <a:endParaRPr/>
              </a:p>
            </p:txBody>
          </p:sp>
          <p:sp>
            <p:nvSpPr>
              <p:cNvPr id="418" name="Google Shape;418;p24"/>
              <p:cNvSpPr txBox="1"/>
              <p:nvPr/>
            </p:nvSpPr>
            <p:spPr>
              <a:xfrm>
                <a:off x="6756400" y="4240212"/>
                <a:ext cx="143351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OLAP/ROLAP</a:t>
                </a:r>
                <a:endParaRPr/>
              </a:p>
            </p:txBody>
          </p:sp>
          <p:sp>
            <p:nvSpPr>
              <p:cNvPr id="419" name="Google Shape;419;p24"/>
              <p:cNvSpPr txBox="1"/>
              <p:nvPr/>
            </p:nvSpPr>
            <p:spPr>
              <a:xfrm>
                <a:off x="7635875" y="4999037"/>
                <a:ext cx="14668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Web Browsers</a:t>
                </a:r>
                <a:endParaRPr/>
              </a:p>
            </p:txBody>
          </p:sp>
          <p:sp>
            <p:nvSpPr>
              <p:cNvPr id="420" name="Google Shape;420;p24"/>
              <p:cNvSpPr txBox="1"/>
              <p:nvPr/>
            </p:nvSpPr>
            <p:spPr>
              <a:xfrm>
                <a:off x="7037387" y="5730875"/>
                <a:ext cx="1235075"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Mining</a:t>
                </a:r>
                <a:endParaRPr/>
              </a:p>
            </p:txBody>
          </p:sp>
          <p:cxnSp>
            <p:nvCxnSpPr>
              <p:cNvPr id="421" name="Google Shape;421;p24"/>
              <p:cNvCxnSpPr/>
              <p:nvPr/>
            </p:nvCxnSpPr>
            <p:spPr>
              <a:xfrm>
                <a:off x="6646862" y="1965325"/>
                <a:ext cx="628650" cy="0"/>
              </a:xfrm>
              <a:prstGeom prst="straightConnector1">
                <a:avLst/>
              </a:prstGeom>
              <a:noFill/>
              <a:ln cap="flat" cmpd="sng" w="25400">
                <a:solidFill>
                  <a:schemeClr val="dk1"/>
                </a:solidFill>
                <a:prstDash val="solid"/>
                <a:miter lim="8000"/>
                <a:headEnd len="sm" w="sm" type="none"/>
                <a:tailEnd len="sm" w="sm" type="none"/>
              </a:ln>
            </p:spPr>
          </p:cxnSp>
          <p:cxnSp>
            <p:nvCxnSpPr>
              <p:cNvPr id="422" name="Google Shape;422;p24"/>
              <p:cNvCxnSpPr/>
              <p:nvPr/>
            </p:nvCxnSpPr>
            <p:spPr>
              <a:xfrm>
                <a:off x="6759575" y="2835275"/>
                <a:ext cx="1385887" cy="0"/>
              </a:xfrm>
              <a:prstGeom prst="straightConnector1">
                <a:avLst/>
              </a:prstGeom>
              <a:noFill/>
              <a:ln cap="flat" cmpd="sng" w="25400">
                <a:solidFill>
                  <a:schemeClr val="dk1"/>
                </a:solidFill>
                <a:prstDash val="solid"/>
                <a:miter lim="8000"/>
                <a:headEnd len="sm" w="sm" type="none"/>
                <a:tailEnd len="sm" w="sm" type="none"/>
              </a:ln>
            </p:spPr>
          </p:cxnSp>
          <p:cxnSp>
            <p:nvCxnSpPr>
              <p:cNvPr id="423" name="Google Shape;423;p24"/>
              <p:cNvCxnSpPr/>
              <p:nvPr/>
            </p:nvCxnSpPr>
            <p:spPr>
              <a:xfrm>
                <a:off x="6818312" y="3754437"/>
                <a:ext cx="366712" cy="0"/>
              </a:xfrm>
              <a:prstGeom prst="straightConnector1">
                <a:avLst/>
              </a:prstGeom>
              <a:noFill/>
              <a:ln cap="flat" cmpd="sng" w="25400">
                <a:solidFill>
                  <a:schemeClr val="dk1"/>
                </a:solidFill>
                <a:prstDash val="solid"/>
                <a:miter lim="8000"/>
                <a:headEnd len="sm" w="sm" type="none"/>
                <a:tailEnd len="sm" w="sm" type="none"/>
              </a:ln>
            </p:spPr>
          </p:cxnSp>
          <p:cxnSp>
            <p:nvCxnSpPr>
              <p:cNvPr id="424" name="Google Shape;424;p24"/>
              <p:cNvCxnSpPr/>
              <p:nvPr/>
            </p:nvCxnSpPr>
            <p:spPr>
              <a:xfrm flipH="1" rot="10800000">
                <a:off x="6831012" y="4765675"/>
                <a:ext cx="1257300" cy="11112"/>
              </a:xfrm>
              <a:prstGeom prst="straightConnector1">
                <a:avLst/>
              </a:prstGeom>
              <a:noFill/>
              <a:ln cap="flat" cmpd="sng" w="25400">
                <a:solidFill>
                  <a:schemeClr val="dk1"/>
                </a:solidFill>
                <a:prstDash val="solid"/>
                <a:miter lim="8000"/>
                <a:headEnd len="sm" w="sm" type="none"/>
                <a:tailEnd len="sm" w="sm" type="none"/>
              </a:ln>
            </p:spPr>
          </p:cxnSp>
          <p:cxnSp>
            <p:nvCxnSpPr>
              <p:cNvPr id="425" name="Google Shape;425;p24"/>
              <p:cNvCxnSpPr/>
              <p:nvPr/>
            </p:nvCxnSpPr>
            <p:spPr>
              <a:xfrm>
                <a:off x="6589712" y="5338762"/>
                <a:ext cx="571500" cy="0"/>
              </a:xfrm>
              <a:prstGeom prst="straightConnector1">
                <a:avLst/>
              </a:prstGeom>
              <a:noFill/>
              <a:ln cap="flat" cmpd="sng" w="25400">
                <a:solidFill>
                  <a:schemeClr val="dk1"/>
                </a:solidFill>
                <a:prstDash val="solid"/>
                <a:miter lim="8000"/>
                <a:headEnd len="sm" w="sm" type="none"/>
                <a:tailEnd len="sm" w="sm" type="none"/>
              </a:ln>
            </p:spPr>
          </p:cxnSp>
          <p:grpSp>
            <p:nvGrpSpPr>
              <p:cNvPr id="426" name="Google Shape;426;p24"/>
              <p:cNvGrpSpPr/>
              <p:nvPr/>
            </p:nvGrpSpPr>
            <p:grpSpPr>
              <a:xfrm>
                <a:off x="5565775" y="2376487"/>
                <a:ext cx="590550" cy="509587"/>
                <a:chOff x="5708650" y="2222500"/>
                <a:chExt cx="592137" cy="509587"/>
              </a:xfrm>
            </p:grpSpPr>
            <p:sp>
              <p:nvSpPr>
                <p:cNvPr id="427" name="Google Shape;427;p24"/>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8" name="Google Shape;428;p24"/>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29" name="Google Shape;429;p24"/>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30" name="Google Shape;430;p24"/>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31" name="Google Shape;431;p24"/>
              <p:cNvGrpSpPr/>
              <p:nvPr/>
            </p:nvGrpSpPr>
            <p:grpSpPr>
              <a:xfrm>
                <a:off x="5622925" y="3549650"/>
                <a:ext cx="593726" cy="509588"/>
                <a:chOff x="5767387" y="3395662"/>
                <a:chExt cx="592138" cy="509588"/>
              </a:xfrm>
            </p:grpSpPr>
            <p:sp>
              <p:nvSpPr>
                <p:cNvPr id="432" name="Google Shape;432;p24"/>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3" name="Google Shape;433;p24"/>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34" name="Google Shape;434;p24"/>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35" name="Google Shape;435;p24"/>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36" name="Google Shape;436;p24"/>
              <p:cNvGrpSpPr/>
              <p:nvPr/>
            </p:nvGrpSpPr>
            <p:grpSpPr>
              <a:xfrm>
                <a:off x="5576887" y="4765675"/>
                <a:ext cx="590550" cy="509588"/>
                <a:chOff x="5721350" y="4611687"/>
                <a:chExt cx="592137" cy="509588"/>
              </a:xfrm>
            </p:grpSpPr>
            <p:sp>
              <p:nvSpPr>
                <p:cNvPr id="437" name="Google Shape;437;p24"/>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8" name="Google Shape;438;p24"/>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39" name="Google Shape;439;p24"/>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40" name="Google Shape;440;p24"/>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41" name="Google Shape;441;p24"/>
              <p:cNvSpPr/>
              <p:nvPr/>
            </p:nvSpPr>
            <p:spPr>
              <a:xfrm rot="-1980000">
                <a:off x="5202237" y="2932112"/>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2" name="Google Shape;442;p24"/>
              <p:cNvSpPr/>
              <p:nvPr/>
            </p:nvSpPr>
            <p:spPr>
              <a:xfrm>
                <a:off x="5273675" y="3830637"/>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3" name="Google Shape;443;p24"/>
              <p:cNvSpPr/>
              <p:nvPr/>
            </p:nvSpPr>
            <p:spPr>
              <a:xfrm rot="1620000">
                <a:off x="5218112" y="4740275"/>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4" name="Google Shape;444;p24"/>
              <p:cNvSpPr txBox="1"/>
              <p:nvPr/>
            </p:nvSpPr>
            <p:spPr>
              <a:xfrm>
                <a:off x="5472112" y="1758950"/>
                <a:ext cx="70802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Marts</a:t>
                </a:r>
                <a:endParaRPr/>
              </a:p>
            </p:txBody>
          </p:sp>
        </p:grpSp>
      </p:grpSp>
      <p:sp>
        <p:nvSpPr>
          <p:cNvPr id="445" name="Google Shape;445;p2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Multi-tiered Data Warehouse without 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2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451" name="Google Shape;451;p25"/>
          <p:cNvSpPr txBox="1"/>
          <p:nvPr>
            <p:ph type="title"/>
          </p:nvPr>
        </p:nvSpPr>
        <p:spPr>
          <a:xfrm>
            <a:off x="0" y="0"/>
            <a:ext cx="77724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452" name="Google Shape;452;p25"/>
          <p:cNvGrpSpPr/>
          <p:nvPr/>
        </p:nvGrpSpPr>
        <p:grpSpPr>
          <a:xfrm>
            <a:off x="0" y="1295400"/>
            <a:ext cx="9144001" cy="5257800"/>
            <a:chOff x="228600" y="838200"/>
            <a:chExt cx="8915400" cy="5638800"/>
          </a:xfrm>
        </p:grpSpPr>
        <p:sp>
          <p:nvSpPr>
            <p:cNvPr id="453" name="Google Shape;453;p25"/>
            <p:cNvSpPr/>
            <p:nvPr/>
          </p:nvSpPr>
          <p:spPr>
            <a:xfrm>
              <a:off x="2286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a:effectLst>
              <a:outerShdw blurRad="63500" dir="2700000" dist="35921">
                <a:schemeClr val="lt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4" name="Google Shape;454;p25"/>
            <p:cNvSpPr/>
            <p:nvPr/>
          </p:nvSpPr>
          <p:spPr>
            <a:xfrm>
              <a:off x="304800" y="1143000"/>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55" name="Google Shape;455;p25"/>
            <p:cNvPicPr preferRelativeResize="0"/>
            <p:nvPr/>
          </p:nvPicPr>
          <p:blipFill rotWithShape="1">
            <a:blip r:embed="rId3">
              <a:alphaModFix/>
            </a:blip>
            <a:srcRect b="0" l="0" r="0" t="0"/>
            <a:stretch/>
          </p:blipFill>
          <p:spPr>
            <a:xfrm>
              <a:off x="487362" y="1516062"/>
              <a:ext cx="1314450" cy="676275"/>
            </a:xfrm>
            <a:prstGeom prst="rect">
              <a:avLst/>
            </a:prstGeom>
            <a:noFill/>
            <a:ln>
              <a:noFill/>
            </a:ln>
          </p:spPr>
        </p:pic>
        <p:pic>
          <p:nvPicPr>
            <p:cNvPr id="456" name="Google Shape;456;p25"/>
            <p:cNvPicPr preferRelativeResize="0"/>
            <p:nvPr/>
          </p:nvPicPr>
          <p:blipFill rotWithShape="1">
            <a:blip r:embed="rId4">
              <a:alphaModFix/>
            </a:blip>
            <a:srcRect b="0" l="0" r="0" t="0"/>
            <a:stretch/>
          </p:blipFill>
          <p:spPr>
            <a:xfrm>
              <a:off x="649287" y="2774950"/>
              <a:ext cx="849312" cy="962025"/>
            </a:xfrm>
            <a:prstGeom prst="rect">
              <a:avLst/>
            </a:prstGeom>
            <a:noFill/>
            <a:ln>
              <a:noFill/>
            </a:ln>
          </p:spPr>
        </p:pic>
        <p:pic>
          <p:nvPicPr>
            <p:cNvPr id="457" name="Google Shape;457;p25"/>
            <p:cNvPicPr preferRelativeResize="0"/>
            <p:nvPr/>
          </p:nvPicPr>
          <p:blipFill rotWithShape="1">
            <a:blip r:embed="rId5">
              <a:alphaModFix/>
            </a:blip>
            <a:srcRect b="0" l="0" r="0" t="0"/>
            <a:stretch/>
          </p:blipFill>
          <p:spPr>
            <a:xfrm>
              <a:off x="846137" y="4222750"/>
              <a:ext cx="504825" cy="457200"/>
            </a:xfrm>
            <a:prstGeom prst="rect">
              <a:avLst/>
            </a:prstGeom>
            <a:noFill/>
            <a:ln>
              <a:noFill/>
            </a:ln>
          </p:spPr>
        </p:pic>
        <p:sp>
          <p:nvSpPr>
            <p:cNvPr id="458" name="Google Shape;458;p25"/>
            <p:cNvSpPr txBox="1"/>
            <p:nvPr/>
          </p:nvSpPr>
          <p:spPr>
            <a:xfrm>
              <a:off x="325437" y="4986337"/>
              <a:ext cx="1414462"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Systems/Data</a:t>
              </a:r>
              <a:endParaRPr/>
            </a:p>
          </p:txBody>
        </p:sp>
        <p:grpSp>
          <p:nvGrpSpPr>
            <p:cNvPr id="459" name="Google Shape;459;p25"/>
            <p:cNvGrpSpPr/>
            <p:nvPr/>
          </p:nvGrpSpPr>
          <p:grpSpPr>
            <a:xfrm>
              <a:off x="1905000" y="2286000"/>
              <a:ext cx="1295400" cy="3200400"/>
              <a:chOff x="2057400" y="1952625"/>
              <a:chExt cx="1371600" cy="3646487"/>
            </a:xfrm>
          </p:grpSpPr>
          <p:pic>
            <p:nvPicPr>
              <p:cNvPr id="460" name="Google Shape;460;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461" name="Google Shape;461;p25"/>
              <p:cNvSpPr txBox="1"/>
              <p:nvPr/>
            </p:nvSpPr>
            <p:spPr>
              <a:xfrm>
                <a:off x="2057400" y="2970212"/>
                <a:ext cx="1144587" cy="1931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Maintain</a:t>
                </a:r>
                <a:endParaRPr/>
              </a:p>
            </p:txBody>
          </p:sp>
        </p:grpSp>
        <p:sp>
          <p:nvSpPr>
            <p:cNvPr id="462" name="Google Shape;462;p25"/>
            <p:cNvSpPr txBox="1"/>
            <p:nvPr/>
          </p:nvSpPr>
          <p:spPr>
            <a:xfrm>
              <a:off x="2228850" y="5519737"/>
              <a:ext cx="1201737"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Preparation</a:t>
              </a:r>
              <a:endParaRPr/>
            </a:p>
          </p:txBody>
        </p:sp>
        <p:grpSp>
          <p:nvGrpSpPr>
            <p:cNvPr id="463" name="Google Shape;463;p25"/>
            <p:cNvGrpSpPr/>
            <p:nvPr/>
          </p:nvGrpSpPr>
          <p:grpSpPr>
            <a:xfrm>
              <a:off x="6956368" y="2580467"/>
              <a:ext cx="520813" cy="2243182"/>
              <a:chOff x="4794193" y="2574117"/>
              <a:chExt cx="520813" cy="2243182"/>
            </a:xfrm>
          </p:grpSpPr>
          <p:sp>
            <p:nvSpPr>
              <p:cNvPr id="464" name="Google Shape;464;p25"/>
              <p:cNvSpPr/>
              <p:nvPr/>
            </p:nvSpPr>
            <p:spPr>
              <a:xfrm rot="-1980000">
                <a:off x="4848225" y="2660650"/>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5" name="Google Shape;465;p25"/>
              <p:cNvSpPr/>
              <p:nvPr/>
            </p:nvSpPr>
            <p:spPr>
              <a:xfrm>
                <a:off x="4919662" y="3559175"/>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6" name="Google Shape;466;p25"/>
              <p:cNvSpPr/>
              <p:nvPr/>
            </p:nvSpPr>
            <p:spPr>
              <a:xfrm rot="1620000">
                <a:off x="4864100" y="4468812"/>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67" name="Google Shape;467;p25"/>
            <p:cNvGrpSpPr/>
            <p:nvPr/>
          </p:nvGrpSpPr>
          <p:grpSpPr>
            <a:xfrm>
              <a:off x="7467600" y="1447800"/>
              <a:ext cx="742951" cy="3517900"/>
              <a:chOff x="7467600" y="1447800"/>
              <a:chExt cx="742951" cy="3517900"/>
            </a:xfrm>
          </p:grpSpPr>
          <p:grpSp>
            <p:nvGrpSpPr>
              <p:cNvPr id="468" name="Google Shape;468;p25"/>
              <p:cNvGrpSpPr/>
              <p:nvPr/>
            </p:nvGrpSpPr>
            <p:grpSpPr>
              <a:xfrm>
                <a:off x="7559675" y="2066925"/>
                <a:ext cx="590550" cy="509587"/>
                <a:chOff x="5708650" y="2222500"/>
                <a:chExt cx="592137" cy="509587"/>
              </a:xfrm>
            </p:grpSpPr>
            <p:sp>
              <p:nvSpPr>
                <p:cNvPr id="469" name="Google Shape;469;p25"/>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0" name="Google Shape;470;p25"/>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71" name="Google Shape;471;p25"/>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2" name="Google Shape;472;p25"/>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73" name="Google Shape;473;p25"/>
              <p:cNvGrpSpPr/>
              <p:nvPr/>
            </p:nvGrpSpPr>
            <p:grpSpPr>
              <a:xfrm>
                <a:off x="7616825" y="3240087"/>
                <a:ext cx="593726" cy="509588"/>
                <a:chOff x="5767387" y="3395662"/>
                <a:chExt cx="592138" cy="509588"/>
              </a:xfrm>
            </p:grpSpPr>
            <p:sp>
              <p:nvSpPr>
                <p:cNvPr id="474" name="Google Shape;474;p25"/>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5" name="Google Shape;475;p25"/>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76" name="Google Shape;476;p25"/>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7" name="Google Shape;477;p25"/>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78" name="Google Shape;478;p25"/>
              <p:cNvGrpSpPr/>
              <p:nvPr/>
            </p:nvGrpSpPr>
            <p:grpSpPr>
              <a:xfrm>
                <a:off x="7570787" y="4456112"/>
                <a:ext cx="590550" cy="509588"/>
                <a:chOff x="5721350" y="4611687"/>
                <a:chExt cx="592137" cy="509588"/>
              </a:xfrm>
            </p:grpSpPr>
            <p:sp>
              <p:nvSpPr>
                <p:cNvPr id="479" name="Google Shape;479;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0" name="Google Shape;480;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1" name="Google Shape;481;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82" name="Google Shape;482;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83" name="Google Shape;483;p25"/>
              <p:cNvSpPr txBox="1"/>
              <p:nvPr/>
            </p:nvSpPr>
            <p:spPr>
              <a:xfrm>
                <a:off x="7467600" y="1447800"/>
                <a:ext cx="709612"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Marts</a:t>
                </a:r>
                <a:endParaRPr/>
              </a:p>
            </p:txBody>
          </p:sp>
        </p:grpSp>
        <p:grpSp>
          <p:nvGrpSpPr>
            <p:cNvPr id="484" name="Google Shape;484;p25"/>
            <p:cNvGrpSpPr/>
            <p:nvPr/>
          </p:nvGrpSpPr>
          <p:grpSpPr>
            <a:xfrm>
              <a:off x="5715000" y="2362200"/>
              <a:ext cx="1306512" cy="2362204"/>
              <a:chOff x="5715000" y="2514600"/>
              <a:chExt cx="1306512" cy="2209804"/>
            </a:xfrm>
          </p:grpSpPr>
          <p:grpSp>
            <p:nvGrpSpPr>
              <p:cNvPr id="485" name="Google Shape;485;p25"/>
              <p:cNvGrpSpPr/>
              <p:nvPr/>
            </p:nvGrpSpPr>
            <p:grpSpPr>
              <a:xfrm>
                <a:off x="5715000" y="3048001"/>
                <a:ext cx="1306512" cy="1676403"/>
                <a:chOff x="5334000" y="3048001"/>
                <a:chExt cx="1306512" cy="1676403"/>
              </a:xfrm>
            </p:grpSpPr>
            <p:grpSp>
              <p:nvGrpSpPr>
                <p:cNvPr id="486" name="Google Shape;486;p25"/>
                <p:cNvGrpSpPr/>
                <p:nvPr/>
              </p:nvGrpSpPr>
              <p:grpSpPr>
                <a:xfrm>
                  <a:off x="5334000" y="3048001"/>
                  <a:ext cx="1295400" cy="1676403"/>
                  <a:chOff x="5721350" y="4611687"/>
                  <a:chExt cx="592137" cy="509588"/>
                </a:xfrm>
              </p:grpSpPr>
              <p:sp>
                <p:nvSpPr>
                  <p:cNvPr id="487" name="Google Shape;487;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8" name="Google Shape;488;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89" name="Google Shape;489;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90" name="Google Shape;490;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91" name="Google Shape;491;p25"/>
                <p:cNvSpPr txBox="1"/>
                <p:nvPr/>
              </p:nvSpPr>
              <p:spPr>
                <a:xfrm>
                  <a:off x="5410200" y="3657600"/>
                  <a:ext cx="1230312" cy="582612"/>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Warehouse</a:t>
                  </a:r>
                  <a:endParaRPr/>
                </a:p>
              </p:txBody>
            </p:sp>
          </p:grpSp>
          <p:grpSp>
            <p:nvGrpSpPr>
              <p:cNvPr id="492" name="Google Shape;492;p25"/>
              <p:cNvGrpSpPr/>
              <p:nvPr/>
            </p:nvGrpSpPr>
            <p:grpSpPr>
              <a:xfrm>
                <a:off x="5791200" y="2514600"/>
                <a:ext cx="1108075" cy="814388"/>
                <a:chOff x="5791200" y="2514600"/>
                <a:chExt cx="1108075" cy="814388"/>
              </a:xfrm>
            </p:grpSpPr>
            <p:sp>
              <p:nvSpPr>
                <p:cNvPr id="493" name="Google Shape;493;p25"/>
                <p:cNvSpPr txBox="1"/>
                <p:nvPr/>
              </p:nvSpPr>
              <p:spPr>
                <a:xfrm>
                  <a:off x="5791200" y="2514600"/>
                  <a:ext cx="1108075" cy="3365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Metadata</a:t>
                  </a:r>
                  <a:endParaRPr/>
                </a:p>
              </p:txBody>
            </p:sp>
            <p:grpSp>
              <p:nvGrpSpPr>
                <p:cNvPr id="494" name="Google Shape;494;p25"/>
                <p:cNvGrpSpPr/>
                <p:nvPr/>
              </p:nvGrpSpPr>
              <p:grpSpPr>
                <a:xfrm>
                  <a:off x="6019800" y="2819400"/>
                  <a:ext cx="590550" cy="509588"/>
                  <a:chOff x="5721350" y="4611687"/>
                  <a:chExt cx="592137" cy="509588"/>
                </a:xfrm>
              </p:grpSpPr>
              <p:sp>
                <p:nvSpPr>
                  <p:cNvPr id="495" name="Google Shape;495;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6" name="Google Shape;496;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497" name="Google Shape;497;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98" name="Google Shape;498;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499" name="Google Shape;499;p25"/>
            <p:cNvGrpSpPr/>
            <p:nvPr/>
          </p:nvGrpSpPr>
          <p:grpSpPr>
            <a:xfrm>
              <a:off x="3200400" y="2438400"/>
              <a:ext cx="1306512" cy="2362204"/>
              <a:chOff x="3810000" y="2667000"/>
              <a:chExt cx="1306512" cy="2209804"/>
            </a:xfrm>
          </p:grpSpPr>
          <p:grpSp>
            <p:nvGrpSpPr>
              <p:cNvPr id="500" name="Google Shape;500;p25"/>
              <p:cNvGrpSpPr/>
              <p:nvPr/>
            </p:nvGrpSpPr>
            <p:grpSpPr>
              <a:xfrm>
                <a:off x="3810000" y="3200401"/>
                <a:ext cx="1306512" cy="1676403"/>
                <a:chOff x="5334000" y="3048001"/>
                <a:chExt cx="1306512" cy="1676403"/>
              </a:xfrm>
            </p:grpSpPr>
            <p:grpSp>
              <p:nvGrpSpPr>
                <p:cNvPr id="501" name="Google Shape;501;p25"/>
                <p:cNvGrpSpPr/>
                <p:nvPr/>
              </p:nvGrpSpPr>
              <p:grpSpPr>
                <a:xfrm>
                  <a:off x="5334000" y="3048001"/>
                  <a:ext cx="1295400" cy="1676403"/>
                  <a:chOff x="5721350" y="4611687"/>
                  <a:chExt cx="592137" cy="509588"/>
                </a:xfrm>
              </p:grpSpPr>
              <p:sp>
                <p:nvSpPr>
                  <p:cNvPr id="502" name="Google Shape;502;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3" name="Google Shape;503;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04" name="Google Shape;504;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505" name="Google Shape;505;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506" name="Google Shape;506;p25"/>
                <p:cNvSpPr txBox="1"/>
                <p:nvPr/>
              </p:nvSpPr>
              <p:spPr>
                <a:xfrm>
                  <a:off x="5410200" y="3657600"/>
                  <a:ext cx="1230312" cy="338137"/>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ODS</a:t>
                  </a:r>
                  <a:endParaRPr/>
                </a:p>
              </p:txBody>
            </p:sp>
          </p:grpSp>
          <p:grpSp>
            <p:nvGrpSpPr>
              <p:cNvPr id="507" name="Google Shape;507;p25"/>
              <p:cNvGrpSpPr/>
              <p:nvPr/>
            </p:nvGrpSpPr>
            <p:grpSpPr>
              <a:xfrm>
                <a:off x="3886200" y="2667000"/>
                <a:ext cx="1108075" cy="814388"/>
                <a:chOff x="5791200" y="2514600"/>
                <a:chExt cx="1108075" cy="814388"/>
              </a:xfrm>
            </p:grpSpPr>
            <p:sp>
              <p:nvSpPr>
                <p:cNvPr id="508" name="Google Shape;508;p25"/>
                <p:cNvSpPr txBox="1"/>
                <p:nvPr/>
              </p:nvSpPr>
              <p:spPr>
                <a:xfrm>
                  <a:off x="5791200" y="2514600"/>
                  <a:ext cx="1108075" cy="33813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Metadata</a:t>
                  </a:r>
                  <a:endParaRPr/>
                </a:p>
              </p:txBody>
            </p:sp>
            <p:grpSp>
              <p:nvGrpSpPr>
                <p:cNvPr id="509" name="Google Shape;509;p25"/>
                <p:cNvGrpSpPr/>
                <p:nvPr/>
              </p:nvGrpSpPr>
              <p:grpSpPr>
                <a:xfrm>
                  <a:off x="6019800" y="2819400"/>
                  <a:ext cx="590550" cy="509588"/>
                  <a:chOff x="5721350" y="4611687"/>
                  <a:chExt cx="592137" cy="509588"/>
                </a:xfrm>
              </p:grpSpPr>
              <p:sp>
                <p:nvSpPr>
                  <p:cNvPr id="510" name="Google Shape;510;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1" name="Google Shape;511;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12" name="Google Shape;512;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513" name="Google Shape;513;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514" name="Google Shape;514;p25"/>
            <p:cNvGrpSpPr/>
            <p:nvPr/>
          </p:nvGrpSpPr>
          <p:grpSpPr>
            <a:xfrm>
              <a:off x="4495800" y="2209800"/>
              <a:ext cx="1295400" cy="3200400"/>
              <a:chOff x="2057400" y="1952625"/>
              <a:chExt cx="1371600" cy="3646487"/>
            </a:xfrm>
          </p:grpSpPr>
          <p:pic>
            <p:nvPicPr>
              <p:cNvPr id="515" name="Google Shape;515;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516" name="Google Shape;516;p25"/>
              <p:cNvSpPr txBox="1"/>
              <p:nvPr/>
            </p:nvSpPr>
            <p:spPr>
              <a:xfrm>
                <a:off x="2057400" y="2970212"/>
                <a:ext cx="1144587" cy="1541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a:solidFill>
                      <a:schemeClr val="dk1"/>
                    </a:solidFill>
                    <a:latin typeface="Arial"/>
                    <a:ea typeface="Arial"/>
                    <a:cs typeface="Arial"/>
                    <a:sym typeface="Arial"/>
                  </a:rPr>
                  <a:t>Load</a:t>
                </a:r>
                <a:endParaRPr/>
              </a:p>
            </p:txBody>
          </p:sp>
        </p:grpSp>
        <p:sp>
          <p:nvSpPr>
            <p:cNvPr id="517" name="Google Shape;517;p25"/>
            <p:cNvSpPr txBox="1"/>
            <p:nvPr/>
          </p:nvSpPr>
          <p:spPr>
            <a:xfrm>
              <a:off x="4724400" y="5410200"/>
              <a:ext cx="1203325"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Preparation</a:t>
              </a:r>
              <a:endParaRPr/>
            </a:p>
          </p:txBody>
        </p:sp>
      </p:grpSp>
      <p:sp>
        <p:nvSpPr>
          <p:cNvPr id="518" name="Google Shape;518;p25"/>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Multi-tiered Data Warehouse with 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2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24" name="Google Shape;524;p2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Components of a Data Warehouse Architecture</a:t>
            </a:r>
            <a:endParaRPr/>
          </a:p>
        </p:txBody>
      </p:sp>
      <p:sp>
        <p:nvSpPr>
          <p:cNvPr id="525" name="Google Shape;525;p2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Source Databases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Data extraction/transformation/load (ETL) tool</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Data Cleansing tool</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Data warehouse maintenance and administration tools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Data modeling tool or interface to external data models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Warehouse databases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End-user data access and analysis tools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65" name="Google Shape;65;p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Objectives</a:t>
            </a:r>
            <a:endParaRPr/>
          </a:p>
        </p:txBody>
      </p:sp>
      <p:sp>
        <p:nvSpPr>
          <p:cNvPr id="66" name="Google Shape;66;p9"/>
          <p:cNvSpPr txBox="1"/>
          <p:nvPr>
            <p:ph idx="1"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At the end of this lesson, you will know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Overview of Data Warehousing </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Evolution of Data Warehousing</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Need for Data Warehousing</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OLTP Vs Warehouse Applications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Data marts Vs Data Warehouses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Operational Data Stores</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Warehouse Architecture</a:t>
            </a:r>
            <a:endParaRPr/>
          </a:p>
          <a:p>
            <a:pPr indent="-174625" lvl="2" marL="1089025" marR="0" rtl="0" algn="l">
              <a:lnSpc>
                <a:spcPct val="120000"/>
              </a:lnSpc>
              <a:spcBef>
                <a:spcPts val="320"/>
              </a:spcBef>
              <a:spcAft>
                <a:spcPts val="0"/>
              </a:spcAft>
              <a:buClr>
                <a:srgbClr val="3C5658"/>
              </a:buClr>
              <a:buSzPts val="1600"/>
              <a:buFont typeface="Noto Sans Symbols"/>
              <a:buChar char="•"/>
            </a:pPr>
            <a:r>
              <a:rPr b="0" i="0" lang="en-US" sz="1600" u="none" cap="none" strike="noStrike">
                <a:solidFill>
                  <a:srgbClr val="3C5658"/>
                </a:solidFill>
                <a:latin typeface="Rambla"/>
                <a:ea typeface="Rambla"/>
                <a:cs typeface="Rambla"/>
                <a:sym typeface="Rambla"/>
              </a:rPr>
              <a:t>Warehouse components</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Introduction to Data modeling concept</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Introduction to ETL Concept (DI-101)</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Introduction to OLAP Concept (BI-101)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2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31" name="Google Shape;531;p2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Source Databases - Characteristics</a:t>
            </a:r>
            <a:endParaRPr/>
          </a:p>
        </p:txBody>
      </p:sp>
      <p:sp>
        <p:nvSpPr>
          <p:cNvPr id="532" name="Google Shape;532;p2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Legacy, relational, text or external sources   </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Designed for high-speed transaction processing   </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Real-time, current, volatile data</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Many short transactions</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Update-intensive; modifications by row</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Inquiry-oriented; access by keys</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High integrity, security, recoverability</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Source data is often inconsistent and poorly modeled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6" name="Shape 536"/>
        <p:cNvGrpSpPr/>
        <p:nvPr/>
      </p:nvGrpSpPr>
      <p:grpSpPr>
        <a:xfrm>
          <a:off x="0" y="0"/>
          <a:ext cx="0" cy="0"/>
          <a:chOff x="0" y="0"/>
          <a:chExt cx="0" cy="0"/>
        </a:xfrm>
      </p:grpSpPr>
      <p:sp>
        <p:nvSpPr>
          <p:cNvPr id="537" name="Google Shape;537;p2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38" name="Google Shape;538;p2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Extraction, Transformation and Load Tools (ETL)</a:t>
            </a:r>
            <a:endParaRPr/>
          </a:p>
        </p:txBody>
      </p:sp>
      <p:sp>
        <p:nvSpPr>
          <p:cNvPr id="539" name="Google Shape;539;p2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Support data extraction, cleansing, aggregation, reorganization, transformation, and load operations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Generate and maintain centralized metadata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Closely integrated with RDBMS’s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Filter data, convert codes, calculate derived values, map many source data fields to one target data field</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Automatic generation of data extract programs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High speed loading of target data warehouses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Employs Middle Ware for near Real Time ETL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sp>
        <p:nvSpPr>
          <p:cNvPr id="544" name="Google Shape;544;p2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45" name="Google Shape;545;p2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Cleaning Tools</a:t>
            </a:r>
            <a:endParaRPr/>
          </a:p>
        </p:txBody>
      </p:sp>
      <p:sp>
        <p:nvSpPr>
          <p:cNvPr id="546" name="Google Shape;546;p2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To clean data at the source </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Clean up source data in-place on the host</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Business rule discovery tools which analyze the source data and write cleaning rules based on lexical analysis and AI techniques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ETL tools have limited yet adequate data cleansing functionality</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3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52" name="Google Shape;552;p3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Tools</a:t>
            </a:r>
            <a:endParaRPr/>
          </a:p>
        </p:txBody>
      </p:sp>
      <p:sp>
        <p:nvSpPr>
          <p:cNvPr id="553" name="Google Shape;553;p3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t/>
            </a:r>
            <a:endParaRPr b="0" i="0" sz="2000" u="non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Support Data Warehouse design as a modeling technique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Support both ER Modeling and Dimensional Modeling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Reverse Engineering and Forward Engineering</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Mapping of source data to target 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Dictionary</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Reporting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7" name="Shape 557"/>
        <p:cNvGrpSpPr/>
        <p:nvPr/>
      </p:nvGrpSpPr>
      <p:grpSpPr>
        <a:xfrm>
          <a:off x="0" y="0"/>
          <a:ext cx="0" cy="0"/>
          <a:chOff x="0" y="0"/>
          <a:chExt cx="0" cy="0"/>
        </a:xfrm>
      </p:grpSpPr>
      <p:sp>
        <p:nvSpPr>
          <p:cNvPr id="558" name="Google Shape;558;p3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59" name="Google Shape;559;p3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Central Metadata</a:t>
            </a:r>
            <a:endParaRPr/>
          </a:p>
        </p:txBody>
      </p:sp>
      <p:sp>
        <p:nvSpPr>
          <p:cNvPr id="560" name="Google Shape;560;p3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Metadata repository is the foundation of data warehouse. It stores :</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Technical metadata</a:t>
            </a:r>
            <a:endParaRPr/>
          </a:p>
          <a:p>
            <a:pPr indent="-228600" lvl="1" marL="685800" marR="0" rtl="0" algn="l">
              <a:lnSpc>
                <a:spcPct val="12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Business metadata</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Metadata is stored in the central metadata repository and may be distributed to local metadata repositories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Metadata is generated and maintained by an ETL tool as part of the specification of extraction/transformation/load process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3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66" name="Google Shape;566;p3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Warehouse Administration Tools</a:t>
            </a:r>
            <a:endParaRPr/>
          </a:p>
        </p:txBody>
      </p:sp>
      <p:sp>
        <p:nvSpPr>
          <p:cNvPr id="567" name="Google Shape;567;p3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To set up users, authorize access, monitor access and usage patterns, monitor ad hoc queries, analyze cost structure of queries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To restructure physical database structures to improve performance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To block long queries and reschedule them to run as off-hours batch jobs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Usually packaged with the RDBMS chosen for the data warehouse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3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73" name="Google Shape;573;p3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Tools</a:t>
            </a:r>
            <a:endParaRPr/>
          </a:p>
        </p:txBody>
      </p:sp>
      <p:sp>
        <p:nvSpPr>
          <p:cNvPr id="574" name="Google Shape;574;p3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90000"/>
              </a:lnSpc>
              <a:spcBef>
                <a:spcPts val="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To query the target database, specify reports, and perform OLAP functions</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Query Tools</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Ad hoc query tools</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Managed query tools</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OLAP </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Desktop OLAP</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Relational OLAP </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Multidimensional OLAP</a:t>
            </a:r>
            <a:endParaRPr/>
          </a:p>
          <a:p>
            <a:pPr indent="-228600" lvl="1" marL="685800" marR="0" rtl="0" algn="l">
              <a:lnSpc>
                <a:spcPct val="90000"/>
              </a:lnSpc>
              <a:spcBef>
                <a:spcPts val="360"/>
              </a:spcBef>
              <a:spcAft>
                <a:spcPts val="0"/>
              </a:spcAft>
              <a:buClr>
                <a:srgbClr val="003366"/>
              </a:buClr>
              <a:buSzPts val="1800"/>
              <a:buFont typeface="Noto Sans Symbols"/>
              <a:buChar char="•"/>
            </a:pPr>
            <a:r>
              <a:rPr b="0" i="0" lang="en-US" sz="1800" u="none" cap="none" strike="noStrike">
                <a:solidFill>
                  <a:srgbClr val="3C5658"/>
                </a:solidFill>
                <a:latin typeface="Rambla"/>
                <a:ea typeface="Rambla"/>
                <a:cs typeface="Rambla"/>
                <a:sym typeface="Rambla"/>
              </a:rPr>
              <a:t>Hybrid OLAP</a:t>
            </a:r>
            <a:endParaRPr/>
          </a:p>
          <a:p>
            <a:pPr indent="-228600" lvl="0" marL="228600" marR="0" rtl="0" algn="l">
              <a:lnSpc>
                <a:spcPct val="9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Mining Tools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3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580" name="Google Shape;580;p34"/>
          <p:cNvSpPr txBox="1"/>
          <p:nvPr>
            <p:ph type="title"/>
          </p:nvPr>
        </p:nvSpPr>
        <p:spPr>
          <a:xfrm>
            <a:off x="0" y="152400"/>
            <a:ext cx="7924800" cy="10668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Warehousing and Web</a:t>
            </a:r>
            <a:endParaRPr/>
          </a:p>
        </p:txBody>
      </p:sp>
      <p:sp>
        <p:nvSpPr>
          <p:cNvPr id="581" name="Google Shape;581;p34"/>
          <p:cNvSpPr txBox="1"/>
          <p:nvPr>
            <p:ph idx="1" type="body"/>
          </p:nvPr>
        </p:nvSpPr>
        <p:spPr>
          <a:xfrm>
            <a:off x="2011362" y="1530350"/>
            <a:ext cx="6618287" cy="3405187"/>
          </a:xfrm>
          <a:prstGeom prst="rect">
            <a:avLst/>
          </a:prstGeom>
          <a:noFill/>
          <a:ln>
            <a:noFill/>
          </a:ln>
        </p:spPr>
        <p:txBody>
          <a:bodyPr anchorCtr="0" anchor="t" bIns="46025" lIns="92075" spcFirstLastPara="1" rIns="92075" wrap="square" tIns="46025">
            <a:noAutofit/>
          </a:bodyPr>
          <a:lstStyle/>
          <a:p>
            <a:pPr indent="-228600" lvl="0" marL="228600" marR="0" rtl="0" algn="l">
              <a:lnSpc>
                <a:spcPct val="120000"/>
              </a:lnSpc>
              <a:spcBef>
                <a:spcPts val="0"/>
              </a:spcBef>
              <a:spcAft>
                <a:spcPts val="0"/>
              </a:spcAft>
              <a:buClr>
                <a:srgbClr val="006887"/>
              </a:buClr>
              <a:buFont typeface="Noto Sans Symbols"/>
              <a:buNone/>
            </a:pPr>
            <a:r>
              <a:rPr b="1" i="0" lang="en-US" sz="2000" u="none">
                <a:solidFill>
                  <a:srgbClr val="3C5658"/>
                </a:solidFill>
                <a:latin typeface="Rambla"/>
                <a:ea typeface="Rambla"/>
                <a:cs typeface="Rambla"/>
                <a:sym typeface="Rambla"/>
              </a:rPr>
              <a:t>Benefits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Extends the reach to more users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Data can be shared with external users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Security is a major issue</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a:solidFill>
                  <a:srgbClr val="3C5658"/>
                </a:solidFill>
                <a:latin typeface="Rambla"/>
                <a:ea typeface="Rambla"/>
                <a:cs typeface="Rambla"/>
                <a:sym typeface="Rambla"/>
              </a:rPr>
              <a:t>Client software and management costs go down</a:t>
            </a:r>
            <a:r>
              <a:rPr b="1" i="0" lang="en-US" sz="2000" u="none">
                <a:solidFill>
                  <a:srgbClr val="3C5658"/>
                </a:solidFill>
                <a:latin typeface="Verdana"/>
                <a:ea typeface="Verdana"/>
                <a:cs typeface="Verdana"/>
                <a:sym typeface="Verdana"/>
              </a:rPr>
              <a:t> </a:t>
            </a:r>
            <a:endParaRPr/>
          </a:p>
        </p:txBody>
      </p:sp>
      <p:grpSp>
        <p:nvGrpSpPr>
          <p:cNvPr id="582" name="Google Shape;582;p34"/>
          <p:cNvGrpSpPr/>
          <p:nvPr/>
        </p:nvGrpSpPr>
        <p:grpSpPr>
          <a:xfrm>
            <a:off x="152400" y="1371600"/>
            <a:ext cx="1752600" cy="1600200"/>
            <a:chOff x="5816600" y="1450975"/>
            <a:chExt cx="3036887" cy="3438525"/>
          </a:xfrm>
        </p:grpSpPr>
        <p:sp>
          <p:nvSpPr>
            <p:cNvPr id="583" name="Google Shape;583;p34"/>
            <p:cNvSpPr/>
            <p:nvPr/>
          </p:nvSpPr>
          <p:spPr>
            <a:xfrm>
              <a:off x="5827712" y="1468437"/>
              <a:ext cx="3011487" cy="3379787"/>
            </a:xfrm>
            <a:prstGeom prst="rect">
              <a:avLst/>
            </a:prstGeom>
            <a:solidFill>
              <a:srgbClr val="E2C9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4" name="Google Shape;584;p34"/>
            <p:cNvSpPr/>
            <p:nvPr/>
          </p:nvSpPr>
          <p:spPr>
            <a:xfrm>
              <a:off x="5827712" y="4090987"/>
              <a:ext cx="3011487" cy="757237"/>
            </a:xfrm>
            <a:custGeom>
              <a:rect b="b" l="l" r="r" t="t"/>
              <a:pathLst>
                <a:path extrusionOk="0" h="120000" w="120000">
                  <a:moveTo>
                    <a:pt x="120000" y="107421"/>
                  </a:moveTo>
                  <a:lnTo>
                    <a:pt x="0" y="0"/>
                  </a:lnTo>
                  <a:lnTo>
                    <a:pt x="0" y="120000"/>
                  </a:lnTo>
                  <a:lnTo>
                    <a:pt x="81549" y="120000"/>
                  </a:lnTo>
                  <a:lnTo>
                    <a:pt x="120000" y="110943"/>
                  </a:lnTo>
                  <a:lnTo>
                    <a:pt x="120000" y="107421"/>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5" name="Google Shape;585;p34"/>
            <p:cNvSpPr/>
            <p:nvPr/>
          </p:nvSpPr>
          <p:spPr>
            <a:xfrm>
              <a:off x="7988300" y="1468437"/>
              <a:ext cx="827087" cy="3371850"/>
            </a:xfrm>
            <a:custGeom>
              <a:rect b="b" l="l" r="r" t="t"/>
              <a:pathLst>
                <a:path extrusionOk="0" h="120000" w="120000">
                  <a:moveTo>
                    <a:pt x="119310" y="120000"/>
                  </a:moveTo>
                  <a:lnTo>
                    <a:pt x="120000" y="119661"/>
                  </a:lnTo>
                  <a:lnTo>
                    <a:pt x="105862" y="0"/>
                  </a:lnTo>
                  <a:lnTo>
                    <a:pt x="0" y="0"/>
                  </a:lnTo>
                  <a:lnTo>
                    <a:pt x="119310" y="12000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6" name="Google Shape;586;p34"/>
            <p:cNvSpPr/>
            <p:nvPr/>
          </p:nvSpPr>
          <p:spPr>
            <a:xfrm>
              <a:off x="5827712" y="1468437"/>
              <a:ext cx="3011487" cy="3349625"/>
            </a:xfrm>
            <a:custGeom>
              <a:rect b="b" l="l" r="r" t="t"/>
              <a:pathLst>
                <a:path extrusionOk="0" h="120000" w="120000">
                  <a:moveTo>
                    <a:pt x="120000" y="120000"/>
                  </a:moveTo>
                  <a:lnTo>
                    <a:pt x="120000" y="119601"/>
                  </a:lnTo>
                  <a:lnTo>
                    <a:pt x="47683" y="909"/>
                  </a:lnTo>
                  <a:lnTo>
                    <a:pt x="9106" y="0"/>
                  </a:lnTo>
                  <a:lnTo>
                    <a:pt x="0" y="0"/>
                  </a:lnTo>
                  <a:lnTo>
                    <a:pt x="0" y="170"/>
                  </a:lnTo>
                  <a:lnTo>
                    <a:pt x="120000" y="12000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7" name="Google Shape;587;p34"/>
            <p:cNvSpPr/>
            <p:nvPr/>
          </p:nvSpPr>
          <p:spPr>
            <a:xfrm>
              <a:off x="5827712" y="2411412"/>
              <a:ext cx="2986087" cy="2381250"/>
            </a:xfrm>
            <a:custGeom>
              <a:rect b="b" l="l" r="r" t="t"/>
              <a:pathLst>
                <a:path extrusionOk="0" h="120000" w="120000">
                  <a:moveTo>
                    <a:pt x="0" y="0"/>
                  </a:moveTo>
                  <a:lnTo>
                    <a:pt x="0" y="54640"/>
                  </a:lnTo>
                  <a:lnTo>
                    <a:pt x="120000" y="120000"/>
                  </a:lnTo>
                  <a:lnTo>
                    <a:pt x="119840" y="119520"/>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8" name="Google Shape;588;p34"/>
            <p:cNvSpPr/>
            <p:nvPr/>
          </p:nvSpPr>
          <p:spPr>
            <a:xfrm>
              <a:off x="5880100" y="4787900"/>
              <a:ext cx="2973387" cy="61912"/>
            </a:xfrm>
            <a:custGeom>
              <a:rect b="b" l="l" r="r" t="t"/>
              <a:pathLst>
                <a:path extrusionOk="0" h="120000" w="120000">
                  <a:moveTo>
                    <a:pt x="0" y="120000"/>
                  </a:moveTo>
                  <a:lnTo>
                    <a:pt x="192" y="120000"/>
                  </a:lnTo>
                  <a:lnTo>
                    <a:pt x="704" y="120000"/>
                  </a:lnTo>
                  <a:lnTo>
                    <a:pt x="1600" y="120000"/>
                  </a:lnTo>
                  <a:lnTo>
                    <a:pt x="2817" y="120000"/>
                  </a:lnTo>
                  <a:lnTo>
                    <a:pt x="4290" y="120000"/>
                  </a:lnTo>
                  <a:lnTo>
                    <a:pt x="5987" y="120000"/>
                  </a:lnTo>
                  <a:lnTo>
                    <a:pt x="8004" y="120000"/>
                  </a:lnTo>
                  <a:lnTo>
                    <a:pt x="10245" y="120000"/>
                  </a:lnTo>
                  <a:lnTo>
                    <a:pt x="12646" y="120000"/>
                  </a:lnTo>
                  <a:lnTo>
                    <a:pt x="15176" y="120000"/>
                  </a:lnTo>
                  <a:lnTo>
                    <a:pt x="17929" y="120000"/>
                  </a:lnTo>
                  <a:lnTo>
                    <a:pt x="20747" y="120000"/>
                  </a:lnTo>
                  <a:lnTo>
                    <a:pt x="23724" y="120000"/>
                  </a:lnTo>
                  <a:lnTo>
                    <a:pt x="26798" y="120000"/>
                  </a:lnTo>
                  <a:lnTo>
                    <a:pt x="29903" y="120000"/>
                  </a:lnTo>
                  <a:lnTo>
                    <a:pt x="33009" y="120000"/>
                  </a:lnTo>
                  <a:lnTo>
                    <a:pt x="36179" y="120000"/>
                  </a:lnTo>
                  <a:lnTo>
                    <a:pt x="39284" y="120000"/>
                  </a:lnTo>
                  <a:lnTo>
                    <a:pt x="42422" y="120000"/>
                  </a:lnTo>
                  <a:lnTo>
                    <a:pt x="45528" y="120000"/>
                  </a:lnTo>
                  <a:lnTo>
                    <a:pt x="48473" y="120000"/>
                  </a:lnTo>
                  <a:lnTo>
                    <a:pt x="51323" y="120000"/>
                  </a:lnTo>
                  <a:lnTo>
                    <a:pt x="54140" y="120000"/>
                  </a:lnTo>
                  <a:lnTo>
                    <a:pt x="56734" y="120000"/>
                  </a:lnTo>
                  <a:lnTo>
                    <a:pt x="59199" y="120000"/>
                  </a:lnTo>
                  <a:lnTo>
                    <a:pt x="61440" y="120000"/>
                  </a:lnTo>
                  <a:lnTo>
                    <a:pt x="63489" y="120000"/>
                  </a:lnTo>
                  <a:lnTo>
                    <a:pt x="65314" y="120000"/>
                  </a:lnTo>
                  <a:lnTo>
                    <a:pt x="66851" y="120000"/>
                  </a:lnTo>
                  <a:lnTo>
                    <a:pt x="68132" y="120000"/>
                  </a:lnTo>
                  <a:lnTo>
                    <a:pt x="69060" y="120000"/>
                  </a:lnTo>
                  <a:lnTo>
                    <a:pt x="69733" y="120000"/>
                  </a:lnTo>
                  <a:lnTo>
                    <a:pt x="70309" y="120000"/>
                  </a:lnTo>
                  <a:lnTo>
                    <a:pt x="71173" y="120000"/>
                  </a:lnTo>
                  <a:lnTo>
                    <a:pt x="72198" y="120000"/>
                  </a:lnTo>
                  <a:lnTo>
                    <a:pt x="73415" y="116923"/>
                  </a:lnTo>
                  <a:lnTo>
                    <a:pt x="74823" y="116923"/>
                  </a:lnTo>
                  <a:lnTo>
                    <a:pt x="76360" y="116923"/>
                  </a:lnTo>
                  <a:lnTo>
                    <a:pt x="77993" y="113846"/>
                  </a:lnTo>
                  <a:lnTo>
                    <a:pt x="79818" y="113846"/>
                  </a:lnTo>
                  <a:lnTo>
                    <a:pt x="81771" y="113846"/>
                  </a:lnTo>
                  <a:lnTo>
                    <a:pt x="83756" y="110769"/>
                  </a:lnTo>
                  <a:lnTo>
                    <a:pt x="85805" y="110769"/>
                  </a:lnTo>
                  <a:lnTo>
                    <a:pt x="87982" y="107692"/>
                  </a:lnTo>
                  <a:lnTo>
                    <a:pt x="90160" y="107692"/>
                  </a:lnTo>
                  <a:lnTo>
                    <a:pt x="92369" y="107692"/>
                  </a:lnTo>
                  <a:lnTo>
                    <a:pt x="94610" y="104615"/>
                  </a:lnTo>
                  <a:lnTo>
                    <a:pt x="96851" y="104615"/>
                  </a:lnTo>
                  <a:lnTo>
                    <a:pt x="99092" y="101538"/>
                  </a:lnTo>
                  <a:lnTo>
                    <a:pt x="101237" y="101538"/>
                  </a:lnTo>
                  <a:lnTo>
                    <a:pt x="103415" y="98461"/>
                  </a:lnTo>
                  <a:lnTo>
                    <a:pt x="105496" y="98461"/>
                  </a:lnTo>
                  <a:lnTo>
                    <a:pt x="107481" y="95384"/>
                  </a:lnTo>
                  <a:lnTo>
                    <a:pt x="109402" y="95384"/>
                  </a:lnTo>
                  <a:lnTo>
                    <a:pt x="111163" y="95384"/>
                  </a:lnTo>
                  <a:lnTo>
                    <a:pt x="112892" y="92307"/>
                  </a:lnTo>
                  <a:lnTo>
                    <a:pt x="114397" y="92307"/>
                  </a:lnTo>
                  <a:lnTo>
                    <a:pt x="115805" y="92307"/>
                  </a:lnTo>
                  <a:lnTo>
                    <a:pt x="116990" y="92307"/>
                  </a:lnTo>
                  <a:lnTo>
                    <a:pt x="118046" y="89230"/>
                  </a:lnTo>
                  <a:lnTo>
                    <a:pt x="118879" y="89230"/>
                  </a:lnTo>
                  <a:lnTo>
                    <a:pt x="119455" y="89230"/>
                  </a:lnTo>
                  <a:lnTo>
                    <a:pt x="119871" y="89230"/>
                  </a:lnTo>
                  <a:lnTo>
                    <a:pt x="120000" y="89230"/>
                  </a:lnTo>
                  <a:lnTo>
                    <a:pt x="119743" y="0"/>
                  </a:lnTo>
                  <a:lnTo>
                    <a:pt x="119583" y="0"/>
                  </a:lnTo>
                  <a:lnTo>
                    <a:pt x="119103" y="0"/>
                  </a:lnTo>
                  <a:lnTo>
                    <a:pt x="118399" y="0"/>
                  </a:lnTo>
                  <a:lnTo>
                    <a:pt x="117342" y="0"/>
                  </a:lnTo>
                  <a:lnTo>
                    <a:pt x="116093" y="3076"/>
                  </a:lnTo>
                  <a:lnTo>
                    <a:pt x="114589" y="3076"/>
                  </a:lnTo>
                  <a:lnTo>
                    <a:pt x="112924" y="3076"/>
                  </a:lnTo>
                  <a:lnTo>
                    <a:pt x="111067" y="3076"/>
                  </a:lnTo>
                  <a:lnTo>
                    <a:pt x="109018" y="6153"/>
                  </a:lnTo>
                  <a:lnTo>
                    <a:pt x="106776" y="6153"/>
                  </a:lnTo>
                  <a:lnTo>
                    <a:pt x="104471" y="6153"/>
                  </a:lnTo>
                  <a:lnTo>
                    <a:pt x="102070" y="9230"/>
                  </a:lnTo>
                  <a:lnTo>
                    <a:pt x="99541" y="9230"/>
                  </a:lnTo>
                  <a:lnTo>
                    <a:pt x="96979" y="12307"/>
                  </a:lnTo>
                  <a:lnTo>
                    <a:pt x="94322" y="12307"/>
                  </a:lnTo>
                  <a:lnTo>
                    <a:pt x="91664" y="12307"/>
                  </a:lnTo>
                  <a:lnTo>
                    <a:pt x="88975" y="15384"/>
                  </a:lnTo>
                  <a:lnTo>
                    <a:pt x="86350" y="15384"/>
                  </a:lnTo>
                  <a:lnTo>
                    <a:pt x="83692" y="18461"/>
                  </a:lnTo>
                  <a:lnTo>
                    <a:pt x="81163" y="18461"/>
                  </a:lnTo>
                  <a:lnTo>
                    <a:pt x="78633" y="21538"/>
                  </a:lnTo>
                  <a:lnTo>
                    <a:pt x="76232" y="21538"/>
                  </a:lnTo>
                  <a:lnTo>
                    <a:pt x="73959" y="21538"/>
                  </a:lnTo>
                  <a:lnTo>
                    <a:pt x="71782" y="24615"/>
                  </a:lnTo>
                  <a:lnTo>
                    <a:pt x="69733" y="24615"/>
                  </a:lnTo>
                  <a:lnTo>
                    <a:pt x="67908" y="24615"/>
                  </a:lnTo>
                  <a:lnTo>
                    <a:pt x="66243" y="24615"/>
                  </a:lnTo>
                  <a:lnTo>
                    <a:pt x="64770" y="27692"/>
                  </a:lnTo>
                  <a:lnTo>
                    <a:pt x="63553" y="27692"/>
                  </a:lnTo>
                  <a:lnTo>
                    <a:pt x="62625" y="27692"/>
                  </a:lnTo>
                  <a:lnTo>
                    <a:pt x="61921" y="27692"/>
                  </a:lnTo>
                  <a:lnTo>
                    <a:pt x="61504" y="27692"/>
                  </a:lnTo>
                  <a:lnTo>
                    <a:pt x="61088" y="27692"/>
                  </a:lnTo>
                  <a:lnTo>
                    <a:pt x="60384" y="27692"/>
                  </a:lnTo>
                  <a:lnTo>
                    <a:pt x="59391" y="27692"/>
                  </a:lnTo>
                  <a:lnTo>
                    <a:pt x="58143" y="27692"/>
                  </a:lnTo>
                  <a:lnTo>
                    <a:pt x="56670" y="27692"/>
                  </a:lnTo>
                  <a:lnTo>
                    <a:pt x="54973" y="33846"/>
                  </a:lnTo>
                  <a:lnTo>
                    <a:pt x="53084" y="33846"/>
                  </a:lnTo>
                  <a:lnTo>
                    <a:pt x="51035" y="33846"/>
                  </a:lnTo>
                  <a:lnTo>
                    <a:pt x="48826" y="36923"/>
                  </a:lnTo>
                  <a:lnTo>
                    <a:pt x="46392" y="36923"/>
                  </a:lnTo>
                  <a:lnTo>
                    <a:pt x="43927" y="40000"/>
                  </a:lnTo>
                  <a:lnTo>
                    <a:pt x="41366" y="40000"/>
                  </a:lnTo>
                  <a:lnTo>
                    <a:pt x="38708" y="43076"/>
                  </a:lnTo>
                  <a:lnTo>
                    <a:pt x="35955" y="46153"/>
                  </a:lnTo>
                  <a:lnTo>
                    <a:pt x="33201" y="49230"/>
                  </a:lnTo>
                  <a:lnTo>
                    <a:pt x="30416" y="49230"/>
                  </a:lnTo>
                  <a:lnTo>
                    <a:pt x="27662" y="52307"/>
                  </a:lnTo>
                  <a:lnTo>
                    <a:pt x="24909" y="55384"/>
                  </a:lnTo>
                  <a:lnTo>
                    <a:pt x="22219" y="58461"/>
                  </a:lnTo>
                  <a:lnTo>
                    <a:pt x="19562" y="64615"/>
                  </a:lnTo>
                  <a:lnTo>
                    <a:pt x="17033" y="67692"/>
                  </a:lnTo>
                  <a:lnTo>
                    <a:pt x="14567" y="70769"/>
                  </a:lnTo>
                  <a:lnTo>
                    <a:pt x="12230" y="73846"/>
                  </a:lnTo>
                  <a:lnTo>
                    <a:pt x="10053" y="76923"/>
                  </a:lnTo>
                  <a:lnTo>
                    <a:pt x="8004" y="83076"/>
                  </a:lnTo>
                  <a:lnTo>
                    <a:pt x="6179" y="89230"/>
                  </a:lnTo>
                  <a:lnTo>
                    <a:pt x="4546" y="95384"/>
                  </a:lnTo>
                  <a:lnTo>
                    <a:pt x="3073" y="98461"/>
                  </a:lnTo>
                  <a:lnTo>
                    <a:pt x="1889" y="104615"/>
                  </a:lnTo>
                  <a:lnTo>
                    <a:pt x="1024" y="110769"/>
                  </a:lnTo>
                  <a:lnTo>
                    <a:pt x="352" y="113846"/>
                  </a:lnTo>
                  <a:lnTo>
                    <a:pt x="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89" name="Google Shape;589;p34"/>
            <p:cNvSpPr/>
            <p:nvPr/>
          </p:nvSpPr>
          <p:spPr>
            <a:xfrm>
              <a:off x="5816600" y="1457325"/>
              <a:ext cx="53975" cy="1452562"/>
            </a:xfrm>
            <a:custGeom>
              <a:rect b="b" l="l" r="r" t="t"/>
              <a:pathLst>
                <a:path extrusionOk="0" h="120000" w="120000">
                  <a:moveTo>
                    <a:pt x="94925" y="119999"/>
                  </a:moveTo>
                  <a:lnTo>
                    <a:pt x="98507" y="109901"/>
                  </a:lnTo>
                  <a:lnTo>
                    <a:pt x="107462" y="87213"/>
                  </a:lnTo>
                  <a:lnTo>
                    <a:pt x="118208" y="63606"/>
                  </a:lnTo>
                  <a:lnTo>
                    <a:pt x="120000" y="50754"/>
                  </a:lnTo>
                  <a:lnTo>
                    <a:pt x="114626" y="40524"/>
                  </a:lnTo>
                  <a:lnTo>
                    <a:pt x="103880" y="23344"/>
                  </a:lnTo>
                  <a:lnTo>
                    <a:pt x="94925" y="7344"/>
                  </a:lnTo>
                  <a:lnTo>
                    <a:pt x="91343" y="0"/>
                  </a:lnTo>
                  <a:lnTo>
                    <a:pt x="0" y="393"/>
                  </a:lnTo>
                  <a:lnTo>
                    <a:pt x="5373" y="9049"/>
                  </a:lnTo>
                  <a:lnTo>
                    <a:pt x="16119" y="28590"/>
                  </a:lnTo>
                  <a:lnTo>
                    <a:pt x="25074" y="48655"/>
                  </a:lnTo>
                  <a:lnTo>
                    <a:pt x="28656" y="59016"/>
                  </a:lnTo>
                  <a:lnTo>
                    <a:pt x="28656" y="70032"/>
                  </a:lnTo>
                  <a:lnTo>
                    <a:pt x="32238" y="91147"/>
                  </a:lnTo>
                  <a:lnTo>
                    <a:pt x="51940" y="111475"/>
                  </a:lnTo>
                  <a:lnTo>
                    <a:pt x="94925" y="11999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0" name="Google Shape;590;p34"/>
            <p:cNvSpPr/>
            <p:nvPr/>
          </p:nvSpPr>
          <p:spPr>
            <a:xfrm>
              <a:off x="5816600" y="2686050"/>
              <a:ext cx="53975" cy="2125662"/>
            </a:xfrm>
            <a:custGeom>
              <a:rect b="b" l="l" r="r" t="t"/>
              <a:pathLst>
                <a:path extrusionOk="0" h="120000" w="120000">
                  <a:moveTo>
                    <a:pt x="94925" y="120000"/>
                  </a:moveTo>
                  <a:lnTo>
                    <a:pt x="98507" y="109873"/>
                  </a:lnTo>
                  <a:lnTo>
                    <a:pt x="107462" y="87199"/>
                  </a:lnTo>
                  <a:lnTo>
                    <a:pt x="118208" y="63539"/>
                  </a:lnTo>
                  <a:lnTo>
                    <a:pt x="120000" y="50545"/>
                  </a:lnTo>
                  <a:lnTo>
                    <a:pt x="114626" y="40418"/>
                  </a:lnTo>
                  <a:lnTo>
                    <a:pt x="103880" y="23211"/>
                  </a:lnTo>
                  <a:lnTo>
                    <a:pt x="94925" y="7079"/>
                  </a:lnTo>
                  <a:lnTo>
                    <a:pt x="91343" y="0"/>
                  </a:lnTo>
                  <a:lnTo>
                    <a:pt x="0" y="268"/>
                  </a:lnTo>
                  <a:lnTo>
                    <a:pt x="5373" y="9051"/>
                  </a:lnTo>
                  <a:lnTo>
                    <a:pt x="16119" y="28588"/>
                  </a:lnTo>
                  <a:lnTo>
                    <a:pt x="25074" y="48573"/>
                  </a:lnTo>
                  <a:lnTo>
                    <a:pt x="28656" y="58879"/>
                  </a:lnTo>
                  <a:lnTo>
                    <a:pt x="28656" y="69813"/>
                  </a:lnTo>
                  <a:lnTo>
                    <a:pt x="32238" y="90963"/>
                  </a:lnTo>
                  <a:lnTo>
                    <a:pt x="51940" y="111486"/>
                  </a:lnTo>
                  <a:lnTo>
                    <a:pt x="94925"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1" name="Google Shape;591;p34"/>
            <p:cNvSpPr/>
            <p:nvPr/>
          </p:nvSpPr>
          <p:spPr>
            <a:xfrm>
              <a:off x="8793162" y="1457325"/>
              <a:ext cx="53975" cy="3432175"/>
            </a:xfrm>
            <a:custGeom>
              <a:rect b="b" l="l" r="r" t="t"/>
              <a:pathLst>
                <a:path extrusionOk="0" h="120000" w="120000">
                  <a:moveTo>
                    <a:pt x="120000" y="120000"/>
                  </a:moveTo>
                  <a:lnTo>
                    <a:pt x="120000" y="109787"/>
                  </a:lnTo>
                  <a:lnTo>
                    <a:pt x="120000" y="87030"/>
                  </a:lnTo>
                  <a:lnTo>
                    <a:pt x="120000" y="63274"/>
                  </a:lnTo>
                  <a:lnTo>
                    <a:pt x="120000" y="50286"/>
                  </a:lnTo>
                  <a:lnTo>
                    <a:pt x="114705" y="40185"/>
                  </a:lnTo>
                  <a:lnTo>
                    <a:pt x="104117" y="23145"/>
                  </a:lnTo>
                  <a:lnTo>
                    <a:pt x="91764" y="7160"/>
                  </a:lnTo>
                  <a:lnTo>
                    <a:pt x="88235" y="0"/>
                  </a:lnTo>
                  <a:lnTo>
                    <a:pt x="0" y="333"/>
                  </a:lnTo>
                  <a:lnTo>
                    <a:pt x="7058" y="8991"/>
                  </a:lnTo>
                  <a:lnTo>
                    <a:pt x="17647" y="28418"/>
                  </a:lnTo>
                  <a:lnTo>
                    <a:pt x="26470" y="48288"/>
                  </a:lnTo>
                  <a:lnTo>
                    <a:pt x="30000" y="58612"/>
                  </a:lnTo>
                  <a:lnTo>
                    <a:pt x="33529" y="69047"/>
                  </a:lnTo>
                  <a:lnTo>
                    <a:pt x="52941" y="89639"/>
                  </a:lnTo>
                  <a:lnTo>
                    <a:pt x="79411" y="110064"/>
                  </a:ln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2" name="Google Shape;592;p34"/>
            <p:cNvSpPr/>
            <p:nvPr/>
          </p:nvSpPr>
          <p:spPr>
            <a:xfrm>
              <a:off x="5826125" y="1450975"/>
              <a:ext cx="2989262" cy="61912"/>
            </a:xfrm>
            <a:custGeom>
              <a:rect b="b" l="l" r="r" t="t"/>
              <a:pathLst>
                <a:path extrusionOk="0" h="120000" w="120000">
                  <a:moveTo>
                    <a:pt x="0" y="80000"/>
                  </a:moveTo>
                  <a:lnTo>
                    <a:pt x="159" y="80000"/>
                  </a:lnTo>
                  <a:lnTo>
                    <a:pt x="733" y="80000"/>
                  </a:lnTo>
                  <a:lnTo>
                    <a:pt x="1625" y="80000"/>
                  </a:lnTo>
                  <a:lnTo>
                    <a:pt x="2804" y="83076"/>
                  </a:lnTo>
                  <a:lnTo>
                    <a:pt x="4239" y="83076"/>
                  </a:lnTo>
                  <a:lnTo>
                    <a:pt x="5992" y="83076"/>
                  </a:lnTo>
                  <a:lnTo>
                    <a:pt x="8000" y="86153"/>
                  </a:lnTo>
                  <a:lnTo>
                    <a:pt x="10231" y="86153"/>
                  </a:lnTo>
                  <a:lnTo>
                    <a:pt x="12621" y="89230"/>
                  </a:lnTo>
                  <a:lnTo>
                    <a:pt x="15235" y="89230"/>
                  </a:lnTo>
                  <a:lnTo>
                    <a:pt x="17976" y="92307"/>
                  </a:lnTo>
                  <a:lnTo>
                    <a:pt x="20844" y="92307"/>
                  </a:lnTo>
                  <a:lnTo>
                    <a:pt x="23776" y="95384"/>
                  </a:lnTo>
                  <a:lnTo>
                    <a:pt x="26868" y="98461"/>
                  </a:lnTo>
                  <a:lnTo>
                    <a:pt x="29960" y="98461"/>
                  </a:lnTo>
                  <a:lnTo>
                    <a:pt x="33115" y="101538"/>
                  </a:lnTo>
                  <a:lnTo>
                    <a:pt x="36302" y="104615"/>
                  </a:lnTo>
                  <a:lnTo>
                    <a:pt x="39458" y="104615"/>
                  </a:lnTo>
                  <a:lnTo>
                    <a:pt x="42613" y="107692"/>
                  </a:lnTo>
                  <a:lnTo>
                    <a:pt x="45641" y="107692"/>
                  </a:lnTo>
                  <a:lnTo>
                    <a:pt x="48669" y="110769"/>
                  </a:lnTo>
                  <a:lnTo>
                    <a:pt x="51537" y="110769"/>
                  </a:lnTo>
                  <a:lnTo>
                    <a:pt x="54342" y="113846"/>
                  </a:lnTo>
                  <a:lnTo>
                    <a:pt x="56988" y="113846"/>
                  </a:lnTo>
                  <a:lnTo>
                    <a:pt x="59442" y="116923"/>
                  </a:lnTo>
                  <a:lnTo>
                    <a:pt x="61673" y="116923"/>
                  </a:lnTo>
                  <a:lnTo>
                    <a:pt x="63713" y="116923"/>
                  </a:lnTo>
                  <a:lnTo>
                    <a:pt x="65529" y="120000"/>
                  </a:lnTo>
                  <a:lnTo>
                    <a:pt x="67091" y="120000"/>
                  </a:lnTo>
                  <a:lnTo>
                    <a:pt x="68366" y="120000"/>
                  </a:lnTo>
                  <a:lnTo>
                    <a:pt x="69322" y="120000"/>
                  </a:lnTo>
                  <a:lnTo>
                    <a:pt x="69960" y="120000"/>
                  </a:lnTo>
                  <a:lnTo>
                    <a:pt x="70533" y="120000"/>
                  </a:lnTo>
                  <a:lnTo>
                    <a:pt x="71426" y="120000"/>
                  </a:lnTo>
                  <a:lnTo>
                    <a:pt x="72414" y="120000"/>
                  </a:lnTo>
                  <a:lnTo>
                    <a:pt x="73657" y="116923"/>
                  </a:lnTo>
                  <a:lnTo>
                    <a:pt x="75059" y="116923"/>
                  </a:lnTo>
                  <a:lnTo>
                    <a:pt x="76557" y="116923"/>
                  </a:lnTo>
                  <a:lnTo>
                    <a:pt x="78215" y="113846"/>
                  </a:lnTo>
                  <a:lnTo>
                    <a:pt x="80000" y="113846"/>
                  </a:lnTo>
                  <a:lnTo>
                    <a:pt x="81944" y="113846"/>
                  </a:lnTo>
                  <a:lnTo>
                    <a:pt x="83920" y="110769"/>
                  </a:lnTo>
                  <a:lnTo>
                    <a:pt x="85992" y="110769"/>
                  </a:lnTo>
                  <a:lnTo>
                    <a:pt x="88127" y="110769"/>
                  </a:lnTo>
                  <a:lnTo>
                    <a:pt x="90294" y="107692"/>
                  </a:lnTo>
                  <a:lnTo>
                    <a:pt x="92525" y="107692"/>
                  </a:lnTo>
                  <a:lnTo>
                    <a:pt x="94756" y="107692"/>
                  </a:lnTo>
                  <a:lnTo>
                    <a:pt x="96956" y="104615"/>
                  </a:lnTo>
                  <a:lnTo>
                    <a:pt x="99187" y="104615"/>
                  </a:lnTo>
                  <a:lnTo>
                    <a:pt x="101354" y="101538"/>
                  </a:lnTo>
                  <a:lnTo>
                    <a:pt x="103521" y="101538"/>
                  </a:lnTo>
                  <a:lnTo>
                    <a:pt x="105561" y="101538"/>
                  </a:lnTo>
                  <a:lnTo>
                    <a:pt x="107537" y="98461"/>
                  </a:lnTo>
                  <a:lnTo>
                    <a:pt x="109482" y="98461"/>
                  </a:lnTo>
                  <a:lnTo>
                    <a:pt x="111235" y="98461"/>
                  </a:lnTo>
                  <a:lnTo>
                    <a:pt x="112924" y="95384"/>
                  </a:lnTo>
                  <a:lnTo>
                    <a:pt x="114454" y="95384"/>
                  </a:lnTo>
                  <a:lnTo>
                    <a:pt x="115856" y="95384"/>
                  </a:lnTo>
                  <a:lnTo>
                    <a:pt x="117003" y="95384"/>
                  </a:lnTo>
                  <a:lnTo>
                    <a:pt x="118055" y="92307"/>
                  </a:lnTo>
                  <a:lnTo>
                    <a:pt x="118884" y="92307"/>
                  </a:lnTo>
                  <a:lnTo>
                    <a:pt x="119490" y="92307"/>
                  </a:lnTo>
                  <a:lnTo>
                    <a:pt x="119872" y="92307"/>
                  </a:lnTo>
                  <a:lnTo>
                    <a:pt x="120000" y="92307"/>
                  </a:lnTo>
                  <a:lnTo>
                    <a:pt x="119776" y="0"/>
                  </a:lnTo>
                  <a:lnTo>
                    <a:pt x="119585" y="0"/>
                  </a:lnTo>
                  <a:lnTo>
                    <a:pt x="119107" y="0"/>
                  </a:lnTo>
                  <a:lnTo>
                    <a:pt x="118406" y="0"/>
                  </a:lnTo>
                  <a:lnTo>
                    <a:pt x="117354" y="0"/>
                  </a:lnTo>
                  <a:lnTo>
                    <a:pt x="116143" y="3076"/>
                  </a:lnTo>
                  <a:lnTo>
                    <a:pt x="114613" y="3076"/>
                  </a:lnTo>
                  <a:lnTo>
                    <a:pt x="112988" y="3076"/>
                  </a:lnTo>
                  <a:lnTo>
                    <a:pt x="111107" y="6153"/>
                  </a:lnTo>
                  <a:lnTo>
                    <a:pt x="109067" y="6153"/>
                  </a:lnTo>
                  <a:lnTo>
                    <a:pt x="106836" y="6153"/>
                  </a:lnTo>
                  <a:lnTo>
                    <a:pt x="104573" y="9230"/>
                  </a:lnTo>
                  <a:lnTo>
                    <a:pt x="102183" y="9230"/>
                  </a:lnTo>
                  <a:lnTo>
                    <a:pt x="99665" y="12307"/>
                  </a:lnTo>
                  <a:lnTo>
                    <a:pt x="97083" y="12307"/>
                  </a:lnTo>
                  <a:lnTo>
                    <a:pt x="94438" y="12307"/>
                  </a:lnTo>
                  <a:lnTo>
                    <a:pt x="91824" y="18461"/>
                  </a:lnTo>
                  <a:lnTo>
                    <a:pt x="89147" y="18461"/>
                  </a:lnTo>
                  <a:lnTo>
                    <a:pt x="86501" y="21538"/>
                  </a:lnTo>
                  <a:lnTo>
                    <a:pt x="83920" y="21538"/>
                  </a:lnTo>
                  <a:lnTo>
                    <a:pt x="81370" y="24615"/>
                  </a:lnTo>
                  <a:lnTo>
                    <a:pt x="78852" y="24615"/>
                  </a:lnTo>
                  <a:lnTo>
                    <a:pt x="76462" y="24615"/>
                  </a:lnTo>
                  <a:lnTo>
                    <a:pt x="74167" y="27692"/>
                  </a:lnTo>
                  <a:lnTo>
                    <a:pt x="72000" y="27692"/>
                  </a:lnTo>
                  <a:lnTo>
                    <a:pt x="70023" y="27692"/>
                  </a:lnTo>
                  <a:lnTo>
                    <a:pt x="68207" y="30769"/>
                  </a:lnTo>
                  <a:lnTo>
                    <a:pt x="66517" y="30769"/>
                  </a:lnTo>
                  <a:lnTo>
                    <a:pt x="65115" y="30769"/>
                  </a:lnTo>
                  <a:lnTo>
                    <a:pt x="63872" y="30769"/>
                  </a:lnTo>
                  <a:lnTo>
                    <a:pt x="62948" y="30769"/>
                  </a:lnTo>
                  <a:lnTo>
                    <a:pt x="62247" y="30769"/>
                  </a:lnTo>
                  <a:lnTo>
                    <a:pt x="61832" y="30769"/>
                  </a:lnTo>
                  <a:lnTo>
                    <a:pt x="61418" y="30769"/>
                  </a:lnTo>
                  <a:lnTo>
                    <a:pt x="60653" y="30769"/>
                  </a:lnTo>
                  <a:lnTo>
                    <a:pt x="59665" y="27692"/>
                  </a:lnTo>
                  <a:lnTo>
                    <a:pt x="58390" y="27692"/>
                  </a:lnTo>
                  <a:lnTo>
                    <a:pt x="56860" y="27692"/>
                  </a:lnTo>
                  <a:lnTo>
                    <a:pt x="55171" y="24615"/>
                  </a:lnTo>
                  <a:lnTo>
                    <a:pt x="53195" y="24615"/>
                  </a:lnTo>
                  <a:lnTo>
                    <a:pt x="51091" y="21538"/>
                  </a:lnTo>
                  <a:lnTo>
                    <a:pt x="48796" y="21538"/>
                  </a:lnTo>
                  <a:lnTo>
                    <a:pt x="46406" y="18461"/>
                  </a:lnTo>
                  <a:lnTo>
                    <a:pt x="43824" y="12307"/>
                  </a:lnTo>
                  <a:lnTo>
                    <a:pt x="41211" y="12307"/>
                  </a:lnTo>
                  <a:lnTo>
                    <a:pt x="38438" y="12307"/>
                  </a:lnTo>
                  <a:lnTo>
                    <a:pt x="35697" y="9230"/>
                  </a:lnTo>
                  <a:lnTo>
                    <a:pt x="32892" y="9230"/>
                  </a:lnTo>
                  <a:lnTo>
                    <a:pt x="30087" y="9230"/>
                  </a:lnTo>
                  <a:lnTo>
                    <a:pt x="27282" y="9230"/>
                  </a:lnTo>
                  <a:lnTo>
                    <a:pt x="24478" y="9230"/>
                  </a:lnTo>
                  <a:lnTo>
                    <a:pt x="21737" y="9230"/>
                  </a:lnTo>
                  <a:lnTo>
                    <a:pt x="19027" y="9230"/>
                  </a:lnTo>
                  <a:lnTo>
                    <a:pt x="16478" y="9230"/>
                  </a:lnTo>
                  <a:lnTo>
                    <a:pt x="14023" y="12307"/>
                  </a:lnTo>
                  <a:lnTo>
                    <a:pt x="11665" y="18461"/>
                  </a:lnTo>
                  <a:lnTo>
                    <a:pt x="9529" y="21538"/>
                  </a:lnTo>
                  <a:lnTo>
                    <a:pt x="7458" y="24615"/>
                  </a:lnTo>
                  <a:lnTo>
                    <a:pt x="5641" y="30769"/>
                  </a:lnTo>
                  <a:lnTo>
                    <a:pt x="4079" y="36923"/>
                  </a:lnTo>
                  <a:lnTo>
                    <a:pt x="2677" y="43076"/>
                  </a:lnTo>
                  <a:lnTo>
                    <a:pt x="1561" y="49230"/>
                  </a:lnTo>
                  <a:lnTo>
                    <a:pt x="733" y="58461"/>
                  </a:lnTo>
                  <a:lnTo>
                    <a:pt x="223" y="67692"/>
                  </a:lnTo>
                  <a:lnTo>
                    <a:pt x="0" y="8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3" name="Google Shape;593;p34"/>
            <p:cNvSpPr/>
            <p:nvPr/>
          </p:nvSpPr>
          <p:spPr>
            <a:xfrm>
              <a:off x="6480175" y="2111375"/>
              <a:ext cx="1724025" cy="1990725"/>
            </a:xfrm>
            <a:custGeom>
              <a:rect b="b" l="l" r="r" t="t"/>
              <a:pathLst>
                <a:path extrusionOk="0" h="120000" w="120000">
                  <a:moveTo>
                    <a:pt x="60110" y="120000"/>
                  </a:moveTo>
                  <a:lnTo>
                    <a:pt x="53922" y="119712"/>
                  </a:lnTo>
                  <a:lnTo>
                    <a:pt x="47900" y="118755"/>
                  </a:lnTo>
                  <a:lnTo>
                    <a:pt x="42154" y="117320"/>
                  </a:lnTo>
                  <a:lnTo>
                    <a:pt x="36685" y="115215"/>
                  </a:lnTo>
                  <a:lnTo>
                    <a:pt x="31381" y="112727"/>
                  </a:lnTo>
                  <a:lnTo>
                    <a:pt x="26464" y="109760"/>
                  </a:lnTo>
                  <a:lnTo>
                    <a:pt x="21878" y="106315"/>
                  </a:lnTo>
                  <a:lnTo>
                    <a:pt x="17624" y="102392"/>
                  </a:lnTo>
                  <a:lnTo>
                    <a:pt x="13701" y="98181"/>
                  </a:lnTo>
                  <a:lnTo>
                    <a:pt x="10220" y="93588"/>
                  </a:lnTo>
                  <a:lnTo>
                    <a:pt x="7182" y="88612"/>
                  </a:lnTo>
                  <a:lnTo>
                    <a:pt x="4751" y="83349"/>
                  </a:lnTo>
                  <a:lnTo>
                    <a:pt x="2707" y="77894"/>
                  </a:lnTo>
                  <a:lnTo>
                    <a:pt x="1215" y="72153"/>
                  </a:lnTo>
                  <a:lnTo>
                    <a:pt x="276" y="66124"/>
                  </a:lnTo>
                  <a:lnTo>
                    <a:pt x="0" y="60095"/>
                  </a:lnTo>
                  <a:lnTo>
                    <a:pt x="276" y="53875"/>
                  </a:lnTo>
                  <a:lnTo>
                    <a:pt x="1215" y="47942"/>
                  </a:lnTo>
                  <a:lnTo>
                    <a:pt x="2707" y="42105"/>
                  </a:lnTo>
                  <a:lnTo>
                    <a:pt x="4751" y="36650"/>
                  </a:lnTo>
                  <a:lnTo>
                    <a:pt x="7182" y="31387"/>
                  </a:lnTo>
                  <a:lnTo>
                    <a:pt x="10220" y="26411"/>
                  </a:lnTo>
                  <a:lnTo>
                    <a:pt x="13701" y="21913"/>
                  </a:lnTo>
                  <a:lnTo>
                    <a:pt x="17624" y="17511"/>
                  </a:lnTo>
                  <a:lnTo>
                    <a:pt x="21878" y="13684"/>
                  </a:lnTo>
                  <a:lnTo>
                    <a:pt x="26464" y="10239"/>
                  </a:lnTo>
                  <a:lnTo>
                    <a:pt x="31381" y="7177"/>
                  </a:lnTo>
                  <a:lnTo>
                    <a:pt x="36685" y="4784"/>
                  </a:lnTo>
                  <a:lnTo>
                    <a:pt x="42154" y="2775"/>
                  </a:lnTo>
                  <a:lnTo>
                    <a:pt x="47900" y="1244"/>
                  </a:lnTo>
                  <a:lnTo>
                    <a:pt x="53922" y="287"/>
                  </a:lnTo>
                  <a:lnTo>
                    <a:pt x="60110" y="0"/>
                  </a:lnTo>
                  <a:lnTo>
                    <a:pt x="66187" y="287"/>
                  </a:lnTo>
                  <a:lnTo>
                    <a:pt x="72154" y="1244"/>
                  </a:lnTo>
                  <a:lnTo>
                    <a:pt x="77900" y="2775"/>
                  </a:lnTo>
                  <a:lnTo>
                    <a:pt x="83370" y="4784"/>
                  </a:lnTo>
                  <a:lnTo>
                    <a:pt x="88674" y="7177"/>
                  </a:lnTo>
                  <a:lnTo>
                    <a:pt x="93535" y="10239"/>
                  </a:lnTo>
                  <a:lnTo>
                    <a:pt x="98176" y="13684"/>
                  </a:lnTo>
                  <a:lnTo>
                    <a:pt x="102430" y="17511"/>
                  </a:lnTo>
                  <a:lnTo>
                    <a:pt x="106298" y="21913"/>
                  </a:lnTo>
                  <a:lnTo>
                    <a:pt x="109723" y="26411"/>
                  </a:lnTo>
                  <a:lnTo>
                    <a:pt x="112762" y="31387"/>
                  </a:lnTo>
                  <a:lnTo>
                    <a:pt x="115303" y="36650"/>
                  </a:lnTo>
                  <a:lnTo>
                    <a:pt x="117237" y="42105"/>
                  </a:lnTo>
                  <a:lnTo>
                    <a:pt x="118729" y="47942"/>
                  </a:lnTo>
                  <a:lnTo>
                    <a:pt x="119668" y="53875"/>
                  </a:lnTo>
                  <a:lnTo>
                    <a:pt x="120000" y="60095"/>
                  </a:lnTo>
                  <a:lnTo>
                    <a:pt x="119668" y="66124"/>
                  </a:lnTo>
                  <a:lnTo>
                    <a:pt x="118729" y="72153"/>
                  </a:lnTo>
                  <a:lnTo>
                    <a:pt x="117237" y="77894"/>
                  </a:lnTo>
                  <a:lnTo>
                    <a:pt x="115303" y="83349"/>
                  </a:lnTo>
                  <a:lnTo>
                    <a:pt x="112762" y="88612"/>
                  </a:lnTo>
                  <a:lnTo>
                    <a:pt x="109723" y="93588"/>
                  </a:lnTo>
                  <a:lnTo>
                    <a:pt x="106298" y="98181"/>
                  </a:lnTo>
                  <a:lnTo>
                    <a:pt x="102430" y="102392"/>
                  </a:lnTo>
                  <a:lnTo>
                    <a:pt x="98176" y="106315"/>
                  </a:lnTo>
                  <a:lnTo>
                    <a:pt x="93535" y="109760"/>
                  </a:lnTo>
                  <a:lnTo>
                    <a:pt x="88674" y="112727"/>
                  </a:lnTo>
                  <a:lnTo>
                    <a:pt x="83370" y="115215"/>
                  </a:lnTo>
                  <a:lnTo>
                    <a:pt x="77900" y="117320"/>
                  </a:lnTo>
                  <a:lnTo>
                    <a:pt x="72154" y="118755"/>
                  </a:lnTo>
                  <a:lnTo>
                    <a:pt x="66187" y="119712"/>
                  </a:lnTo>
                  <a:lnTo>
                    <a:pt x="60110" y="120000"/>
                  </a:lnTo>
                  <a:close/>
                </a:path>
              </a:pathLst>
            </a:custGeom>
            <a:solidFill>
              <a:srgbClr val="0042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4" name="Google Shape;594;p34"/>
            <p:cNvSpPr/>
            <p:nvPr/>
          </p:nvSpPr>
          <p:spPr>
            <a:xfrm>
              <a:off x="6527800" y="2165350"/>
              <a:ext cx="1630362" cy="1881187"/>
            </a:xfrm>
            <a:custGeom>
              <a:rect b="b" l="l" r="r" t="t"/>
              <a:pathLst>
                <a:path extrusionOk="0" h="120000" w="120000">
                  <a:moveTo>
                    <a:pt x="60116" y="120000"/>
                  </a:moveTo>
                  <a:lnTo>
                    <a:pt x="53982" y="119696"/>
                  </a:lnTo>
                  <a:lnTo>
                    <a:pt x="47964" y="118886"/>
                  </a:lnTo>
                  <a:lnTo>
                    <a:pt x="42181" y="117367"/>
                  </a:lnTo>
                  <a:lnTo>
                    <a:pt x="36747" y="115341"/>
                  </a:lnTo>
                  <a:lnTo>
                    <a:pt x="31489" y="112708"/>
                  </a:lnTo>
                  <a:lnTo>
                    <a:pt x="26465" y="109772"/>
                  </a:lnTo>
                  <a:lnTo>
                    <a:pt x="21850" y="106329"/>
                  </a:lnTo>
                  <a:lnTo>
                    <a:pt x="17526" y="102481"/>
                  </a:lnTo>
                  <a:lnTo>
                    <a:pt x="13670" y="98126"/>
                  </a:lnTo>
                  <a:lnTo>
                    <a:pt x="10282" y="93569"/>
                  </a:lnTo>
                  <a:lnTo>
                    <a:pt x="7244" y="88607"/>
                  </a:lnTo>
                  <a:lnTo>
                    <a:pt x="4673" y="83341"/>
                  </a:lnTo>
                  <a:lnTo>
                    <a:pt x="2629" y="77873"/>
                  </a:lnTo>
                  <a:lnTo>
                    <a:pt x="1168" y="72101"/>
                  </a:lnTo>
                  <a:lnTo>
                    <a:pt x="292" y="66227"/>
                  </a:lnTo>
                  <a:lnTo>
                    <a:pt x="0" y="60151"/>
                  </a:lnTo>
                  <a:lnTo>
                    <a:pt x="292" y="53974"/>
                  </a:lnTo>
                  <a:lnTo>
                    <a:pt x="1168" y="48000"/>
                  </a:lnTo>
                  <a:lnTo>
                    <a:pt x="2629" y="42227"/>
                  </a:lnTo>
                  <a:lnTo>
                    <a:pt x="4673" y="36759"/>
                  </a:lnTo>
                  <a:lnTo>
                    <a:pt x="7244" y="31493"/>
                  </a:lnTo>
                  <a:lnTo>
                    <a:pt x="10282" y="26430"/>
                  </a:lnTo>
                  <a:lnTo>
                    <a:pt x="13670" y="21873"/>
                  </a:lnTo>
                  <a:lnTo>
                    <a:pt x="17526" y="17620"/>
                  </a:lnTo>
                  <a:lnTo>
                    <a:pt x="21850" y="13670"/>
                  </a:lnTo>
                  <a:lnTo>
                    <a:pt x="26465" y="10329"/>
                  </a:lnTo>
                  <a:lnTo>
                    <a:pt x="31489" y="7291"/>
                  </a:lnTo>
                  <a:lnTo>
                    <a:pt x="36747" y="4759"/>
                  </a:lnTo>
                  <a:lnTo>
                    <a:pt x="42181" y="2632"/>
                  </a:lnTo>
                  <a:lnTo>
                    <a:pt x="47964" y="1215"/>
                  </a:lnTo>
                  <a:lnTo>
                    <a:pt x="53982" y="303"/>
                  </a:lnTo>
                  <a:lnTo>
                    <a:pt x="60116" y="0"/>
                  </a:lnTo>
                  <a:lnTo>
                    <a:pt x="66192" y="303"/>
                  </a:lnTo>
                  <a:lnTo>
                    <a:pt x="72093" y="1215"/>
                  </a:lnTo>
                  <a:lnTo>
                    <a:pt x="77877" y="2632"/>
                  </a:lnTo>
                  <a:lnTo>
                    <a:pt x="83369" y="4759"/>
                  </a:lnTo>
                  <a:lnTo>
                    <a:pt x="88568" y="7291"/>
                  </a:lnTo>
                  <a:lnTo>
                    <a:pt x="93534" y="10329"/>
                  </a:lnTo>
                  <a:lnTo>
                    <a:pt x="98149" y="13670"/>
                  </a:lnTo>
                  <a:lnTo>
                    <a:pt x="102414" y="17620"/>
                  </a:lnTo>
                  <a:lnTo>
                    <a:pt x="106270" y="21873"/>
                  </a:lnTo>
                  <a:lnTo>
                    <a:pt x="109717" y="26430"/>
                  </a:lnTo>
                  <a:lnTo>
                    <a:pt x="112697" y="31493"/>
                  </a:lnTo>
                  <a:lnTo>
                    <a:pt x="115267" y="36759"/>
                  </a:lnTo>
                  <a:lnTo>
                    <a:pt x="117312" y="42227"/>
                  </a:lnTo>
                  <a:lnTo>
                    <a:pt x="118831" y="48000"/>
                  </a:lnTo>
                  <a:lnTo>
                    <a:pt x="119649" y="53974"/>
                  </a:lnTo>
                  <a:lnTo>
                    <a:pt x="120000" y="60151"/>
                  </a:lnTo>
                  <a:lnTo>
                    <a:pt x="119649" y="66227"/>
                  </a:lnTo>
                  <a:lnTo>
                    <a:pt x="118831" y="72101"/>
                  </a:lnTo>
                  <a:lnTo>
                    <a:pt x="117312" y="77873"/>
                  </a:lnTo>
                  <a:lnTo>
                    <a:pt x="115267" y="83341"/>
                  </a:lnTo>
                  <a:lnTo>
                    <a:pt x="112697" y="88607"/>
                  </a:lnTo>
                  <a:lnTo>
                    <a:pt x="109717" y="93569"/>
                  </a:lnTo>
                  <a:lnTo>
                    <a:pt x="106270" y="98126"/>
                  </a:lnTo>
                  <a:lnTo>
                    <a:pt x="102414" y="102481"/>
                  </a:lnTo>
                  <a:lnTo>
                    <a:pt x="98149" y="106329"/>
                  </a:lnTo>
                  <a:lnTo>
                    <a:pt x="93534" y="109772"/>
                  </a:lnTo>
                  <a:lnTo>
                    <a:pt x="88568" y="112708"/>
                  </a:lnTo>
                  <a:lnTo>
                    <a:pt x="83369" y="115341"/>
                  </a:lnTo>
                  <a:lnTo>
                    <a:pt x="77877" y="117367"/>
                  </a:lnTo>
                  <a:lnTo>
                    <a:pt x="72093" y="118886"/>
                  </a:lnTo>
                  <a:lnTo>
                    <a:pt x="66192" y="119696"/>
                  </a:lnTo>
                  <a:lnTo>
                    <a:pt x="60116" y="120000"/>
                  </a:lnTo>
                  <a:close/>
                </a:path>
              </a:pathLst>
            </a:custGeom>
            <a:solidFill>
              <a:srgbClr val="63A8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5" name="Google Shape;595;p34"/>
            <p:cNvSpPr/>
            <p:nvPr/>
          </p:nvSpPr>
          <p:spPr>
            <a:xfrm>
              <a:off x="6527800" y="3103562"/>
              <a:ext cx="379412" cy="722312"/>
            </a:xfrm>
            <a:custGeom>
              <a:rect b="b" l="l" r="r" t="t"/>
              <a:pathLst>
                <a:path extrusionOk="0" h="120000" w="120000">
                  <a:moveTo>
                    <a:pt x="95146" y="48263"/>
                  </a:moveTo>
                  <a:lnTo>
                    <a:pt x="94644" y="44571"/>
                  </a:lnTo>
                  <a:lnTo>
                    <a:pt x="90627" y="39296"/>
                  </a:lnTo>
                  <a:lnTo>
                    <a:pt x="83347" y="32703"/>
                  </a:lnTo>
                  <a:lnTo>
                    <a:pt x="74560" y="25582"/>
                  </a:lnTo>
                  <a:lnTo>
                    <a:pt x="66276" y="18461"/>
                  </a:lnTo>
                  <a:lnTo>
                    <a:pt x="58493" y="12395"/>
                  </a:lnTo>
                  <a:lnTo>
                    <a:pt x="53221" y="7648"/>
                  </a:lnTo>
                  <a:lnTo>
                    <a:pt x="52468" y="5010"/>
                  </a:lnTo>
                  <a:lnTo>
                    <a:pt x="5523" y="0"/>
                  </a:lnTo>
                  <a:lnTo>
                    <a:pt x="5020" y="263"/>
                  </a:lnTo>
                  <a:lnTo>
                    <a:pt x="3514" y="791"/>
                  </a:lnTo>
                  <a:lnTo>
                    <a:pt x="1757" y="1582"/>
                  </a:lnTo>
                  <a:lnTo>
                    <a:pt x="0" y="2373"/>
                  </a:lnTo>
                  <a:lnTo>
                    <a:pt x="753" y="12395"/>
                  </a:lnTo>
                  <a:lnTo>
                    <a:pt x="2761" y="22153"/>
                  </a:lnTo>
                  <a:lnTo>
                    <a:pt x="5523" y="31648"/>
                  </a:lnTo>
                  <a:lnTo>
                    <a:pt x="8535" y="40879"/>
                  </a:lnTo>
                  <a:lnTo>
                    <a:pt x="13305" y="48527"/>
                  </a:lnTo>
                  <a:lnTo>
                    <a:pt x="18828" y="56175"/>
                  </a:lnTo>
                  <a:lnTo>
                    <a:pt x="24853" y="63824"/>
                  </a:lnTo>
                  <a:lnTo>
                    <a:pt x="30627" y="70945"/>
                  </a:lnTo>
                  <a:lnTo>
                    <a:pt x="37154" y="78593"/>
                  </a:lnTo>
                  <a:lnTo>
                    <a:pt x="44184" y="85450"/>
                  </a:lnTo>
                  <a:lnTo>
                    <a:pt x="50962" y="92571"/>
                  </a:lnTo>
                  <a:lnTo>
                    <a:pt x="57991" y="98901"/>
                  </a:lnTo>
                  <a:lnTo>
                    <a:pt x="61506" y="101802"/>
                  </a:lnTo>
                  <a:lnTo>
                    <a:pt x="65774" y="104439"/>
                  </a:lnTo>
                  <a:lnTo>
                    <a:pt x="69790" y="107340"/>
                  </a:lnTo>
                  <a:lnTo>
                    <a:pt x="74058" y="109714"/>
                  </a:lnTo>
                  <a:lnTo>
                    <a:pt x="78577" y="112351"/>
                  </a:lnTo>
                  <a:lnTo>
                    <a:pt x="82845" y="114989"/>
                  </a:lnTo>
                  <a:lnTo>
                    <a:pt x="87364" y="117362"/>
                  </a:lnTo>
                  <a:lnTo>
                    <a:pt x="91882" y="119999"/>
                  </a:lnTo>
                  <a:lnTo>
                    <a:pt x="93891" y="117362"/>
                  </a:lnTo>
                  <a:lnTo>
                    <a:pt x="96150" y="114989"/>
                  </a:lnTo>
                  <a:lnTo>
                    <a:pt x="98912" y="111824"/>
                  </a:lnTo>
                  <a:lnTo>
                    <a:pt x="101673" y="108659"/>
                  </a:lnTo>
                  <a:lnTo>
                    <a:pt x="104435" y="105758"/>
                  </a:lnTo>
                  <a:lnTo>
                    <a:pt x="107698" y="102593"/>
                  </a:lnTo>
                  <a:lnTo>
                    <a:pt x="110460" y="99428"/>
                  </a:lnTo>
                  <a:lnTo>
                    <a:pt x="113723" y="96527"/>
                  </a:lnTo>
                  <a:lnTo>
                    <a:pt x="117238" y="89142"/>
                  </a:lnTo>
                  <a:lnTo>
                    <a:pt x="119246" y="78593"/>
                  </a:lnTo>
                  <a:lnTo>
                    <a:pt x="120000" y="69098"/>
                  </a:lnTo>
                  <a:lnTo>
                    <a:pt x="120000" y="64879"/>
                  </a:lnTo>
                  <a:lnTo>
                    <a:pt x="70794" y="74109"/>
                  </a:lnTo>
                  <a:lnTo>
                    <a:pt x="71799" y="73318"/>
                  </a:lnTo>
                  <a:lnTo>
                    <a:pt x="73556" y="70945"/>
                  </a:lnTo>
                  <a:lnTo>
                    <a:pt x="76820" y="68043"/>
                  </a:lnTo>
                  <a:lnTo>
                    <a:pt x="80836" y="64087"/>
                  </a:lnTo>
                  <a:lnTo>
                    <a:pt x="85104" y="59604"/>
                  </a:lnTo>
                  <a:lnTo>
                    <a:pt x="88870" y="55384"/>
                  </a:lnTo>
                  <a:lnTo>
                    <a:pt x="92384" y="51428"/>
                  </a:lnTo>
                  <a:lnTo>
                    <a:pt x="95146" y="482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6" name="Google Shape;596;p34"/>
            <p:cNvSpPr/>
            <p:nvPr/>
          </p:nvSpPr>
          <p:spPr>
            <a:xfrm>
              <a:off x="6530975" y="3171825"/>
              <a:ext cx="349250" cy="615950"/>
            </a:xfrm>
            <a:custGeom>
              <a:rect b="b" l="l" r="r" t="t"/>
              <a:pathLst>
                <a:path extrusionOk="0" h="120000" w="120000">
                  <a:moveTo>
                    <a:pt x="89727" y="42989"/>
                  </a:moveTo>
                  <a:lnTo>
                    <a:pt x="89727" y="39587"/>
                  </a:lnTo>
                  <a:lnTo>
                    <a:pt x="86181" y="34329"/>
                  </a:lnTo>
                  <a:lnTo>
                    <a:pt x="80727" y="28453"/>
                  </a:lnTo>
                  <a:lnTo>
                    <a:pt x="74181" y="21649"/>
                  </a:lnTo>
                  <a:lnTo>
                    <a:pt x="67090" y="15463"/>
                  </a:lnTo>
                  <a:lnTo>
                    <a:pt x="61090" y="9587"/>
                  </a:lnTo>
                  <a:lnTo>
                    <a:pt x="57545" y="5257"/>
                  </a:lnTo>
                  <a:lnTo>
                    <a:pt x="56727" y="2474"/>
                  </a:lnTo>
                  <a:lnTo>
                    <a:pt x="0" y="0"/>
                  </a:lnTo>
                  <a:lnTo>
                    <a:pt x="1636" y="8659"/>
                  </a:lnTo>
                  <a:lnTo>
                    <a:pt x="3000" y="17319"/>
                  </a:lnTo>
                  <a:lnTo>
                    <a:pt x="5454" y="25670"/>
                  </a:lnTo>
                  <a:lnTo>
                    <a:pt x="8454" y="34020"/>
                  </a:lnTo>
                  <a:lnTo>
                    <a:pt x="12545" y="42371"/>
                  </a:lnTo>
                  <a:lnTo>
                    <a:pt x="16636" y="50412"/>
                  </a:lnTo>
                  <a:lnTo>
                    <a:pt x="21545" y="58144"/>
                  </a:lnTo>
                  <a:lnTo>
                    <a:pt x="26454" y="66185"/>
                  </a:lnTo>
                  <a:lnTo>
                    <a:pt x="32454" y="73608"/>
                  </a:lnTo>
                  <a:lnTo>
                    <a:pt x="38454" y="80721"/>
                  </a:lnTo>
                  <a:lnTo>
                    <a:pt x="45545" y="88144"/>
                  </a:lnTo>
                  <a:lnTo>
                    <a:pt x="53181" y="94948"/>
                  </a:lnTo>
                  <a:lnTo>
                    <a:pt x="60545" y="101443"/>
                  </a:lnTo>
                  <a:lnTo>
                    <a:pt x="69000" y="107938"/>
                  </a:lnTo>
                  <a:lnTo>
                    <a:pt x="77727" y="114123"/>
                  </a:lnTo>
                  <a:lnTo>
                    <a:pt x="86727" y="120000"/>
                  </a:lnTo>
                  <a:lnTo>
                    <a:pt x="89181" y="117525"/>
                  </a:lnTo>
                  <a:lnTo>
                    <a:pt x="92181" y="114432"/>
                  </a:lnTo>
                  <a:lnTo>
                    <a:pt x="95181" y="111340"/>
                  </a:lnTo>
                  <a:lnTo>
                    <a:pt x="98727" y="107628"/>
                  </a:lnTo>
                  <a:lnTo>
                    <a:pt x="102000" y="104226"/>
                  </a:lnTo>
                  <a:lnTo>
                    <a:pt x="105545" y="100824"/>
                  </a:lnTo>
                  <a:lnTo>
                    <a:pt x="109636" y="97113"/>
                  </a:lnTo>
                  <a:lnTo>
                    <a:pt x="113181" y="93711"/>
                  </a:lnTo>
                  <a:lnTo>
                    <a:pt x="116727" y="88144"/>
                  </a:lnTo>
                  <a:lnTo>
                    <a:pt x="119181" y="81030"/>
                  </a:lnTo>
                  <a:lnTo>
                    <a:pt x="120000" y="75154"/>
                  </a:lnTo>
                  <a:lnTo>
                    <a:pt x="120000" y="72989"/>
                  </a:lnTo>
                  <a:lnTo>
                    <a:pt x="62727" y="83195"/>
                  </a:lnTo>
                  <a:lnTo>
                    <a:pt x="63545" y="81649"/>
                  </a:lnTo>
                  <a:lnTo>
                    <a:pt x="66000" y="77938"/>
                  </a:lnTo>
                  <a:lnTo>
                    <a:pt x="69545" y="72371"/>
                  </a:lnTo>
                  <a:lnTo>
                    <a:pt x="74181" y="65876"/>
                  </a:lnTo>
                  <a:lnTo>
                    <a:pt x="78545" y="58762"/>
                  </a:lnTo>
                  <a:lnTo>
                    <a:pt x="83181" y="52268"/>
                  </a:lnTo>
                  <a:lnTo>
                    <a:pt x="87000" y="46701"/>
                  </a:lnTo>
                  <a:lnTo>
                    <a:pt x="89727" y="42989"/>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7" name="Google Shape;597;p34"/>
            <p:cNvSpPr/>
            <p:nvPr/>
          </p:nvSpPr>
          <p:spPr>
            <a:xfrm>
              <a:off x="6926262" y="3097212"/>
              <a:ext cx="749300" cy="931862"/>
            </a:xfrm>
            <a:custGeom>
              <a:rect b="b" l="l" r="r" t="t"/>
              <a:pathLst>
                <a:path extrusionOk="0" h="120000" w="120000">
                  <a:moveTo>
                    <a:pt x="20571" y="3884"/>
                  </a:moveTo>
                  <a:lnTo>
                    <a:pt x="41650" y="5928"/>
                  </a:lnTo>
                  <a:lnTo>
                    <a:pt x="62222" y="15741"/>
                  </a:lnTo>
                  <a:lnTo>
                    <a:pt x="77333" y="18194"/>
                  </a:lnTo>
                  <a:lnTo>
                    <a:pt x="101841" y="2862"/>
                  </a:lnTo>
                  <a:lnTo>
                    <a:pt x="120000" y="0"/>
                  </a:lnTo>
                  <a:lnTo>
                    <a:pt x="110857" y="29233"/>
                  </a:lnTo>
                  <a:lnTo>
                    <a:pt x="87873" y="31277"/>
                  </a:lnTo>
                  <a:lnTo>
                    <a:pt x="72888" y="38841"/>
                  </a:lnTo>
                  <a:lnTo>
                    <a:pt x="70095" y="60715"/>
                  </a:lnTo>
                  <a:lnTo>
                    <a:pt x="88761" y="95672"/>
                  </a:lnTo>
                  <a:lnTo>
                    <a:pt x="74285" y="120000"/>
                  </a:lnTo>
                  <a:lnTo>
                    <a:pt x="73650" y="120000"/>
                  </a:lnTo>
                  <a:lnTo>
                    <a:pt x="72888" y="120000"/>
                  </a:lnTo>
                  <a:lnTo>
                    <a:pt x="72253" y="120000"/>
                  </a:lnTo>
                  <a:lnTo>
                    <a:pt x="71238" y="120000"/>
                  </a:lnTo>
                  <a:lnTo>
                    <a:pt x="29333" y="96899"/>
                  </a:lnTo>
                  <a:lnTo>
                    <a:pt x="11682" y="71959"/>
                  </a:lnTo>
                  <a:lnTo>
                    <a:pt x="15873" y="44361"/>
                  </a:lnTo>
                  <a:lnTo>
                    <a:pt x="2539" y="28620"/>
                  </a:lnTo>
                  <a:lnTo>
                    <a:pt x="0" y="4088"/>
                  </a:lnTo>
                  <a:lnTo>
                    <a:pt x="17269" y="22487"/>
                  </a:lnTo>
                  <a:lnTo>
                    <a:pt x="20571" y="38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8" name="Google Shape;598;p34"/>
            <p:cNvSpPr/>
            <p:nvPr/>
          </p:nvSpPr>
          <p:spPr>
            <a:xfrm>
              <a:off x="6965950" y="3163887"/>
              <a:ext cx="649287" cy="847725"/>
            </a:xfrm>
            <a:custGeom>
              <a:rect b="b" l="l" r="r" t="t"/>
              <a:pathLst>
                <a:path extrusionOk="0" h="120000" w="120000">
                  <a:moveTo>
                    <a:pt x="101955" y="2471"/>
                  </a:moveTo>
                  <a:lnTo>
                    <a:pt x="78190" y="17078"/>
                  </a:lnTo>
                  <a:lnTo>
                    <a:pt x="63227" y="14606"/>
                  </a:lnTo>
                  <a:lnTo>
                    <a:pt x="42982" y="5393"/>
                  </a:lnTo>
                  <a:lnTo>
                    <a:pt x="22004" y="3370"/>
                  </a:lnTo>
                  <a:lnTo>
                    <a:pt x="18044" y="25168"/>
                  </a:lnTo>
                  <a:lnTo>
                    <a:pt x="0" y="6966"/>
                  </a:lnTo>
                  <a:lnTo>
                    <a:pt x="4547" y="26292"/>
                  </a:lnTo>
                  <a:lnTo>
                    <a:pt x="17750" y="41573"/>
                  </a:lnTo>
                  <a:lnTo>
                    <a:pt x="11589" y="68539"/>
                  </a:lnTo>
                  <a:lnTo>
                    <a:pt x="30366" y="96404"/>
                  </a:lnTo>
                  <a:lnTo>
                    <a:pt x="73936" y="120000"/>
                  </a:lnTo>
                  <a:lnTo>
                    <a:pt x="91100" y="94831"/>
                  </a:lnTo>
                  <a:lnTo>
                    <a:pt x="68801" y="59550"/>
                  </a:lnTo>
                  <a:lnTo>
                    <a:pt x="71002" y="34382"/>
                  </a:lnTo>
                  <a:lnTo>
                    <a:pt x="85525" y="20898"/>
                  </a:lnTo>
                  <a:lnTo>
                    <a:pt x="111344" y="20449"/>
                  </a:lnTo>
                  <a:lnTo>
                    <a:pt x="120000" y="0"/>
                  </a:lnTo>
                  <a:lnTo>
                    <a:pt x="101955" y="2471"/>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9" name="Google Shape;599;p34"/>
            <p:cNvSpPr/>
            <p:nvPr/>
          </p:nvSpPr>
          <p:spPr>
            <a:xfrm>
              <a:off x="7199312" y="2251075"/>
              <a:ext cx="949325" cy="1128712"/>
            </a:xfrm>
            <a:custGeom>
              <a:rect b="b" l="l" r="r" t="t"/>
              <a:pathLst>
                <a:path extrusionOk="0" h="120000" w="120000">
                  <a:moveTo>
                    <a:pt x="60903" y="0"/>
                  </a:moveTo>
                  <a:lnTo>
                    <a:pt x="52976" y="7088"/>
                  </a:lnTo>
                  <a:lnTo>
                    <a:pt x="39732" y="7088"/>
                  </a:lnTo>
                  <a:lnTo>
                    <a:pt x="22474" y="12151"/>
                  </a:lnTo>
                  <a:lnTo>
                    <a:pt x="4013" y="19915"/>
                  </a:lnTo>
                  <a:lnTo>
                    <a:pt x="4013" y="28016"/>
                  </a:lnTo>
                  <a:lnTo>
                    <a:pt x="19464" y="32911"/>
                  </a:lnTo>
                  <a:lnTo>
                    <a:pt x="32608" y="41856"/>
                  </a:lnTo>
                  <a:lnTo>
                    <a:pt x="8227" y="60759"/>
                  </a:lnTo>
                  <a:lnTo>
                    <a:pt x="0" y="78649"/>
                  </a:lnTo>
                  <a:lnTo>
                    <a:pt x="11237" y="88438"/>
                  </a:lnTo>
                  <a:lnTo>
                    <a:pt x="32608" y="81518"/>
                  </a:lnTo>
                  <a:lnTo>
                    <a:pt x="48963" y="76455"/>
                  </a:lnTo>
                  <a:lnTo>
                    <a:pt x="64214" y="79493"/>
                  </a:lnTo>
                  <a:lnTo>
                    <a:pt x="80568" y="75611"/>
                  </a:lnTo>
                  <a:lnTo>
                    <a:pt x="88695" y="94345"/>
                  </a:lnTo>
                  <a:lnTo>
                    <a:pt x="99933" y="113248"/>
                  </a:lnTo>
                  <a:lnTo>
                    <a:pt x="105050" y="120000"/>
                  </a:lnTo>
                  <a:lnTo>
                    <a:pt x="110267" y="103291"/>
                  </a:lnTo>
                  <a:lnTo>
                    <a:pt x="111170" y="83375"/>
                  </a:lnTo>
                  <a:lnTo>
                    <a:pt x="120000" y="83375"/>
                  </a:lnTo>
                  <a:lnTo>
                    <a:pt x="119197" y="76455"/>
                  </a:lnTo>
                  <a:lnTo>
                    <a:pt x="117993" y="69704"/>
                  </a:lnTo>
                  <a:lnTo>
                    <a:pt x="116287" y="63291"/>
                  </a:lnTo>
                  <a:lnTo>
                    <a:pt x="114080" y="56708"/>
                  </a:lnTo>
                  <a:lnTo>
                    <a:pt x="111672" y="50464"/>
                  </a:lnTo>
                  <a:lnTo>
                    <a:pt x="108762" y="44388"/>
                  </a:lnTo>
                  <a:lnTo>
                    <a:pt x="105451" y="38818"/>
                  </a:lnTo>
                  <a:lnTo>
                    <a:pt x="101739" y="33080"/>
                  </a:lnTo>
                  <a:lnTo>
                    <a:pt x="97725" y="27848"/>
                  </a:lnTo>
                  <a:lnTo>
                    <a:pt x="93311" y="22784"/>
                  </a:lnTo>
                  <a:lnTo>
                    <a:pt x="88695" y="18227"/>
                  </a:lnTo>
                  <a:lnTo>
                    <a:pt x="83678" y="13670"/>
                  </a:lnTo>
                  <a:lnTo>
                    <a:pt x="78361" y="9789"/>
                  </a:lnTo>
                  <a:lnTo>
                    <a:pt x="72842" y="6244"/>
                  </a:lnTo>
                  <a:lnTo>
                    <a:pt x="67023" y="2869"/>
                  </a:lnTo>
                  <a:lnTo>
                    <a:pt x="6090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0" name="Google Shape;600;p34"/>
            <p:cNvSpPr/>
            <p:nvPr/>
          </p:nvSpPr>
          <p:spPr>
            <a:xfrm>
              <a:off x="7277100" y="2278062"/>
              <a:ext cx="869950" cy="1014412"/>
            </a:xfrm>
            <a:custGeom>
              <a:rect b="b" l="l" r="r" t="t"/>
              <a:pathLst>
                <a:path extrusionOk="0" h="120000" w="120000">
                  <a:moveTo>
                    <a:pt x="62684" y="0"/>
                  </a:moveTo>
                  <a:lnTo>
                    <a:pt x="49095" y="12957"/>
                  </a:lnTo>
                  <a:lnTo>
                    <a:pt x="36821" y="12957"/>
                  </a:lnTo>
                  <a:lnTo>
                    <a:pt x="20712" y="17464"/>
                  </a:lnTo>
                  <a:lnTo>
                    <a:pt x="3397" y="21971"/>
                  </a:lnTo>
                  <a:lnTo>
                    <a:pt x="3397" y="28356"/>
                  </a:lnTo>
                  <a:lnTo>
                    <a:pt x="19945" y="34553"/>
                  </a:lnTo>
                  <a:lnTo>
                    <a:pt x="30136" y="45633"/>
                  </a:lnTo>
                  <a:lnTo>
                    <a:pt x="7452" y="63661"/>
                  </a:lnTo>
                  <a:lnTo>
                    <a:pt x="0" y="80187"/>
                  </a:lnTo>
                  <a:lnTo>
                    <a:pt x="7671" y="88075"/>
                  </a:lnTo>
                  <a:lnTo>
                    <a:pt x="29589" y="79624"/>
                  </a:lnTo>
                  <a:lnTo>
                    <a:pt x="45260" y="78497"/>
                  </a:lnTo>
                  <a:lnTo>
                    <a:pt x="59506" y="81314"/>
                  </a:lnTo>
                  <a:lnTo>
                    <a:pt x="79561" y="73990"/>
                  </a:lnTo>
                  <a:lnTo>
                    <a:pt x="87890" y="92206"/>
                  </a:lnTo>
                  <a:lnTo>
                    <a:pt x="96328" y="111361"/>
                  </a:lnTo>
                  <a:lnTo>
                    <a:pt x="100931" y="120000"/>
                  </a:lnTo>
                  <a:lnTo>
                    <a:pt x="102136" y="103661"/>
                  </a:lnTo>
                  <a:lnTo>
                    <a:pt x="103123" y="85070"/>
                  </a:lnTo>
                  <a:lnTo>
                    <a:pt x="120000" y="85446"/>
                  </a:lnTo>
                  <a:lnTo>
                    <a:pt x="119013" y="78685"/>
                  </a:lnTo>
                  <a:lnTo>
                    <a:pt x="117589" y="71924"/>
                  </a:lnTo>
                  <a:lnTo>
                    <a:pt x="115835" y="65352"/>
                  </a:lnTo>
                  <a:lnTo>
                    <a:pt x="113534" y="58967"/>
                  </a:lnTo>
                  <a:lnTo>
                    <a:pt x="111123" y="52582"/>
                  </a:lnTo>
                  <a:lnTo>
                    <a:pt x="108164" y="46760"/>
                  </a:lnTo>
                  <a:lnTo>
                    <a:pt x="104986" y="40751"/>
                  </a:lnTo>
                  <a:lnTo>
                    <a:pt x="101479" y="35117"/>
                  </a:lnTo>
                  <a:lnTo>
                    <a:pt x="97753" y="29859"/>
                  </a:lnTo>
                  <a:lnTo>
                    <a:pt x="93479" y="24600"/>
                  </a:lnTo>
                  <a:lnTo>
                    <a:pt x="89095" y="19906"/>
                  </a:lnTo>
                  <a:lnTo>
                    <a:pt x="84273" y="15211"/>
                  </a:lnTo>
                  <a:lnTo>
                    <a:pt x="79232" y="10892"/>
                  </a:lnTo>
                  <a:lnTo>
                    <a:pt x="73972" y="6948"/>
                  </a:lnTo>
                  <a:lnTo>
                    <a:pt x="68602" y="3380"/>
                  </a:lnTo>
                  <a:lnTo>
                    <a:pt x="62684" y="0"/>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1" name="Google Shape;601;p34"/>
            <p:cNvSpPr/>
            <p:nvPr/>
          </p:nvSpPr>
          <p:spPr>
            <a:xfrm>
              <a:off x="6864350" y="2165350"/>
              <a:ext cx="536575" cy="309562"/>
            </a:xfrm>
            <a:custGeom>
              <a:rect b="b" l="l" r="r" t="t"/>
              <a:pathLst>
                <a:path extrusionOk="0" h="120000" w="120000">
                  <a:moveTo>
                    <a:pt x="120000" y="1230"/>
                  </a:moveTo>
                  <a:lnTo>
                    <a:pt x="118404" y="1230"/>
                  </a:lnTo>
                  <a:lnTo>
                    <a:pt x="116809" y="615"/>
                  </a:lnTo>
                  <a:lnTo>
                    <a:pt x="115214" y="615"/>
                  </a:lnTo>
                  <a:lnTo>
                    <a:pt x="113796" y="615"/>
                  </a:lnTo>
                  <a:lnTo>
                    <a:pt x="112200" y="0"/>
                  </a:lnTo>
                  <a:lnTo>
                    <a:pt x="110605" y="0"/>
                  </a:lnTo>
                  <a:lnTo>
                    <a:pt x="109010" y="0"/>
                  </a:lnTo>
                  <a:lnTo>
                    <a:pt x="107415" y="0"/>
                  </a:lnTo>
                  <a:lnTo>
                    <a:pt x="100502" y="0"/>
                  </a:lnTo>
                  <a:lnTo>
                    <a:pt x="93766" y="1230"/>
                  </a:lnTo>
                  <a:lnTo>
                    <a:pt x="87208" y="1846"/>
                  </a:lnTo>
                  <a:lnTo>
                    <a:pt x="80649" y="3692"/>
                  </a:lnTo>
                  <a:lnTo>
                    <a:pt x="74091" y="6153"/>
                  </a:lnTo>
                  <a:lnTo>
                    <a:pt x="67710" y="8615"/>
                  </a:lnTo>
                  <a:lnTo>
                    <a:pt x="61506" y="11692"/>
                  </a:lnTo>
                  <a:lnTo>
                    <a:pt x="55302" y="14769"/>
                  </a:lnTo>
                  <a:lnTo>
                    <a:pt x="49098" y="19692"/>
                  </a:lnTo>
                  <a:lnTo>
                    <a:pt x="42895" y="23384"/>
                  </a:lnTo>
                  <a:lnTo>
                    <a:pt x="37045" y="28923"/>
                  </a:lnTo>
                  <a:lnTo>
                    <a:pt x="31196" y="33230"/>
                  </a:lnTo>
                  <a:lnTo>
                    <a:pt x="25701" y="38769"/>
                  </a:lnTo>
                  <a:lnTo>
                    <a:pt x="19852" y="44923"/>
                  </a:lnTo>
                  <a:lnTo>
                    <a:pt x="14357" y="51692"/>
                  </a:lnTo>
                  <a:lnTo>
                    <a:pt x="9217" y="57846"/>
                  </a:lnTo>
                  <a:lnTo>
                    <a:pt x="9217" y="58461"/>
                  </a:lnTo>
                  <a:lnTo>
                    <a:pt x="0" y="105230"/>
                  </a:lnTo>
                  <a:lnTo>
                    <a:pt x="25347" y="120000"/>
                  </a:lnTo>
                  <a:lnTo>
                    <a:pt x="50516" y="73230"/>
                  </a:lnTo>
                  <a:lnTo>
                    <a:pt x="61506" y="80000"/>
                  </a:lnTo>
                  <a:lnTo>
                    <a:pt x="88449" y="19076"/>
                  </a:lnTo>
                  <a:lnTo>
                    <a:pt x="119113" y="4307"/>
                  </a:lnTo>
                  <a:lnTo>
                    <a:pt x="120000" y="12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2" name="Google Shape;602;p34"/>
            <p:cNvSpPr/>
            <p:nvPr/>
          </p:nvSpPr>
          <p:spPr>
            <a:xfrm>
              <a:off x="6905625" y="2165350"/>
              <a:ext cx="446087" cy="271462"/>
            </a:xfrm>
            <a:custGeom>
              <a:rect b="b" l="l" r="r" t="t"/>
              <a:pathLst>
                <a:path extrusionOk="0" h="120000" w="120000">
                  <a:moveTo>
                    <a:pt x="118078" y="0"/>
                  </a:moveTo>
                  <a:lnTo>
                    <a:pt x="110604" y="0"/>
                  </a:lnTo>
                  <a:lnTo>
                    <a:pt x="103131" y="701"/>
                  </a:lnTo>
                  <a:lnTo>
                    <a:pt x="95658" y="2105"/>
                  </a:lnTo>
                  <a:lnTo>
                    <a:pt x="88612" y="3508"/>
                  </a:lnTo>
                  <a:lnTo>
                    <a:pt x="81565" y="5614"/>
                  </a:lnTo>
                  <a:lnTo>
                    <a:pt x="74519" y="8421"/>
                  </a:lnTo>
                  <a:lnTo>
                    <a:pt x="67473" y="11228"/>
                  </a:lnTo>
                  <a:lnTo>
                    <a:pt x="60854" y="14035"/>
                  </a:lnTo>
                  <a:lnTo>
                    <a:pt x="53807" y="17543"/>
                  </a:lnTo>
                  <a:lnTo>
                    <a:pt x="47188" y="22456"/>
                  </a:lnTo>
                  <a:lnTo>
                    <a:pt x="40355" y="26666"/>
                  </a:lnTo>
                  <a:lnTo>
                    <a:pt x="34163" y="32280"/>
                  </a:lnTo>
                  <a:lnTo>
                    <a:pt x="27544" y="37192"/>
                  </a:lnTo>
                  <a:lnTo>
                    <a:pt x="21352" y="42105"/>
                  </a:lnTo>
                  <a:lnTo>
                    <a:pt x="15373" y="48421"/>
                  </a:lnTo>
                  <a:lnTo>
                    <a:pt x="9181" y="54736"/>
                  </a:lnTo>
                  <a:lnTo>
                    <a:pt x="9395" y="65263"/>
                  </a:lnTo>
                  <a:lnTo>
                    <a:pt x="0" y="111578"/>
                  </a:lnTo>
                  <a:lnTo>
                    <a:pt x="18149" y="120000"/>
                  </a:lnTo>
                  <a:lnTo>
                    <a:pt x="49750" y="67368"/>
                  </a:lnTo>
                  <a:lnTo>
                    <a:pt x="60427" y="75789"/>
                  </a:lnTo>
                  <a:lnTo>
                    <a:pt x="85836" y="13333"/>
                  </a:lnTo>
                  <a:lnTo>
                    <a:pt x="120000" y="701"/>
                  </a:lnTo>
                  <a:lnTo>
                    <a:pt x="119572" y="701"/>
                  </a:lnTo>
                  <a:lnTo>
                    <a:pt x="119145" y="0"/>
                  </a:lnTo>
                  <a:lnTo>
                    <a:pt x="118291" y="0"/>
                  </a:lnTo>
                  <a:lnTo>
                    <a:pt x="118078" y="0"/>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3" name="Google Shape;603;p34"/>
            <p:cNvSpPr/>
            <p:nvPr/>
          </p:nvSpPr>
          <p:spPr>
            <a:xfrm>
              <a:off x="6699250" y="2643187"/>
              <a:ext cx="220662" cy="549275"/>
            </a:xfrm>
            <a:custGeom>
              <a:rect b="b" l="l" r="r" t="t"/>
              <a:pathLst>
                <a:path extrusionOk="0" h="120000" w="120000">
                  <a:moveTo>
                    <a:pt x="106666" y="38497"/>
                  </a:moveTo>
                  <a:lnTo>
                    <a:pt x="64516" y="0"/>
                  </a:lnTo>
                  <a:lnTo>
                    <a:pt x="27526" y="14219"/>
                  </a:lnTo>
                  <a:lnTo>
                    <a:pt x="0" y="47514"/>
                  </a:lnTo>
                  <a:lnTo>
                    <a:pt x="47311" y="55491"/>
                  </a:lnTo>
                  <a:lnTo>
                    <a:pt x="41720" y="61734"/>
                  </a:lnTo>
                  <a:lnTo>
                    <a:pt x="37849" y="68670"/>
                  </a:lnTo>
                  <a:lnTo>
                    <a:pt x="36129" y="75953"/>
                  </a:lnTo>
                  <a:lnTo>
                    <a:pt x="39569" y="81849"/>
                  </a:lnTo>
                  <a:lnTo>
                    <a:pt x="41720" y="86358"/>
                  </a:lnTo>
                  <a:lnTo>
                    <a:pt x="43440" y="92947"/>
                  </a:lnTo>
                  <a:lnTo>
                    <a:pt x="47311" y="100578"/>
                  </a:lnTo>
                  <a:lnTo>
                    <a:pt x="53763" y="106127"/>
                  </a:lnTo>
                  <a:lnTo>
                    <a:pt x="64086" y="120000"/>
                  </a:lnTo>
                  <a:lnTo>
                    <a:pt x="120000" y="89826"/>
                  </a:lnTo>
                  <a:lnTo>
                    <a:pt x="106666" y="3849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4" name="Google Shape;604;p34"/>
            <p:cNvSpPr/>
            <p:nvPr/>
          </p:nvSpPr>
          <p:spPr>
            <a:xfrm>
              <a:off x="6726237" y="2687637"/>
              <a:ext cx="171450" cy="452437"/>
            </a:xfrm>
            <a:custGeom>
              <a:rect b="b" l="l" r="r" t="t"/>
              <a:pathLst>
                <a:path extrusionOk="0" h="120000" w="120000">
                  <a:moveTo>
                    <a:pt x="71111" y="52631"/>
                  </a:moveTo>
                  <a:lnTo>
                    <a:pt x="70555" y="53473"/>
                  </a:lnTo>
                  <a:lnTo>
                    <a:pt x="66111" y="56000"/>
                  </a:lnTo>
                  <a:lnTo>
                    <a:pt x="61111" y="59789"/>
                  </a:lnTo>
                  <a:lnTo>
                    <a:pt x="56111" y="64842"/>
                  </a:lnTo>
                  <a:lnTo>
                    <a:pt x="52222" y="69473"/>
                  </a:lnTo>
                  <a:lnTo>
                    <a:pt x="47777" y="74947"/>
                  </a:lnTo>
                  <a:lnTo>
                    <a:pt x="46666" y="80000"/>
                  </a:lnTo>
                  <a:lnTo>
                    <a:pt x="48888" y="83789"/>
                  </a:lnTo>
                  <a:lnTo>
                    <a:pt x="57222" y="93473"/>
                  </a:lnTo>
                  <a:lnTo>
                    <a:pt x="64444" y="105263"/>
                  </a:lnTo>
                  <a:lnTo>
                    <a:pt x="69444" y="115368"/>
                  </a:lnTo>
                  <a:lnTo>
                    <a:pt x="71111" y="119999"/>
                  </a:lnTo>
                  <a:lnTo>
                    <a:pt x="120000" y="96000"/>
                  </a:lnTo>
                  <a:lnTo>
                    <a:pt x="98888" y="35789"/>
                  </a:lnTo>
                  <a:lnTo>
                    <a:pt x="60000" y="0"/>
                  </a:lnTo>
                  <a:lnTo>
                    <a:pt x="32777" y="9263"/>
                  </a:lnTo>
                  <a:lnTo>
                    <a:pt x="0" y="40421"/>
                  </a:lnTo>
                  <a:lnTo>
                    <a:pt x="71111" y="52631"/>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5" name="Google Shape;605;p34"/>
            <p:cNvSpPr/>
            <p:nvPr/>
          </p:nvSpPr>
          <p:spPr>
            <a:xfrm>
              <a:off x="6145212" y="1831975"/>
              <a:ext cx="319087" cy="401637"/>
            </a:xfrm>
            <a:custGeom>
              <a:rect b="b" l="l" r="r" t="t"/>
              <a:pathLst>
                <a:path extrusionOk="0" h="120000" w="120000">
                  <a:moveTo>
                    <a:pt x="67128" y="0"/>
                  </a:moveTo>
                  <a:lnTo>
                    <a:pt x="63267" y="0"/>
                  </a:lnTo>
                  <a:lnTo>
                    <a:pt x="57920" y="1422"/>
                  </a:lnTo>
                  <a:lnTo>
                    <a:pt x="51683" y="2371"/>
                  </a:lnTo>
                  <a:lnTo>
                    <a:pt x="45148" y="3794"/>
                  </a:lnTo>
                  <a:lnTo>
                    <a:pt x="38316" y="6166"/>
                  </a:lnTo>
                  <a:lnTo>
                    <a:pt x="30594" y="9486"/>
                  </a:lnTo>
                  <a:lnTo>
                    <a:pt x="23465" y="13280"/>
                  </a:lnTo>
                  <a:lnTo>
                    <a:pt x="16930" y="18023"/>
                  </a:lnTo>
                  <a:lnTo>
                    <a:pt x="10990" y="23241"/>
                  </a:lnTo>
                  <a:lnTo>
                    <a:pt x="5940" y="29407"/>
                  </a:lnTo>
                  <a:lnTo>
                    <a:pt x="2376" y="36521"/>
                  </a:lnTo>
                  <a:lnTo>
                    <a:pt x="0" y="44584"/>
                  </a:lnTo>
                  <a:lnTo>
                    <a:pt x="0" y="54071"/>
                  </a:lnTo>
                  <a:lnTo>
                    <a:pt x="1782" y="64031"/>
                  </a:lnTo>
                  <a:lnTo>
                    <a:pt x="5940" y="74940"/>
                  </a:lnTo>
                  <a:lnTo>
                    <a:pt x="12475" y="87747"/>
                  </a:lnTo>
                  <a:lnTo>
                    <a:pt x="20792" y="98656"/>
                  </a:lnTo>
                  <a:lnTo>
                    <a:pt x="29405" y="107193"/>
                  </a:lnTo>
                  <a:lnTo>
                    <a:pt x="38316" y="113359"/>
                  </a:lnTo>
                  <a:lnTo>
                    <a:pt x="47524" y="117628"/>
                  </a:lnTo>
                  <a:lnTo>
                    <a:pt x="56732" y="119525"/>
                  </a:lnTo>
                  <a:lnTo>
                    <a:pt x="65940" y="120000"/>
                  </a:lnTo>
                  <a:lnTo>
                    <a:pt x="74554" y="119051"/>
                  </a:lnTo>
                  <a:lnTo>
                    <a:pt x="83465" y="116679"/>
                  </a:lnTo>
                  <a:lnTo>
                    <a:pt x="91188" y="113359"/>
                  </a:lnTo>
                  <a:lnTo>
                    <a:pt x="98613" y="108616"/>
                  </a:lnTo>
                  <a:lnTo>
                    <a:pt x="105148" y="102924"/>
                  </a:lnTo>
                  <a:lnTo>
                    <a:pt x="110792" y="97707"/>
                  </a:lnTo>
                  <a:lnTo>
                    <a:pt x="114950" y="91067"/>
                  </a:lnTo>
                  <a:lnTo>
                    <a:pt x="118217" y="84426"/>
                  </a:lnTo>
                  <a:lnTo>
                    <a:pt x="120000" y="77786"/>
                  </a:lnTo>
                  <a:lnTo>
                    <a:pt x="120000" y="72094"/>
                  </a:lnTo>
                  <a:lnTo>
                    <a:pt x="116732" y="55494"/>
                  </a:lnTo>
                  <a:lnTo>
                    <a:pt x="111089" y="41264"/>
                  </a:lnTo>
                  <a:lnTo>
                    <a:pt x="104554" y="28932"/>
                  </a:lnTo>
                  <a:lnTo>
                    <a:pt x="97722" y="18972"/>
                  </a:lnTo>
                  <a:lnTo>
                    <a:pt x="89405" y="11383"/>
                  </a:lnTo>
                  <a:lnTo>
                    <a:pt x="81683" y="5217"/>
                  </a:lnTo>
                  <a:lnTo>
                    <a:pt x="74257" y="1897"/>
                  </a:lnTo>
                  <a:lnTo>
                    <a:pt x="67128" y="0"/>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6" name="Google Shape;606;p34"/>
            <p:cNvSpPr/>
            <p:nvPr/>
          </p:nvSpPr>
          <p:spPr>
            <a:xfrm>
              <a:off x="6157912" y="1835150"/>
              <a:ext cx="409575" cy="557212"/>
            </a:xfrm>
            <a:custGeom>
              <a:rect b="b" l="l" r="r" t="t"/>
              <a:pathLst>
                <a:path extrusionOk="0" h="120000" w="120000">
                  <a:moveTo>
                    <a:pt x="79148" y="89572"/>
                  </a:moveTo>
                  <a:lnTo>
                    <a:pt x="100735" y="119999"/>
                  </a:lnTo>
                  <a:lnTo>
                    <a:pt x="103752" y="118632"/>
                  </a:lnTo>
                  <a:lnTo>
                    <a:pt x="120000" y="108717"/>
                  </a:lnTo>
                  <a:lnTo>
                    <a:pt x="95628" y="77948"/>
                  </a:lnTo>
                  <a:lnTo>
                    <a:pt x="95396" y="76923"/>
                  </a:lnTo>
                  <a:lnTo>
                    <a:pt x="94932" y="74529"/>
                  </a:lnTo>
                  <a:lnTo>
                    <a:pt x="94003" y="71111"/>
                  </a:lnTo>
                  <a:lnTo>
                    <a:pt x="93075" y="67350"/>
                  </a:lnTo>
                  <a:lnTo>
                    <a:pt x="93539" y="60170"/>
                  </a:lnTo>
                  <a:lnTo>
                    <a:pt x="94003" y="51282"/>
                  </a:lnTo>
                  <a:lnTo>
                    <a:pt x="93539" y="41367"/>
                  </a:lnTo>
                  <a:lnTo>
                    <a:pt x="89361" y="32136"/>
                  </a:lnTo>
                  <a:lnTo>
                    <a:pt x="86808" y="28376"/>
                  </a:lnTo>
                  <a:lnTo>
                    <a:pt x="83791" y="23589"/>
                  </a:lnTo>
                  <a:lnTo>
                    <a:pt x="80077" y="18803"/>
                  </a:lnTo>
                  <a:lnTo>
                    <a:pt x="75667" y="13675"/>
                  </a:lnTo>
                  <a:lnTo>
                    <a:pt x="70560" y="8888"/>
                  </a:lnTo>
                  <a:lnTo>
                    <a:pt x="64758" y="4786"/>
                  </a:lnTo>
                  <a:lnTo>
                    <a:pt x="58259" y="2051"/>
                  </a:lnTo>
                  <a:lnTo>
                    <a:pt x="50599" y="683"/>
                  </a:lnTo>
                  <a:lnTo>
                    <a:pt x="49671" y="683"/>
                  </a:lnTo>
                  <a:lnTo>
                    <a:pt x="47117" y="341"/>
                  </a:lnTo>
                  <a:lnTo>
                    <a:pt x="43404" y="0"/>
                  </a:lnTo>
                  <a:lnTo>
                    <a:pt x="38762" y="0"/>
                  </a:lnTo>
                  <a:lnTo>
                    <a:pt x="33191" y="1025"/>
                  </a:lnTo>
                  <a:lnTo>
                    <a:pt x="26692" y="2393"/>
                  </a:lnTo>
                  <a:lnTo>
                    <a:pt x="20425" y="5128"/>
                  </a:lnTo>
                  <a:lnTo>
                    <a:pt x="13462" y="9230"/>
                  </a:lnTo>
                  <a:lnTo>
                    <a:pt x="9748" y="12307"/>
                  </a:lnTo>
                  <a:lnTo>
                    <a:pt x="7195" y="14358"/>
                  </a:lnTo>
                  <a:lnTo>
                    <a:pt x="5802" y="15384"/>
                  </a:lnTo>
                  <a:lnTo>
                    <a:pt x="5106" y="16068"/>
                  </a:lnTo>
                  <a:lnTo>
                    <a:pt x="5106" y="16752"/>
                  </a:lnTo>
                  <a:lnTo>
                    <a:pt x="5570" y="16752"/>
                  </a:lnTo>
                  <a:lnTo>
                    <a:pt x="5570" y="17094"/>
                  </a:lnTo>
                  <a:lnTo>
                    <a:pt x="5106" y="17777"/>
                  </a:lnTo>
                  <a:lnTo>
                    <a:pt x="4177" y="19829"/>
                  </a:lnTo>
                  <a:lnTo>
                    <a:pt x="2553" y="23247"/>
                  </a:lnTo>
                  <a:lnTo>
                    <a:pt x="696" y="28717"/>
                  </a:lnTo>
                  <a:lnTo>
                    <a:pt x="0" y="35555"/>
                  </a:lnTo>
                  <a:lnTo>
                    <a:pt x="464" y="43760"/>
                  </a:lnTo>
                  <a:lnTo>
                    <a:pt x="2553" y="52307"/>
                  </a:lnTo>
                  <a:lnTo>
                    <a:pt x="7195" y="61538"/>
                  </a:lnTo>
                  <a:lnTo>
                    <a:pt x="14854" y="71111"/>
                  </a:lnTo>
                  <a:lnTo>
                    <a:pt x="21121" y="76581"/>
                  </a:lnTo>
                  <a:lnTo>
                    <a:pt x="27156" y="80683"/>
                  </a:lnTo>
                  <a:lnTo>
                    <a:pt x="32263" y="83418"/>
                  </a:lnTo>
                  <a:lnTo>
                    <a:pt x="37369" y="84786"/>
                  </a:lnTo>
                  <a:lnTo>
                    <a:pt x="41315" y="85470"/>
                  </a:lnTo>
                  <a:lnTo>
                    <a:pt x="44100" y="85470"/>
                  </a:lnTo>
                  <a:lnTo>
                    <a:pt x="45957" y="85470"/>
                  </a:lnTo>
                  <a:lnTo>
                    <a:pt x="46653" y="85470"/>
                  </a:lnTo>
                  <a:lnTo>
                    <a:pt x="65454" y="89230"/>
                  </a:lnTo>
                  <a:lnTo>
                    <a:pt x="67311" y="89230"/>
                  </a:lnTo>
                  <a:lnTo>
                    <a:pt x="70560" y="89230"/>
                  </a:lnTo>
                  <a:lnTo>
                    <a:pt x="74506" y="89230"/>
                  </a:lnTo>
                  <a:lnTo>
                    <a:pt x="76595" y="88888"/>
                  </a:lnTo>
                  <a:lnTo>
                    <a:pt x="77059" y="88205"/>
                  </a:lnTo>
                  <a:lnTo>
                    <a:pt x="77059" y="87521"/>
                  </a:lnTo>
                  <a:lnTo>
                    <a:pt x="76131" y="87179"/>
                  </a:lnTo>
                  <a:lnTo>
                    <a:pt x="75667" y="86837"/>
                  </a:lnTo>
                  <a:lnTo>
                    <a:pt x="74970" y="86153"/>
                  </a:lnTo>
                  <a:lnTo>
                    <a:pt x="73114" y="85811"/>
                  </a:lnTo>
                  <a:lnTo>
                    <a:pt x="71025" y="84786"/>
                  </a:lnTo>
                  <a:lnTo>
                    <a:pt x="68007" y="83760"/>
                  </a:lnTo>
                  <a:lnTo>
                    <a:pt x="64758" y="83076"/>
                  </a:lnTo>
                  <a:lnTo>
                    <a:pt x="61740" y="82051"/>
                  </a:lnTo>
                  <a:lnTo>
                    <a:pt x="59187" y="81709"/>
                  </a:lnTo>
                  <a:lnTo>
                    <a:pt x="57330" y="81709"/>
                  </a:lnTo>
                  <a:lnTo>
                    <a:pt x="55705" y="81709"/>
                  </a:lnTo>
                  <a:lnTo>
                    <a:pt x="52688" y="81709"/>
                  </a:lnTo>
                  <a:lnTo>
                    <a:pt x="49206" y="81025"/>
                  </a:lnTo>
                  <a:lnTo>
                    <a:pt x="45493" y="79658"/>
                  </a:lnTo>
                  <a:lnTo>
                    <a:pt x="41315" y="78632"/>
                  </a:lnTo>
                  <a:lnTo>
                    <a:pt x="37833" y="77606"/>
                  </a:lnTo>
                  <a:lnTo>
                    <a:pt x="34352" y="76239"/>
                  </a:lnTo>
                  <a:lnTo>
                    <a:pt x="32263" y="75213"/>
                  </a:lnTo>
                  <a:lnTo>
                    <a:pt x="30174" y="73162"/>
                  </a:lnTo>
                  <a:lnTo>
                    <a:pt x="26692" y="70769"/>
                  </a:lnTo>
                  <a:lnTo>
                    <a:pt x="22514" y="66666"/>
                  </a:lnTo>
                  <a:lnTo>
                    <a:pt x="18568" y="62564"/>
                  </a:lnTo>
                  <a:lnTo>
                    <a:pt x="14390" y="57777"/>
                  </a:lnTo>
                  <a:lnTo>
                    <a:pt x="11373" y="52991"/>
                  </a:lnTo>
                  <a:lnTo>
                    <a:pt x="8820" y="47863"/>
                  </a:lnTo>
                  <a:lnTo>
                    <a:pt x="8355" y="43418"/>
                  </a:lnTo>
                  <a:lnTo>
                    <a:pt x="9284" y="34529"/>
                  </a:lnTo>
                  <a:lnTo>
                    <a:pt x="10909" y="27008"/>
                  </a:lnTo>
                  <a:lnTo>
                    <a:pt x="13462" y="20170"/>
                  </a:lnTo>
                  <a:lnTo>
                    <a:pt x="18336" y="15384"/>
                  </a:lnTo>
                  <a:lnTo>
                    <a:pt x="21121" y="13675"/>
                  </a:lnTo>
                  <a:lnTo>
                    <a:pt x="25067" y="11282"/>
                  </a:lnTo>
                  <a:lnTo>
                    <a:pt x="28781" y="9572"/>
                  </a:lnTo>
                  <a:lnTo>
                    <a:pt x="33191" y="8205"/>
                  </a:lnTo>
                  <a:lnTo>
                    <a:pt x="37833" y="7521"/>
                  </a:lnTo>
                  <a:lnTo>
                    <a:pt x="42475" y="7179"/>
                  </a:lnTo>
                  <a:lnTo>
                    <a:pt x="47582" y="7863"/>
                  </a:lnTo>
                  <a:lnTo>
                    <a:pt x="53152" y="9572"/>
                  </a:lnTo>
                  <a:lnTo>
                    <a:pt x="58259" y="11623"/>
                  </a:lnTo>
                  <a:lnTo>
                    <a:pt x="62205" y="14017"/>
                  </a:lnTo>
                  <a:lnTo>
                    <a:pt x="65454" y="15726"/>
                  </a:lnTo>
                  <a:lnTo>
                    <a:pt x="68007" y="17435"/>
                  </a:lnTo>
                  <a:lnTo>
                    <a:pt x="70096" y="18803"/>
                  </a:lnTo>
                  <a:lnTo>
                    <a:pt x="71489" y="19829"/>
                  </a:lnTo>
                  <a:lnTo>
                    <a:pt x="71953" y="20170"/>
                  </a:lnTo>
                  <a:lnTo>
                    <a:pt x="72417" y="20512"/>
                  </a:lnTo>
                  <a:lnTo>
                    <a:pt x="72649" y="21196"/>
                  </a:lnTo>
                  <a:lnTo>
                    <a:pt x="74506" y="22905"/>
                  </a:lnTo>
                  <a:lnTo>
                    <a:pt x="76595" y="25982"/>
                  </a:lnTo>
                  <a:lnTo>
                    <a:pt x="79148" y="29059"/>
                  </a:lnTo>
                  <a:lnTo>
                    <a:pt x="81702" y="33162"/>
                  </a:lnTo>
                  <a:lnTo>
                    <a:pt x="83791" y="37264"/>
                  </a:lnTo>
                  <a:lnTo>
                    <a:pt x="85415" y="40683"/>
                  </a:lnTo>
                  <a:lnTo>
                    <a:pt x="86344" y="44102"/>
                  </a:lnTo>
                  <a:lnTo>
                    <a:pt x="85880" y="50940"/>
                  </a:lnTo>
                  <a:lnTo>
                    <a:pt x="85880" y="58461"/>
                  </a:lnTo>
                  <a:lnTo>
                    <a:pt x="85415" y="65982"/>
                  </a:lnTo>
                  <a:lnTo>
                    <a:pt x="86344" y="71794"/>
                  </a:lnTo>
                  <a:lnTo>
                    <a:pt x="87969" y="76581"/>
                  </a:lnTo>
                  <a:lnTo>
                    <a:pt x="90986" y="81025"/>
                  </a:lnTo>
                  <a:lnTo>
                    <a:pt x="93075" y="84102"/>
                  </a:lnTo>
                  <a:lnTo>
                    <a:pt x="94468" y="85470"/>
                  </a:lnTo>
                  <a:lnTo>
                    <a:pt x="113268" y="107692"/>
                  </a:lnTo>
                  <a:lnTo>
                    <a:pt x="112804" y="108034"/>
                  </a:lnTo>
                  <a:lnTo>
                    <a:pt x="111411" y="108717"/>
                  </a:lnTo>
                  <a:lnTo>
                    <a:pt x="109787" y="109743"/>
                  </a:lnTo>
                  <a:lnTo>
                    <a:pt x="108162" y="110427"/>
                  </a:lnTo>
                  <a:lnTo>
                    <a:pt x="107234" y="111111"/>
                  </a:lnTo>
                  <a:lnTo>
                    <a:pt x="106305" y="112136"/>
                  </a:lnTo>
                  <a:lnTo>
                    <a:pt x="105841" y="112478"/>
                  </a:lnTo>
                  <a:lnTo>
                    <a:pt x="105609" y="112820"/>
                  </a:lnTo>
                  <a:lnTo>
                    <a:pt x="103288" y="114188"/>
                  </a:lnTo>
                  <a:lnTo>
                    <a:pt x="102127" y="112820"/>
                  </a:lnTo>
                  <a:lnTo>
                    <a:pt x="99110" y="109401"/>
                  </a:lnTo>
                  <a:lnTo>
                    <a:pt x="95396" y="105982"/>
                  </a:lnTo>
                  <a:lnTo>
                    <a:pt x="93075" y="103931"/>
                  </a:lnTo>
                  <a:lnTo>
                    <a:pt x="92379" y="103247"/>
                  </a:lnTo>
                  <a:lnTo>
                    <a:pt x="90522" y="101538"/>
                  </a:lnTo>
                  <a:lnTo>
                    <a:pt x="87969" y="98803"/>
                  </a:lnTo>
                  <a:lnTo>
                    <a:pt x="85415" y="96410"/>
                  </a:lnTo>
                  <a:lnTo>
                    <a:pt x="83326" y="94017"/>
                  </a:lnTo>
                  <a:lnTo>
                    <a:pt x="81237" y="91623"/>
                  </a:lnTo>
                  <a:lnTo>
                    <a:pt x="79613" y="90256"/>
                  </a:lnTo>
                  <a:lnTo>
                    <a:pt x="79148" y="895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7" name="Google Shape;607;p34"/>
            <p:cNvSpPr/>
            <p:nvPr/>
          </p:nvSpPr>
          <p:spPr>
            <a:xfrm>
              <a:off x="6424612" y="2230437"/>
              <a:ext cx="49212" cy="53975"/>
            </a:xfrm>
            <a:custGeom>
              <a:rect b="b" l="l" r="r" t="t"/>
              <a:pathLst>
                <a:path extrusionOk="0" h="120000" w="120000">
                  <a:moveTo>
                    <a:pt x="87619" y="0"/>
                  </a:moveTo>
                  <a:lnTo>
                    <a:pt x="74285" y="7058"/>
                  </a:lnTo>
                  <a:lnTo>
                    <a:pt x="45714" y="31764"/>
                  </a:lnTo>
                  <a:lnTo>
                    <a:pt x="15238" y="56470"/>
                  </a:lnTo>
                  <a:lnTo>
                    <a:pt x="0" y="74117"/>
                  </a:lnTo>
                  <a:lnTo>
                    <a:pt x="3809" y="91764"/>
                  </a:lnTo>
                  <a:lnTo>
                    <a:pt x="11428" y="105882"/>
                  </a:lnTo>
                  <a:lnTo>
                    <a:pt x="19047" y="116470"/>
                  </a:lnTo>
                  <a:lnTo>
                    <a:pt x="20952" y="120000"/>
                  </a:lnTo>
                  <a:lnTo>
                    <a:pt x="28571" y="116470"/>
                  </a:lnTo>
                  <a:lnTo>
                    <a:pt x="45714" y="112941"/>
                  </a:lnTo>
                  <a:lnTo>
                    <a:pt x="66666" y="102352"/>
                  </a:lnTo>
                  <a:lnTo>
                    <a:pt x="81904" y="95294"/>
                  </a:lnTo>
                  <a:lnTo>
                    <a:pt x="91428" y="84705"/>
                  </a:lnTo>
                  <a:lnTo>
                    <a:pt x="104761" y="67058"/>
                  </a:lnTo>
                  <a:lnTo>
                    <a:pt x="116190" y="56470"/>
                  </a:lnTo>
                  <a:lnTo>
                    <a:pt x="120000" y="49411"/>
                  </a:lnTo>
                  <a:lnTo>
                    <a:pt x="8761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8" name="Google Shape;608;p34"/>
            <p:cNvSpPr/>
            <p:nvPr/>
          </p:nvSpPr>
          <p:spPr>
            <a:xfrm>
              <a:off x="6477000" y="2274887"/>
              <a:ext cx="41275" cy="34925"/>
            </a:xfrm>
            <a:custGeom>
              <a:rect b="b" l="l" r="r" t="t"/>
              <a:pathLst>
                <a:path extrusionOk="0" h="120000" w="120000">
                  <a:moveTo>
                    <a:pt x="102222" y="16363"/>
                  </a:moveTo>
                  <a:lnTo>
                    <a:pt x="91111" y="5454"/>
                  </a:lnTo>
                  <a:lnTo>
                    <a:pt x="73333" y="0"/>
                  </a:lnTo>
                  <a:lnTo>
                    <a:pt x="53333" y="0"/>
                  </a:lnTo>
                  <a:lnTo>
                    <a:pt x="46666" y="10909"/>
                  </a:lnTo>
                  <a:lnTo>
                    <a:pt x="37777" y="21818"/>
                  </a:lnTo>
                  <a:lnTo>
                    <a:pt x="28888" y="27272"/>
                  </a:lnTo>
                  <a:lnTo>
                    <a:pt x="17777" y="32727"/>
                  </a:lnTo>
                  <a:lnTo>
                    <a:pt x="13333" y="49090"/>
                  </a:lnTo>
                  <a:lnTo>
                    <a:pt x="8888" y="65454"/>
                  </a:lnTo>
                  <a:lnTo>
                    <a:pt x="0" y="87272"/>
                  </a:lnTo>
                  <a:lnTo>
                    <a:pt x="0" y="103636"/>
                  </a:lnTo>
                  <a:lnTo>
                    <a:pt x="13333" y="114545"/>
                  </a:lnTo>
                  <a:lnTo>
                    <a:pt x="37777" y="120000"/>
                  </a:lnTo>
                  <a:lnTo>
                    <a:pt x="57777" y="120000"/>
                  </a:lnTo>
                  <a:lnTo>
                    <a:pt x="71111" y="114545"/>
                  </a:lnTo>
                  <a:lnTo>
                    <a:pt x="73333" y="114545"/>
                  </a:lnTo>
                  <a:lnTo>
                    <a:pt x="120000" y="65454"/>
                  </a:lnTo>
                  <a:lnTo>
                    <a:pt x="102222" y="163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9" name="Google Shape;609;p34"/>
            <p:cNvSpPr/>
            <p:nvPr/>
          </p:nvSpPr>
          <p:spPr>
            <a:xfrm>
              <a:off x="6484937" y="2306637"/>
              <a:ext cx="55562" cy="44450"/>
            </a:xfrm>
            <a:custGeom>
              <a:rect b="b" l="l" r="r" t="t"/>
              <a:pathLst>
                <a:path extrusionOk="0" h="120000" w="120000">
                  <a:moveTo>
                    <a:pt x="94285" y="0"/>
                  </a:moveTo>
                  <a:lnTo>
                    <a:pt x="17142" y="29999"/>
                  </a:lnTo>
                  <a:lnTo>
                    <a:pt x="13714" y="29999"/>
                  </a:lnTo>
                  <a:lnTo>
                    <a:pt x="10285" y="38571"/>
                  </a:lnTo>
                  <a:lnTo>
                    <a:pt x="3428" y="51428"/>
                  </a:lnTo>
                  <a:lnTo>
                    <a:pt x="0" y="64285"/>
                  </a:lnTo>
                  <a:lnTo>
                    <a:pt x="3428" y="81428"/>
                  </a:lnTo>
                  <a:lnTo>
                    <a:pt x="13714" y="98571"/>
                  </a:lnTo>
                  <a:lnTo>
                    <a:pt x="18857" y="115714"/>
                  </a:lnTo>
                  <a:lnTo>
                    <a:pt x="22285" y="119999"/>
                  </a:lnTo>
                  <a:lnTo>
                    <a:pt x="25714" y="119999"/>
                  </a:lnTo>
                  <a:lnTo>
                    <a:pt x="29142" y="119999"/>
                  </a:lnTo>
                  <a:lnTo>
                    <a:pt x="37714" y="115714"/>
                  </a:lnTo>
                  <a:lnTo>
                    <a:pt x="51428" y="111428"/>
                  </a:lnTo>
                  <a:lnTo>
                    <a:pt x="63428" y="107142"/>
                  </a:lnTo>
                  <a:lnTo>
                    <a:pt x="73714" y="102857"/>
                  </a:lnTo>
                  <a:lnTo>
                    <a:pt x="75428" y="98571"/>
                  </a:lnTo>
                  <a:lnTo>
                    <a:pt x="82285" y="89999"/>
                  </a:lnTo>
                  <a:lnTo>
                    <a:pt x="89142" y="72857"/>
                  </a:lnTo>
                  <a:lnTo>
                    <a:pt x="101142" y="51428"/>
                  </a:lnTo>
                  <a:lnTo>
                    <a:pt x="113142" y="29999"/>
                  </a:lnTo>
                  <a:lnTo>
                    <a:pt x="120000" y="21428"/>
                  </a:lnTo>
                  <a:lnTo>
                    <a:pt x="9428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0" name="Google Shape;610;p34"/>
            <p:cNvSpPr/>
            <p:nvPr/>
          </p:nvSpPr>
          <p:spPr>
            <a:xfrm>
              <a:off x="6524625" y="2019300"/>
              <a:ext cx="98425" cy="42862"/>
            </a:xfrm>
            <a:custGeom>
              <a:rect b="b" l="l" r="r" t="t"/>
              <a:pathLst>
                <a:path extrusionOk="0" h="120000" w="120000">
                  <a:moveTo>
                    <a:pt x="10560" y="8888"/>
                  </a:moveTo>
                  <a:lnTo>
                    <a:pt x="8640" y="17777"/>
                  </a:lnTo>
                  <a:lnTo>
                    <a:pt x="3840" y="40000"/>
                  </a:lnTo>
                  <a:lnTo>
                    <a:pt x="0" y="66666"/>
                  </a:lnTo>
                  <a:lnTo>
                    <a:pt x="3840" y="88888"/>
                  </a:lnTo>
                  <a:lnTo>
                    <a:pt x="14400" y="102222"/>
                  </a:lnTo>
                  <a:lnTo>
                    <a:pt x="24960" y="106666"/>
                  </a:lnTo>
                  <a:lnTo>
                    <a:pt x="33600" y="111111"/>
                  </a:lnTo>
                  <a:lnTo>
                    <a:pt x="36480" y="111111"/>
                  </a:lnTo>
                  <a:lnTo>
                    <a:pt x="47040" y="115555"/>
                  </a:lnTo>
                  <a:lnTo>
                    <a:pt x="103680" y="120000"/>
                  </a:lnTo>
                  <a:lnTo>
                    <a:pt x="112320" y="102222"/>
                  </a:lnTo>
                  <a:lnTo>
                    <a:pt x="120000" y="88888"/>
                  </a:lnTo>
                  <a:lnTo>
                    <a:pt x="114240" y="66666"/>
                  </a:lnTo>
                  <a:lnTo>
                    <a:pt x="110400" y="62222"/>
                  </a:lnTo>
                  <a:lnTo>
                    <a:pt x="103680" y="53333"/>
                  </a:lnTo>
                  <a:lnTo>
                    <a:pt x="91200" y="35555"/>
                  </a:lnTo>
                  <a:lnTo>
                    <a:pt x="77760" y="22222"/>
                  </a:lnTo>
                  <a:lnTo>
                    <a:pt x="59520" y="8888"/>
                  </a:lnTo>
                  <a:lnTo>
                    <a:pt x="44160" y="0"/>
                  </a:lnTo>
                  <a:lnTo>
                    <a:pt x="25920" y="0"/>
                  </a:lnTo>
                  <a:lnTo>
                    <a:pt x="10560" y="88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1" name="Google Shape;611;p34"/>
            <p:cNvSpPr/>
            <p:nvPr/>
          </p:nvSpPr>
          <p:spPr>
            <a:xfrm>
              <a:off x="6451600" y="1822450"/>
              <a:ext cx="68262" cy="63500"/>
            </a:xfrm>
            <a:custGeom>
              <a:rect b="b" l="l" r="r" t="t"/>
              <a:pathLst>
                <a:path extrusionOk="0" h="120000" w="120000">
                  <a:moveTo>
                    <a:pt x="20930" y="48000"/>
                  </a:moveTo>
                  <a:lnTo>
                    <a:pt x="15348" y="54000"/>
                  </a:lnTo>
                  <a:lnTo>
                    <a:pt x="8372" y="66000"/>
                  </a:lnTo>
                  <a:lnTo>
                    <a:pt x="0" y="84000"/>
                  </a:lnTo>
                  <a:lnTo>
                    <a:pt x="2790" y="96000"/>
                  </a:lnTo>
                  <a:lnTo>
                    <a:pt x="8372" y="108000"/>
                  </a:lnTo>
                  <a:lnTo>
                    <a:pt x="12558" y="117000"/>
                  </a:lnTo>
                  <a:lnTo>
                    <a:pt x="20930" y="120000"/>
                  </a:lnTo>
                  <a:lnTo>
                    <a:pt x="27906" y="120000"/>
                  </a:lnTo>
                  <a:lnTo>
                    <a:pt x="39069" y="111000"/>
                  </a:lnTo>
                  <a:lnTo>
                    <a:pt x="43255" y="105000"/>
                  </a:lnTo>
                  <a:lnTo>
                    <a:pt x="48837" y="99000"/>
                  </a:lnTo>
                  <a:lnTo>
                    <a:pt x="51627" y="96000"/>
                  </a:lnTo>
                  <a:lnTo>
                    <a:pt x="72558" y="87000"/>
                  </a:lnTo>
                  <a:lnTo>
                    <a:pt x="73953" y="84000"/>
                  </a:lnTo>
                  <a:lnTo>
                    <a:pt x="82325" y="72000"/>
                  </a:lnTo>
                  <a:lnTo>
                    <a:pt x="92093" y="63000"/>
                  </a:lnTo>
                  <a:lnTo>
                    <a:pt x="100465" y="57000"/>
                  </a:lnTo>
                  <a:lnTo>
                    <a:pt x="104651" y="51000"/>
                  </a:lnTo>
                  <a:lnTo>
                    <a:pt x="110232" y="42000"/>
                  </a:lnTo>
                  <a:lnTo>
                    <a:pt x="115813" y="39000"/>
                  </a:lnTo>
                  <a:lnTo>
                    <a:pt x="118604" y="36000"/>
                  </a:lnTo>
                  <a:lnTo>
                    <a:pt x="120000" y="0"/>
                  </a:lnTo>
                  <a:lnTo>
                    <a:pt x="115813" y="0"/>
                  </a:lnTo>
                  <a:lnTo>
                    <a:pt x="100465" y="3000"/>
                  </a:lnTo>
                  <a:lnTo>
                    <a:pt x="82325" y="9000"/>
                  </a:lnTo>
                  <a:lnTo>
                    <a:pt x="66976" y="12000"/>
                  </a:lnTo>
                  <a:lnTo>
                    <a:pt x="54418" y="18000"/>
                  </a:lnTo>
                  <a:lnTo>
                    <a:pt x="41860" y="27000"/>
                  </a:lnTo>
                  <a:lnTo>
                    <a:pt x="27906" y="36000"/>
                  </a:lnTo>
                  <a:lnTo>
                    <a:pt x="20930" y="48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2" name="Google Shape;612;p34"/>
            <p:cNvSpPr/>
            <p:nvPr/>
          </p:nvSpPr>
          <p:spPr>
            <a:xfrm>
              <a:off x="6327775" y="1600200"/>
              <a:ext cx="55562" cy="166687"/>
            </a:xfrm>
            <a:custGeom>
              <a:rect b="b" l="l" r="r" t="t"/>
              <a:pathLst>
                <a:path extrusionOk="0" h="120000" w="120000">
                  <a:moveTo>
                    <a:pt x="116571" y="13714"/>
                  </a:moveTo>
                  <a:lnTo>
                    <a:pt x="120000" y="10285"/>
                  </a:lnTo>
                  <a:lnTo>
                    <a:pt x="120000" y="4571"/>
                  </a:lnTo>
                  <a:lnTo>
                    <a:pt x="108000" y="0"/>
                  </a:lnTo>
                  <a:lnTo>
                    <a:pt x="70285" y="4571"/>
                  </a:lnTo>
                  <a:lnTo>
                    <a:pt x="56571" y="11428"/>
                  </a:lnTo>
                  <a:lnTo>
                    <a:pt x="51428" y="26285"/>
                  </a:lnTo>
                  <a:lnTo>
                    <a:pt x="44571" y="40000"/>
                  </a:lnTo>
                  <a:lnTo>
                    <a:pt x="34285" y="51428"/>
                  </a:lnTo>
                  <a:lnTo>
                    <a:pt x="22285" y="58285"/>
                  </a:lnTo>
                  <a:lnTo>
                    <a:pt x="15428" y="68571"/>
                  </a:lnTo>
                  <a:lnTo>
                    <a:pt x="10285" y="76571"/>
                  </a:lnTo>
                  <a:lnTo>
                    <a:pt x="10285" y="81142"/>
                  </a:lnTo>
                  <a:lnTo>
                    <a:pt x="10285" y="88000"/>
                  </a:lnTo>
                  <a:lnTo>
                    <a:pt x="6857" y="96000"/>
                  </a:lnTo>
                  <a:lnTo>
                    <a:pt x="0" y="102857"/>
                  </a:lnTo>
                  <a:lnTo>
                    <a:pt x="0" y="107428"/>
                  </a:lnTo>
                  <a:lnTo>
                    <a:pt x="3428" y="110857"/>
                  </a:lnTo>
                  <a:lnTo>
                    <a:pt x="0" y="113142"/>
                  </a:lnTo>
                  <a:lnTo>
                    <a:pt x="0" y="116571"/>
                  </a:lnTo>
                  <a:lnTo>
                    <a:pt x="0" y="120000"/>
                  </a:lnTo>
                  <a:lnTo>
                    <a:pt x="6857" y="120000"/>
                  </a:lnTo>
                  <a:lnTo>
                    <a:pt x="18857" y="117714"/>
                  </a:lnTo>
                  <a:lnTo>
                    <a:pt x="25714" y="115428"/>
                  </a:lnTo>
                  <a:lnTo>
                    <a:pt x="32571" y="114285"/>
                  </a:lnTo>
                  <a:lnTo>
                    <a:pt x="32571" y="113142"/>
                  </a:lnTo>
                  <a:lnTo>
                    <a:pt x="37714" y="108571"/>
                  </a:lnTo>
                  <a:lnTo>
                    <a:pt x="51428" y="97142"/>
                  </a:lnTo>
                  <a:lnTo>
                    <a:pt x="63428" y="86857"/>
                  </a:lnTo>
                  <a:lnTo>
                    <a:pt x="72000" y="78857"/>
                  </a:lnTo>
                  <a:lnTo>
                    <a:pt x="78857" y="70857"/>
                  </a:lnTo>
                  <a:lnTo>
                    <a:pt x="89142" y="58285"/>
                  </a:lnTo>
                  <a:lnTo>
                    <a:pt x="94285" y="46857"/>
                  </a:lnTo>
                  <a:lnTo>
                    <a:pt x="97714" y="41142"/>
                  </a:lnTo>
                  <a:lnTo>
                    <a:pt x="116571" y="137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3" name="Google Shape;613;p34"/>
            <p:cNvSpPr/>
            <p:nvPr/>
          </p:nvSpPr>
          <p:spPr>
            <a:xfrm>
              <a:off x="6062662" y="1690687"/>
              <a:ext cx="101600" cy="127000"/>
            </a:xfrm>
            <a:custGeom>
              <a:rect b="b" l="l" r="r" t="t"/>
              <a:pathLst>
                <a:path extrusionOk="0" h="120000" w="120000">
                  <a:moveTo>
                    <a:pt x="23437" y="0"/>
                  </a:moveTo>
                  <a:lnTo>
                    <a:pt x="20625" y="0"/>
                  </a:lnTo>
                  <a:lnTo>
                    <a:pt x="13125" y="0"/>
                  </a:lnTo>
                  <a:lnTo>
                    <a:pt x="4687" y="1500"/>
                  </a:lnTo>
                  <a:lnTo>
                    <a:pt x="0" y="4500"/>
                  </a:lnTo>
                  <a:lnTo>
                    <a:pt x="0" y="12000"/>
                  </a:lnTo>
                  <a:lnTo>
                    <a:pt x="2812" y="21000"/>
                  </a:lnTo>
                  <a:lnTo>
                    <a:pt x="6562" y="31500"/>
                  </a:lnTo>
                  <a:lnTo>
                    <a:pt x="11250" y="37500"/>
                  </a:lnTo>
                  <a:lnTo>
                    <a:pt x="18750" y="43500"/>
                  </a:lnTo>
                  <a:lnTo>
                    <a:pt x="27187" y="49500"/>
                  </a:lnTo>
                  <a:lnTo>
                    <a:pt x="33750" y="57000"/>
                  </a:lnTo>
                  <a:lnTo>
                    <a:pt x="37500" y="60000"/>
                  </a:lnTo>
                  <a:lnTo>
                    <a:pt x="41250" y="67500"/>
                  </a:lnTo>
                  <a:lnTo>
                    <a:pt x="60000" y="87000"/>
                  </a:lnTo>
                  <a:lnTo>
                    <a:pt x="99375" y="115500"/>
                  </a:lnTo>
                  <a:lnTo>
                    <a:pt x="120000" y="120000"/>
                  </a:lnTo>
                  <a:lnTo>
                    <a:pt x="120000" y="120000"/>
                  </a:lnTo>
                  <a:lnTo>
                    <a:pt x="118125" y="118500"/>
                  </a:lnTo>
                  <a:lnTo>
                    <a:pt x="114375" y="115500"/>
                  </a:lnTo>
                  <a:lnTo>
                    <a:pt x="114375" y="111000"/>
                  </a:lnTo>
                  <a:lnTo>
                    <a:pt x="114375" y="105000"/>
                  </a:lnTo>
                  <a:lnTo>
                    <a:pt x="113437" y="100500"/>
                  </a:lnTo>
                  <a:lnTo>
                    <a:pt x="111562" y="97500"/>
                  </a:lnTo>
                  <a:lnTo>
                    <a:pt x="111562" y="96000"/>
                  </a:lnTo>
                  <a:lnTo>
                    <a:pt x="107812" y="91500"/>
                  </a:lnTo>
                  <a:lnTo>
                    <a:pt x="101250" y="79500"/>
                  </a:lnTo>
                  <a:lnTo>
                    <a:pt x="89062" y="66000"/>
                  </a:lnTo>
                  <a:lnTo>
                    <a:pt x="75000" y="46500"/>
                  </a:lnTo>
                  <a:lnTo>
                    <a:pt x="60000" y="30000"/>
                  </a:lnTo>
                  <a:lnTo>
                    <a:pt x="45937" y="15000"/>
                  </a:lnTo>
                  <a:lnTo>
                    <a:pt x="31875" y="4500"/>
                  </a:lnTo>
                  <a:lnTo>
                    <a:pt x="2343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4" name="Google Shape;614;p34"/>
            <p:cNvSpPr/>
            <p:nvPr/>
          </p:nvSpPr>
          <p:spPr>
            <a:xfrm>
              <a:off x="5984875" y="2016125"/>
              <a:ext cx="107950" cy="46037"/>
            </a:xfrm>
            <a:custGeom>
              <a:rect b="b" l="l" r="r" t="t"/>
              <a:pathLst>
                <a:path extrusionOk="0" h="120000" w="120000">
                  <a:moveTo>
                    <a:pt x="120000" y="28965"/>
                  </a:moveTo>
                  <a:lnTo>
                    <a:pt x="113823" y="45517"/>
                  </a:lnTo>
                  <a:lnTo>
                    <a:pt x="110294" y="62068"/>
                  </a:lnTo>
                  <a:lnTo>
                    <a:pt x="81176" y="91034"/>
                  </a:lnTo>
                  <a:lnTo>
                    <a:pt x="75000" y="95172"/>
                  </a:lnTo>
                  <a:lnTo>
                    <a:pt x="60000" y="103448"/>
                  </a:lnTo>
                  <a:lnTo>
                    <a:pt x="45882" y="111724"/>
                  </a:lnTo>
                  <a:lnTo>
                    <a:pt x="37941" y="120000"/>
                  </a:lnTo>
                  <a:lnTo>
                    <a:pt x="30882" y="120000"/>
                  </a:lnTo>
                  <a:lnTo>
                    <a:pt x="18529" y="120000"/>
                  </a:lnTo>
                  <a:lnTo>
                    <a:pt x="7058" y="111724"/>
                  </a:lnTo>
                  <a:lnTo>
                    <a:pt x="0" y="99310"/>
                  </a:lnTo>
                  <a:lnTo>
                    <a:pt x="1764" y="82758"/>
                  </a:lnTo>
                  <a:lnTo>
                    <a:pt x="7058" y="66206"/>
                  </a:lnTo>
                  <a:lnTo>
                    <a:pt x="11470" y="45517"/>
                  </a:lnTo>
                  <a:lnTo>
                    <a:pt x="13235" y="41379"/>
                  </a:lnTo>
                  <a:lnTo>
                    <a:pt x="15000" y="41379"/>
                  </a:lnTo>
                  <a:lnTo>
                    <a:pt x="21176" y="37241"/>
                  </a:lnTo>
                  <a:lnTo>
                    <a:pt x="29117" y="33103"/>
                  </a:lnTo>
                  <a:lnTo>
                    <a:pt x="40588" y="24827"/>
                  </a:lnTo>
                  <a:lnTo>
                    <a:pt x="50294" y="20689"/>
                  </a:lnTo>
                  <a:lnTo>
                    <a:pt x="60000" y="16551"/>
                  </a:lnTo>
                  <a:lnTo>
                    <a:pt x="67941" y="16551"/>
                  </a:lnTo>
                  <a:lnTo>
                    <a:pt x="73235" y="16551"/>
                  </a:lnTo>
                  <a:lnTo>
                    <a:pt x="81176" y="16551"/>
                  </a:lnTo>
                  <a:lnTo>
                    <a:pt x="90882" y="8275"/>
                  </a:lnTo>
                  <a:lnTo>
                    <a:pt x="98823" y="0"/>
                  </a:lnTo>
                  <a:lnTo>
                    <a:pt x="104117" y="0"/>
                  </a:lnTo>
                  <a:lnTo>
                    <a:pt x="107647" y="8275"/>
                  </a:lnTo>
                  <a:lnTo>
                    <a:pt x="113823" y="16551"/>
                  </a:lnTo>
                  <a:lnTo>
                    <a:pt x="118235" y="24827"/>
                  </a:lnTo>
                  <a:lnTo>
                    <a:pt x="120000" y="289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5" name="Google Shape;615;p34"/>
            <p:cNvSpPr/>
            <p:nvPr/>
          </p:nvSpPr>
          <p:spPr>
            <a:xfrm>
              <a:off x="6080125" y="2187575"/>
              <a:ext cx="66675" cy="111125"/>
            </a:xfrm>
            <a:custGeom>
              <a:rect b="b" l="l" r="r" t="t"/>
              <a:pathLst>
                <a:path extrusionOk="0" h="120000" w="120000">
                  <a:moveTo>
                    <a:pt x="114146" y="0"/>
                  </a:moveTo>
                  <a:lnTo>
                    <a:pt x="117073" y="3428"/>
                  </a:lnTo>
                  <a:lnTo>
                    <a:pt x="120000" y="8571"/>
                  </a:lnTo>
                  <a:lnTo>
                    <a:pt x="120000" y="15428"/>
                  </a:lnTo>
                  <a:lnTo>
                    <a:pt x="117073" y="20571"/>
                  </a:lnTo>
                  <a:lnTo>
                    <a:pt x="114146" y="25714"/>
                  </a:lnTo>
                  <a:lnTo>
                    <a:pt x="109756" y="30857"/>
                  </a:lnTo>
                  <a:lnTo>
                    <a:pt x="106829" y="36000"/>
                  </a:lnTo>
                  <a:lnTo>
                    <a:pt x="106829" y="37714"/>
                  </a:lnTo>
                  <a:lnTo>
                    <a:pt x="106829" y="39428"/>
                  </a:lnTo>
                  <a:lnTo>
                    <a:pt x="106829" y="42857"/>
                  </a:lnTo>
                  <a:lnTo>
                    <a:pt x="106829" y="46285"/>
                  </a:lnTo>
                  <a:lnTo>
                    <a:pt x="100975" y="54857"/>
                  </a:lnTo>
                  <a:lnTo>
                    <a:pt x="90731" y="66857"/>
                  </a:lnTo>
                  <a:lnTo>
                    <a:pt x="74634" y="84000"/>
                  </a:lnTo>
                  <a:lnTo>
                    <a:pt x="58536" y="104571"/>
                  </a:lnTo>
                  <a:lnTo>
                    <a:pt x="45365" y="114857"/>
                  </a:lnTo>
                  <a:lnTo>
                    <a:pt x="32195" y="120000"/>
                  </a:lnTo>
                  <a:lnTo>
                    <a:pt x="16097" y="120000"/>
                  </a:lnTo>
                  <a:lnTo>
                    <a:pt x="1463" y="114857"/>
                  </a:lnTo>
                  <a:lnTo>
                    <a:pt x="0" y="108000"/>
                  </a:lnTo>
                  <a:lnTo>
                    <a:pt x="1463" y="101142"/>
                  </a:lnTo>
                  <a:lnTo>
                    <a:pt x="10243" y="89142"/>
                  </a:lnTo>
                  <a:lnTo>
                    <a:pt x="17560" y="73714"/>
                  </a:lnTo>
                  <a:lnTo>
                    <a:pt x="32195" y="58285"/>
                  </a:lnTo>
                  <a:lnTo>
                    <a:pt x="48292" y="39428"/>
                  </a:lnTo>
                  <a:lnTo>
                    <a:pt x="65853" y="24000"/>
                  </a:lnTo>
                  <a:lnTo>
                    <a:pt x="87804" y="10285"/>
                  </a:lnTo>
                  <a:lnTo>
                    <a:pt x="11414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6" name="Google Shape;616;p34"/>
            <p:cNvSpPr/>
            <p:nvPr/>
          </p:nvSpPr>
          <p:spPr>
            <a:xfrm>
              <a:off x="7935912" y="1614487"/>
              <a:ext cx="765175" cy="890587"/>
            </a:xfrm>
            <a:custGeom>
              <a:rect b="b" l="l" r="r" t="t"/>
              <a:pathLst>
                <a:path extrusionOk="0" h="120000" w="120000">
                  <a:moveTo>
                    <a:pt x="0" y="44919"/>
                  </a:moveTo>
                  <a:lnTo>
                    <a:pt x="62300" y="0"/>
                  </a:lnTo>
                  <a:lnTo>
                    <a:pt x="100849" y="54545"/>
                  </a:lnTo>
                  <a:lnTo>
                    <a:pt x="120000" y="66310"/>
                  </a:lnTo>
                  <a:lnTo>
                    <a:pt x="47502" y="120000"/>
                  </a:lnTo>
                  <a:lnTo>
                    <a:pt x="43647" y="93903"/>
                  </a:lnTo>
                  <a:lnTo>
                    <a:pt x="0" y="44919"/>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7" name="Google Shape;617;p34"/>
            <p:cNvSpPr/>
            <p:nvPr/>
          </p:nvSpPr>
          <p:spPr>
            <a:xfrm>
              <a:off x="8072437" y="1735137"/>
              <a:ext cx="368300" cy="447675"/>
            </a:xfrm>
            <a:custGeom>
              <a:rect b="b" l="l" r="r" t="t"/>
              <a:pathLst>
                <a:path extrusionOk="0" h="120000" w="120000">
                  <a:moveTo>
                    <a:pt x="0" y="66808"/>
                  </a:moveTo>
                  <a:lnTo>
                    <a:pt x="75775" y="0"/>
                  </a:lnTo>
                  <a:lnTo>
                    <a:pt x="120000" y="68085"/>
                  </a:lnTo>
                  <a:lnTo>
                    <a:pt x="43189" y="120000"/>
                  </a:lnTo>
                  <a:lnTo>
                    <a:pt x="0" y="66808"/>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8" name="Google Shape;618;p34"/>
            <p:cNvSpPr/>
            <p:nvPr/>
          </p:nvSpPr>
          <p:spPr>
            <a:xfrm>
              <a:off x="8061325" y="1744662"/>
              <a:ext cx="258762" cy="455612"/>
            </a:xfrm>
            <a:custGeom>
              <a:rect b="b" l="l" r="r" t="t"/>
              <a:pathLst>
                <a:path extrusionOk="0" h="120000" w="120000">
                  <a:moveTo>
                    <a:pt x="0" y="62717"/>
                  </a:moveTo>
                  <a:lnTo>
                    <a:pt x="2592" y="64808"/>
                  </a:lnTo>
                  <a:lnTo>
                    <a:pt x="10000" y="70662"/>
                  </a:lnTo>
                  <a:lnTo>
                    <a:pt x="21111" y="79024"/>
                  </a:lnTo>
                  <a:lnTo>
                    <a:pt x="33333" y="88641"/>
                  </a:lnTo>
                  <a:lnTo>
                    <a:pt x="45555" y="98675"/>
                  </a:lnTo>
                  <a:lnTo>
                    <a:pt x="56296" y="108292"/>
                  </a:lnTo>
                  <a:lnTo>
                    <a:pt x="62962" y="115818"/>
                  </a:lnTo>
                  <a:lnTo>
                    <a:pt x="65925" y="120000"/>
                  </a:lnTo>
                  <a:lnTo>
                    <a:pt x="63703" y="117909"/>
                  </a:lnTo>
                  <a:lnTo>
                    <a:pt x="58888" y="111637"/>
                  </a:lnTo>
                  <a:lnTo>
                    <a:pt x="51481" y="103275"/>
                  </a:lnTo>
                  <a:lnTo>
                    <a:pt x="42592" y="93240"/>
                  </a:lnTo>
                  <a:lnTo>
                    <a:pt x="33333" y="82787"/>
                  </a:lnTo>
                  <a:lnTo>
                    <a:pt x="24444" y="74006"/>
                  </a:lnTo>
                  <a:lnTo>
                    <a:pt x="17037" y="66898"/>
                  </a:lnTo>
                  <a:lnTo>
                    <a:pt x="12222" y="63554"/>
                  </a:lnTo>
                  <a:lnTo>
                    <a:pt x="16296" y="60627"/>
                  </a:lnTo>
                  <a:lnTo>
                    <a:pt x="26296" y="53519"/>
                  </a:lnTo>
                  <a:lnTo>
                    <a:pt x="41851" y="43484"/>
                  </a:lnTo>
                  <a:lnTo>
                    <a:pt x="59629" y="32195"/>
                  </a:lnTo>
                  <a:lnTo>
                    <a:pt x="78888" y="20487"/>
                  </a:lnTo>
                  <a:lnTo>
                    <a:pt x="96296" y="10452"/>
                  </a:lnTo>
                  <a:lnTo>
                    <a:pt x="110740" y="3344"/>
                  </a:lnTo>
                  <a:lnTo>
                    <a:pt x="120000" y="0"/>
                  </a:lnTo>
                  <a:lnTo>
                    <a:pt x="118888" y="418"/>
                  </a:lnTo>
                  <a:lnTo>
                    <a:pt x="115925" y="1672"/>
                  </a:lnTo>
                  <a:lnTo>
                    <a:pt x="111481" y="3344"/>
                  </a:lnTo>
                  <a:lnTo>
                    <a:pt x="105185" y="5435"/>
                  </a:lnTo>
                  <a:lnTo>
                    <a:pt x="97777" y="8780"/>
                  </a:lnTo>
                  <a:lnTo>
                    <a:pt x="89629" y="12125"/>
                  </a:lnTo>
                  <a:lnTo>
                    <a:pt x="80740" y="15470"/>
                  </a:lnTo>
                  <a:lnTo>
                    <a:pt x="70740" y="20069"/>
                  </a:lnTo>
                  <a:lnTo>
                    <a:pt x="60370" y="24668"/>
                  </a:lnTo>
                  <a:lnTo>
                    <a:pt x="50000" y="29686"/>
                  </a:lnTo>
                  <a:lnTo>
                    <a:pt x="40740" y="34703"/>
                  </a:lnTo>
                  <a:lnTo>
                    <a:pt x="30370" y="40139"/>
                  </a:lnTo>
                  <a:lnTo>
                    <a:pt x="21481" y="45574"/>
                  </a:lnTo>
                  <a:lnTo>
                    <a:pt x="13333" y="51010"/>
                  </a:lnTo>
                  <a:lnTo>
                    <a:pt x="5925" y="56864"/>
                  </a:lnTo>
                  <a:lnTo>
                    <a:pt x="0" y="627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19" name="Google Shape;619;p34"/>
            <p:cNvSpPr/>
            <p:nvPr/>
          </p:nvSpPr>
          <p:spPr>
            <a:xfrm>
              <a:off x="8231187" y="1746250"/>
              <a:ext cx="236537" cy="420687"/>
            </a:xfrm>
            <a:custGeom>
              <a:rect b="b" l="l" r="r" t="t"/>
              <a:pathLst>
                <a:path extrusionOk="0" h="120000" w="120000">
                  <a:moveTo>
                    <a:pt x="35838" y="0"/>
                  </a:moveTo>
                  <a:lnTo>
                    <a:pt x="39865" y="3169"/>
                  </a:lnTo>
                  <a:lnTo>
                    <a:pt x="49932" y="10415"/>
                  </a:lnTo>
                  <a:lnTo>
                    <a:pt x="64026" y="21283"/>
                  </a:lnTo>
                  <a:lnTo>
                    <a:pt x="79731" y="33509"/>
                  </a:lnTo>
                  <a:lnTo>
                    <a:pt x="95838" y="46188"/>
                  </a:lnTo>
                  <a:lnTo>
                    <a:pt x="109127" y="57509"/>
                  </a:lnTo>
                  <a:lnTo>
                    <a:pt x="117986" y="66566"/>
                  </a:lnTo>
                  <a:lnTo>
                    <a:pt x="120000" y="71094"/>
                  </a:lnTo>
                  <a:lnTo>
                    <a:pt x="118791" y="71547"/>
                  </a:lnTo>
                  <a:lnTo>
                    <a:pt x="115570" y="72452"/>
                  </a:lnTo>
                  <a:lnTo>
                    <a:pt x="110738" y="73811"/>
                  </a:lnTo>
                  <a:lnTo>
                    <a:pt x="103892" y="76528"/>
                  </a:lnTo>
                  <a:lnTo>
                    <a:pt x="95838" y="78792"/>
                  </a:lnTo>
                  <a:lnTo>
                    <a:pt x="86174" y="81962"/>
                  </a:lnTo>
                  <a:lnTo>
                    <a:pt x="76510" y="85584"/>
                  </a:lnTo>
                  <a:lnTo>
                    <a:pt x="66442" y="88754"/>
                  </a:lnTo>
                  <a:lnTo>
                    <a:pt x="55167" y="93283"/>
                  </a:lnTo>
                  <a:lnTo>
                    <a:pt x="44697" y="96905"/>
                  </a:lnTo>
                  <a:lnTo>
                    <a:pt x="35436" y="100981"/>
                  </a:lnTo>
                  <a:lnTo>
                    <a:pt x="25771" y="105056"/>
                  </a:lnTo>
                  <a:lnTo>
                    <a:pt x="16912" y="109132"/>
                  </a:lnTo>
                  <a:lnTo>
                    <a:pt x="9261" y="112754"/>
                  </a:lnTo>
                  <a:lnTo>
                    <a:pt x="3624" y="116830"/>
                  </a:lnTo>
                  <a:lnTo>
                    <a:pt x="0" y="120000"/>
                  </a:lnTo>
                  <a:lnTo>
                    <a:pt x="2818" y="118188"/>
                  </a:lnTo>
                  <a:lnTo>
                    <a:pt x="10872" y="112754"/>
                  </a:lnTo>
                  <a:lnTo>
                    <a:pt x="23355" y="105509"/>
                  </a:lnTo>
                  <a:lnTo>
                    <a:pt x="38255" y="96905"/>
                  </a:lnTo>
                  <a:lnTo>
                    <a:pt x="54362" y="88301"/>
                  </a:lnTo>
                  <a:lnTo>
                    <a:pt x="70872" y="80150"/>
                  </a:lnTo>
                  <a:lnTo>
                    <a:pt x="85369" y="73811"/>
                  </a:lnTo>
                  <a:lnTo>
                    <a:pt x="98657" y="70188"/>
                  </a:lnTo>
                  <a:lnTo>
                    <a:pt x="96644" y="67924"/>
                  </a:lnTo>
                  <a:lnTo>
                    <a:pt x="92214" y="61584"/>
                  </a:lnTo>
                  <a:lnTo>
                    <a:pt x="84161" y="52981"/>
                  </a:lnTo>
                  <a:lnTo>
                    <a:pt x="75302" y="42113"/>
                  </a:lnTo>
                  <a:lnTo>
                    <a:pt x="64832" y="29886"/>
                  </a:lnTo>
                  <a:lnTo>
                    <a:pt x="54362" y="18566"/>
                  </a:lnTo>
                  <a:lnTo>
                    <a:pt x="44295" y="8150"/>
                  </a:lnTo>
                  <a:lnTo>
                    <a:pt x="3583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0" name="Google Shape;620;p34"/>
            <p:cNvSpPr/>
            <p:nvPr/>
          </p:nvSpPr>
          <p:spPr>
            <a:xfrm>
              <a:off x="7937500" y="1946275"/>
              <a:ext cx="261937" cy="339725"/>
            </a:xfrm>
            <a:custGeom>
              <a:rect b="b" l="l" r="r" t="t"/>
              <a:pathLst>
                <a:path extrusionOk="0" h="120000" w="120000">
                  <a:moveTo>
                    <a:pt x="59272" y="6728"/>
                  </a:moveTo>
                  <a:lnTo>
                    <a:pt x="0" y="0"/>
                  </a:lnTo>
                  <a:lnTo>
                    <a:pt x="120000" y="120000"/>
                  </a:lnTo>
                  <a:lnTo>
                    <a:pt x="116000" y="116074"/>
                  </a:lnTo>
                  <a:lnTo>
                    <a:pt x="105454" y="104859"/>
                  </a:lnTo>
                  <a:lnTo>
                    <a:pt x="90181" y="88037"/>
                  </a:lnTo>
                  <a:lnTo>
                    <a:pt x="73454" y="69532"/>
                  </a:lnTo>
                  <a:lnTo>
                    <a:pt x="56000" y="50467"/>
                  </a:lnTo>
                  <a:lnTo>
                    <a:pt x="42181" y="33644"/>
                  </a:lnTo>
                  <a:lnTo>
                    <a:pt x="32000" y="20747"/>
                  </a:lnTo>
                  <a:lnTo>
                    <a:pt x="29454" y="14579"/>
                  </a:lnTo>
                  <a:lnTo>
                    <a:pt x="32000" y="12897"/>
                  </a:lnTo>
                  <a:lnTo>
                    <a:pt x="36000" y="10654"/>
                  </a:lnTo>
                  <a:lnTo>
                    <a:pt x="40727" y="8971"/>
                  </a:lnTo>
                  <a:lnTo>
                    <a:pt x="46181" y="8411"/>
                  </a:lnTo>
                  <a:lnTo>
                    <a:pt x="50545" y="7289"/>
                  </a:lnTo>
                  <a:lnTo>
                    <a:pt x="55272" y="7289"/>
                  </a:lnTo>
                  <a:lnTo>
                    <a:pt x="58181" y="6728"/>
                  </a:lnTo>
                  <a:lnTo>
                    <a:pt x="59272" y="67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1" name="Google Shape;621;p34"/>
            <p:cNvSpPr/>
            <p:nvPr/>
          </p:nvSpPr>
          <p:spPr>
            <a:xfrm>
              <a:off x="8320087" y="1592262"/>
              <a:ext cx="241300" cy="422275"/>
            </a:xfrm>
            <a:custGeom>
              <a:rect b="b" l="l" r="r" t="t"/>
              <a:pathLst>
                <a:path extrusionOk="0" h="120000" w="120000">
                  <a:moveTo>
                    <a:pt x="0" y="43308"/>
                  </a:moveTo>
                  <a:lnTo>
                    <a:pt x="6688" y="0"/>
                  </a:lnTo>
                  <a:lnTo>
                    <a:pt x="120000" y="120000"/>
                  </a:lnTo>
                  <a:lnTo>
                    <a:pt x="116459" y="115939"/>
                  </a:lnTo>
                  <a:lnTo>
                    <a:pt x="106229" y="105563"/>
                  </a:lnTo>
                  <a:lnTo>
                    <a:pt x="91672" y="91127"/>
                  </a:lnTo>
                  <a:lnTo>
                    <a:pt x="75147" y="74436"/>
                  </a:lnTo>
                  <a:lnTo>
                    <a:pt x="57836" y="57744"/>
                  </a:lnTo>
                  <a:lnTo>
                    <a:pt x="42098" y="43308"/>
                  </a:lnTo>
                  <a:lnTo>
                    <a:pt x="29901" y="33383"/>
                  </a:lnTo>
                  <a:lnTo>
                    <a:pt x="23213" y="30225"/>
                  </a:lnTo>
                  <a:lnTo>
                    <a:pt x="19672" y="31127"/>
                  </a:lnTo>
                  <a:lnTo>
                    <a:pt x="16131" y="32932"/>
                  </a:lnTo>
                  <a:lnTo>
                    <a:pt x="12590" y="34736"/>
                  </a:lnTo>
                  <a:lnTo>
                    <a:pt x="8655" y="37443"/>
                  </a:lnTo>
                  <a:lnTo>
                    <a:pt x="5114" y="39699"/>
                  </a:lnTo>
                  <a:lnTo>
                    <a:pt x="2360" y="41503"/>
                  </a:lnTo>
                  <a:lnTo>
                    <a:pt x="786" y="42857"/>
                  </a:lnTo>
                  <a:lnTo>
                    <a:pt x="0" y="4330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2" name="Google Shape;622;p34"/>
            <p:cNvSpPr/>
            <p:nvPr/>
          </p:nvSpPr>
          <p:spPr>
            <a:xfrm>
              <a:off x="8199437" y="2041525"/>
              <a:ext cx="493712" cy="447675"/>
            </a:xfrm>
            <a:custGeom>
              <a:rect b="b" l="l" r="r" t="t"/>
              <a:pathLst>
                <a:path extrusionOk="0" h="120000" w="120000">
                  <a:moveTo>
                    <a:pt x="0" y="73617"/>
                  </a:moveTo>
                  <a:lnTo>
                    <a:pt x="5384" y="120000"/>
                  </a:lnTo>
                  <a:lnTo>
                    <a:pt x="120000" y="16595"/>
                  </a:lnTo>
                  <a:lnTo>
                    <a:pt x="99807" y="0"/>
                  </a:lnTo>
                  <a:lnTo>
                    <a:pt x="0" y="73617"/>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3" name="Google Shape;623;p34"/>
            <p:cNvSpPr/>
            <p:nvPr/>
          </p:nvSpPr>
          <p:spPr>
            <a:xfrm>
              <a:off x="8181975" y="2020887"/>
              <a:ext cx="554037" cy="534987"/>
            </a:xfrm>
            <a:custGeom>
              <a:rect b="b" l="l" r="r" t="t"/>
              <a:pathLst>
                <a:path extrusionOk="0" h="120000" w="120000">
                  <a:moveTo>
                    <a:pt x="4806" y="77982"/>
                  </a:moveTo>
                  <a:lnTo>
                    <a:pt x="0" y="120000"/>
                  </a:lnTo>
                  <a:lnTo>
                    <a:pt x="119999" y="16023"/>
                  </a:lnTo>
                  <a:lnTo>
                    <a:pt x="84978" y="0"/>
                  </a:lnTo>
                  <a:lnTo>
                    <a:pt x="104206" y="19228"/>
                  </a:lnTo>
                  <a:lnTo>
                    <a:pt x="8583" y="105044"/>
                  </a:lnTo>
                  <a:lnTo>
                    <a:pt x="4806" y="779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4" name="Google Shape;624;p34"/>
            <p:cNvSpPr/>
            <p:nvPr/>
          </p:nvSpPr>
          <p:spPr>
            <a:xfrm>
              <a:off x="8228012" y="1979612"/>
              <a:ext cx="334962" cy="325437"/>
            </a:xfrm>
            <a:custGeom>
              <a:rect b="b" l="l" r="r" t="t"/>
              <a:pathLst>
                <a:path extrusionOk="0" h="120000" w="120000">
                  <a:moveTo>
                    <a:pt x="0" y="120000"/>
                  </a:moveTo>
                  <a:lnTo>
                    <a:pt x="120000" y="8780"/>
                  </a:lnTo>
                  <a:lnTo>
                    <a:pt x="80758" y="0"/>
                  </a:lnTo>
                  <a:lnTo>
                    <a:pt x="103791" y="15219"/>
                  </a:lnTo>
                  <a:lnTo>
                    <a:pt x="102654" y="16390"/>
                  </a:lnTo>
                  <a:lnTo>
                    <a:pt x="99526" y="18731"/>
                  </a:lnTo>
                  <a:lnTo>
                    <a:pt x="94407" y="24000"/>
                  </a:lnTo>
                  <a:lnTo>
                    <a:pt x="88151" y="29268"/>
                  </a:lnTo>
                  <a:lnTo>
                    <a:pt x="80189" y="36878"/>
                  </a:lnTo>
                  <a:lnTo>
                    <a:pt x="71374" y="45073"/>
                  </a:lnTo>
                  <a:lnTo>
                    <a:pt x="62559" y="53853"/>
                  </a:lnTo>
                  <a:lnTo>
                    <a:pt x="52606" y="62634"/>
                  </a:lnTo>
                  <a:lnTo>
                    <a:pt x="43222" y="72000"/>
                  </a:lnTo>
                  <a:lnTo>
                    <a:pt x="33838" y="80780"/>
                  </a:lnTo>
                  <a:lnTo>
                    <a:pt x="25023" y="89560"/>
                  </a:lnTo>
                  <a:lnTo>
                    <a:pt x="17061" y="98341"/>
                  </a:lnTo>
                  <a:lnTo>
                    <a:pt x="10521" y="105365"/>
                  </a:lnTo>
                  <a:lnTo>
                    <a:pt x="5118" y="111804"/>
                  </a:lnTo>
                  <a:lnTo>
                    <a:pt x="1421" y="117073"/>
                  </a:lnTo>
                  <a:lnTo>
                    <a:pt x="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5" name="Google Shape;625;p34"/>
            <p:cNvSpPr/>
            <p:nvPr/>
          </p:nvSpPr>
          <p:spPr>
            <a:xfrm>
              <a:off x="7913687" y="1592262"/>
              <a:ext cx="404812" cy="373062"/>
            </a:xfrm>
            <a:custGeom>
              <a:rect b="b" l="l" r="r" t="t"/>
              <a:pathLst>
                <a:path extrusionOk="0" h="120000" w="120000">
                  <a:moveTo>
                    <a:pt x="11529" y="99063"/>
                  </a:moveTo>
                  <a:lnTo>
                    <a:pt x="117647" y="0"/>
                  </a:lnTo>
                  <a:lnTo>
                    <a:pt x="120000" y="6638"/>
                  </a:lnTo>
                  <a:lnTo>
                    <a:pt x="0" y="120000"/>
                  </a:lnTo>
                  <a:lnTo>
                    <a:pt x="11529" y="990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6" name="Google Shape;626;p34"/>
            <p:cNvSpPr/>
            <p:nvPr/>
          </p:nvSpPr>
          <p:spPr>
            <a:xfrm>
              <a:off x="7881937" y="3659187"/>
              <a:ext cx="841375" cy="920750"/>
            </a:xfrm>
            <a:custGeom>
              <a:rect b="b" l="l" r="r" t="t"/>
              <a:pathLst>
                <a:path extrusionOk="0" h="120000" w="120000">
                  <a:moveTo>
                    <a:pt x="30339" y="114413"/>
                  </a:moveTo>
                  <a:lnTo>
                    <a:pt x="22415" y="102206"/>
                  </a:lnTo>
                  <a:lnTo>
                    <a:pt x="9962" y="91034"/>
                  </a:lnTo>
                  <a:lnTo>
                    <a:pt x="0" y="77586"/>
                  </a:lnTo>
                  <a:lnTo>
                    <a:pt x="7698" y="61034"/>
                  </a:lnTo>
                  <a:lnTo>
                    <a:pt x="17094" y="52344"/>
                  </a:lnTo>
                  <a:lnTo>
                    <a:pt x="17433" y="52137"/>
                  </a:lnTo>
                  <a:lnTo>
                    <a:pt x="18679" y="51724"/>
                  </a:lnTo>
                  <a:lnTo>
                    <a:pt x="20603" y="50689"/>
                  </a:lnTo>
                  <a:lnTo>
                    <a:pt x="22641" y="49862"/>
                  </a:lnTo>
                  <a:lnTo>
                    <a:pt x="24792" y="48827"/>
                  </a:lnTo>
                  <a:lnTo>
                    <a:pt x="26830" y="48000"/>
                  </a:lnTo>
                  <a:lnTo>
                    <a:pt x="28528" y="46965"/>
                  </a:lnTo>
                  <a:lnTo>
                    <a:pt x="29547" y="46344"/>
                  </a:lnTo>
                  <a:lnTo>
                    <a:pt x="30113" y="46137"/>
                  </a:lnTo>
                  <a:lnTo>
                    <a:pt x="31358" y="45310"/>
                  </a:lnTo>
                  <a:lnTo>
                    <a:pt x="33622" y="43862"/>
                  </a:lnTo>
                  <a:lnTo>
                    <a:pt x="36113" y="42620"/>
                  </a:lnTo>
                  <a:lnTo>
                    <a:pt x="38830" y="41172"/>
                  </a:lnTo>
                  <a:lnTo>
                    <a:pt x="41547" y="39724"/>
                  </a:lnTo>
                  <a:lnTo>
                    <a:pt x="44037" y="38689"/>
                  </a:lnTo>
                  <a:lnTo>
                    <a:pt x="46188" y="38275"/>
                  </a:lnTo>
                  <a:lnTo>
                    <a:pt x="49245" y="37862"/>
                  </a:lnTo>
                  <a:lnTo>
                    <a:pt x="52415" y="37241"/>
                  </a:lnTo>
                  <a:lnTo>
                    <a:pt x="55471" y="36206"/>
                  </a:lnTo>
                  <a:lnTo>
                    <a:pt x="58641" y="35586"/>
                  </a:lnTo>
                  <a:lnTo>
                    <a:pt x="61132" y="34965"/>
                  </a:lnTo>
                  <a:lnTo>
                    <a:pt x="63169" y="34344"/>
                  </a:lnTo>
                  <a:lnTo>
                    <a:pt x="64641" y="33724"/>
                  </a:lnTo>
                  <a:lnTo>
                    <a:pt x="65207" y="33517"/>
                  </a:lnTo>
                  <a:lnTo>
                    <a:pt x="66452" y="32896"/>
                  </a:lnTo>
                  <a:lnTo>
                    <a:pt x="67471" y="31862"/>
                  </a:lnTo>
                  <a:lnTo>
                    <a:pt x="68603" y="31241"/>
                  </a:lnTo>
                  <a:lnTo>
                    <a:pt x="69622" y="30206"/>
                  </a:lnTo>
                  <a:lnTo>
                    <a:pt x="70641" y="29379"/>
                  </a:lnTo>
                  <a:lnTo>
                    <a:pt x="71660" y="28344"/>
                  </a:lnTo>
                  <a:lnTo>
                    <a:pt x="72452" y="27310"/>
                  </a:lnTo>
                  <a:lnTo>
                    <a:pt x="73584" y="26482"/>
                  </a:lnTo>
                  <a:lnTo>
                    <a:pt x="74830" y="25034"/>
                  </a:lnTo>
                  <a:lnTo>
                    <a:pt x="76188" y="23793"/>
                  </a:lnTo>
                  <a:lnTo>
                    <a:pt x="77433" y="22551"/>
                  </a:lnTo>
                  <a:lnTo>
                    <a:pt x="78113" y="22137"/>
                  </a:lnTo>
                  <a:lnTo>
                    <a:pt x="78113" y="21103"/>
                  </a:lnTo>
                  <a:lnTo>
                    <a:pt x="78339" y="18827"/>
                  </a:lnTo>
                  <a:lnTo>
                    <a:pt x="78679" y="16344"/>
                  </a:lnTo>
                  <a:lnTo>
                    <a:pt x="79132" y="14896"/>
                  </a:lnTo>
                  <a:lnTo>
                    <a:pt x="79584" y="13241"/>
                  </a:lnTo>
                  <a:lnTo>
                    <a:pt x="80830" y="9103"/>
                  </a:lnTo>
                  <a:lnTo>
                    <a:pt x="81849" y="3931"/>
                  </a:lnTo>
                  <a:lnTo>
                    <a:pt x="82301" y="0"/>
                  </a:lnTo>
                  <a:lnTo>
                    <a:pt x="89547" y="5379"/>
                  </a:lnTo>
                  <a:lnTo>
                    <a:pt x="99283" y="19862"/>
                  </a:lnTo>
                  <a:lnTo>
                    <a:pt x="111169" y="31655"/>
                  </a:lnTo>
                  <a:lnTo>
                    <a:pt x="120000" y="44482"/>
                  </a:lnTo>
                  <a:lnTo>
                    <a:pt x="115924" y="54620"/>
                  </a:lnTo>
                  <a:lnTo>
                    <a:pt x="115698" y="54827"/>
                  </a:lnTo>
                  <a:lnTo>
                    <a:pt x="115018" y="55655"/>
                  </a:lnTo>
                  <a:lnTo>
                    <a:pt x="114000" y="56482"/>
                  </a:lnTo>
                  <a:lnTo>
                    <a:pt x="112754" y="57517"/>
                  </a:lnTo>
                  <a:lnTo>
                    <a:pt x="111283" y="58758"/>
                  </a:lnTo>
                  <a:lnTo>
                    <a:pt x="109698" y="60413"/>
                  </a:lnTo>
                  <a:lnTo>
                    <a:pt x="107773" y="62068"/>
                  </a:lnTo>
                  <a:lnTo>
                    <a:pt x="105962" y="64137"/>
                  </a:lnTo>
                  <a:lnTo>
                    <a:pt x="105056" y="65172"/>
                  </a:lnTo>
                  <a:lnTo>
                    <a:pt x="104264" y="66413"/>
                  </a:lnTo>
                  <a:lnTo>
                    <a:pt x="103698" y="67655"/>
                  </a:lnTo>
                  <a:lnTo>
                    <a:pt x="102792" y="68896"/>
                  </a:lnTo>
                  <a:lnTo>
                    <a:pt x="102000" y="70137"/>
                  </a:lnTo>
                  <a:lnTo>
                    <a:pt x="100981" y="71379"/>
                  </a:lnTo>
                  <a:lnTo>
                    <a:pt x="99735" y="72620"/>
                  </a:lnTo>
                  <a:lnTo>
                    <a:pt x="98264" y="73655"/>
                  </a:lnTo>
                  <a:lnTo>
                    <a:pt x="97245" y="74482"/>
                  </a:lnTo>
                  <a:lnTo>
                    <a:pt x="95320" y="75310"/>
                  </a:lnTo>
                  <a:lnTo>
                    <a:pt x="92830" y="76344"/>
                  </a:lnTo>
                  <a:lnTo>
                    <a:pt x="90113" y="77379"/>
                  </a:lnTo>
                  <a:lnTo>
                    <a:pt x="87509" y="78827"/>
                  </a:lnTo>
                  <a:lnTo>
                    <a:pt x="84905" y="79655"/>
                  </a:lnTo>
                  <a:lnTo>
                    <a:pt x="83094" y="80275"/>
                  </a:lnTo>
                  <a:lnTo>
                    <a:pt x="82075" y="80482"/>
                  </a:lnTo>
                  <a:lnTo>
                    <a:pt x="79924" y="80689"/>
                  </a:lnTo>
                  <a:lnTo>
                    <a:pt x="77660" y="80896"/>
                  </a:lnTo>
                  <a:lnTo>
                    <a:pt x="75169" y="81103"/>
                  </a:lnTo>
                  <a:lnTo>
                    <a:pt x="72679" y="81310"/>
                  </a:lnTo>
                  <a:lnTo>
                    <a:pt x="70415" y="81724"/>
                  </a:lnTo>
                  <a:lnTo>
                    <a:pt x="68716" y="81931"/>
                  </a:lnTo>
                  <a:lnTo>
                    <a:pt x="67471" y="82137"/>
                  </a:lnTo>
                  <a:lnTo>
                    <a:pt x="67132" y="82137"/>
                  </a:lnTo>
                  <a:lnTo>
                    <a:pt x="65660" y="83172"/>
                  </a:lnTo>
                  <a:lnTo>
                    <a:pt x="62490" y="85655"/>
                  </a:lnTo>
                  <a:lnTo>
                    <a:pt x="58641" y="88965"/>
                  </a:lnTo>
                  <a:lnTo>
                    <a:pt x="54000" y="93103"/>
                  </a:lnTo>
                  <a:lnTo>
                    <a:pt x="49471" y="97241"/>
                  </a:lnTo>
                  <a:lnTo>
                    <a:pt x="45509" y="100758"/>
                  </a:lnTo>
                  <a:lnTo>
                    <a:pt x="42792" y="103034"/>
                  </a:lnTo>
                  <a:lnTo>
                    <a:pt x="41773" y="103862"/>
                  </a:lnTo>
                  <a:lnTo>
                    <a:pt x="39283" y="108206"/>
                  </a:lnTo>
                  <a:lnTo>
                    <a:pt x="37358" y="112344"/>
                  </a:lnTo>
                  <a:lnTo>
                    <a:pt x="36339" y="116275"/>
                  </a:lnTo>
                  <a:lnTo>
                    <a:pt x="36000" y="120000"/>
                  </a:lnTo>
                  <a:lnTo>
                    <a:pt x="30339" y="114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7" name="Google Shape;627;p34"/>
            <p:cNvSpPr/>
            <p:nvPr/>
          </p:nvSpPr>
          <p:spPr>
            <a:xfrm>
              <a:off x="7935912" y="3752850"/>
              <a:ext cx="750887" cy="719137"/>
            </a:xfrm>
            <a:custGeom>
              <a:rect b="b" l="l" r="r" t="t"/>
              <a:pathLst>
                <a:path extrusionOk="0" h="120000" w="120000">
                  <a:moveTo>
                    <a:pt x="87814" y="9536"/>
                  </a:moveTo>
                  <a:lnTo>
                    <a:pt x="83632" y="20662"/>
                  </a:lnTo>
                  <a:lnTo>
                    <a:pt x="83505" y="20927"/>
                  </a:lnTo>
                  <a:lnTo>
                    <a:pt x="82492" y="21721"/>
                  </a:lnTo>
                  <a:lnTo>
                    <a:pt x="81098" y="22251"/>
                  </a:lnTo>
                  <a:lnTo>
                    <a:pt x="79704" y="23046"/>
                  </a:lnTo>
                  <a:lnTo>
                    <a:pt x="78310" y="23841"/>
                  </a:lnTo>
                  <a:lnTo>
                    <a:pt x="76916" y="24635"/>
                  </a:lnTo>
                  <a:lnTo>
                    <a:pt x="75776" y="25430"/>
                  </a:lnTo>
                  <a:lnTo>
                    <a:pt x="75269" y="25695"/>
                  </a:lnTo>
                  <a:lnTo>
                    <a:pt x="74382" y="26754"/>
                  </a:lnTo>
                  <a:lnTo>
                    <a:pt x="72101" y="28079"/>
                  </a:lnTo>
                  <a:lnTo>
                    <a:pt x="69060" y="29933"/>
                  </a:lnTo>
                  <a:lnTo>
                    <a:pt x="65385" y="32052"/>
                  </a:lnTo>
                  <a:lnTo>
                    <a:pt x="60950" y="34172"/>
                  </a:lnTo>
                  <a:lnTo>
                    <a:pt x="56008" y="36556"/>
                  </a:lnTo>
                  <a:lnTo>
                    <a:pt x="50939" y="38675"/>
                  </a:lnTo>
                  <a:lnTo>
                    <a:pt x="45871" y="40264"/>
                  </a:lnTo>
                  <a:lnTo>
                    <a:pt x="42829" y="41324"/>
                  </a:lnTo>
                  <a:lnTo>
                    <a:pt x="39788" y="42384"/>
                  </a:lnTo>
                  <a:lnTo>
                    <a:pt x="37001" y="43443"/>
                  </a:lnTo>
                  <a:lnTo>
                    <a:pt x="34466" y="44503"/>
                  </a:lnTo>
                  <a:lnTo>
                    <a:pt x="31805" y="46092"/>
                  </a:lnTo>
                  <a:lnTo>
                    <a:pt x="29524" y="47417"/>
                  </a:lnTo>
                  <a:lnTo>
                    <a:pt x="27243" y="48741"/>
                  </a:lnTo>
                  <a:lnTo>
                    <a:pt x="24836" y="50596"/>
                  </a:lnTo>
                  <a:lnTo>
                    <a:pt x="23442" y="51920"/>
                  </a:lnTo>
                  <a:lnTo>
                    <a:pt x="22048" y="53774"/>
                  </a:lnTo>
                  <a:lnTo>
                    <a:pt x="20654" y="55894"/>
                  </a:lnTo>
                  <a:lnTo>
                    <a:pt x="19514" y="57483"/>
                  </a:lnTo>
                  <a:lnTo>
                    <a:pt x="8616" y="65695"/>
                  </a:lnTo>
                  <a:lnTo>
                    <a:pt x="8109" y="66225"/>
                  </a:lnTo>
                  <a:lnTo>
                    <a:pt x="7476" y="68079"/>
                  </a:lnTo>
                  <a:lnTo>
                    <a:pt x="6082" y="70463"/>
                  </a:lnTo>
                  <a:lnTo>
                    <a:pt x="4435" y="73112"/>
                  </a:lnTo>
                  <a:lnTo>
                    <a:pt x="3041" y="76291"/>
                  </a:lnTo>
                  <a:lnTo>
                    <a:pt x="1647" y="78410"/>
                  </a:lnTo>
                  <a:lnTo>
                    <a:pt x="506" y="80529"/>
                  </a:lnTo>
                  <a:lnTo>
                    <a:pt x="0" y="81059"/>
                  </a:lnTo>
                  <a:lnTo>
                    <a:pt x="11404" y="92715"/>
                  </a:lnTo>
                  <a:lnTo>
                    <a:pt x="20274" y="106754"/>
                  </a:lnTo>
                  <a:lnTo>
                    <a:pt x="28891" y="119999"/>
                  </a:lnTo>
                  <a:lnTo>
                    <a:pt x="30031" y="117880"/>
                  </a:lnTo>
                  <a:lnTo>
                    <a:pt x="31678" y="115761"/>
                  </a:lnTo>
                  <a:lnTo>
                    <a:pt x="33199" y="113642"/>
                  </a:lnTo>
                  <a:lnTo>
                    <a:pt x="35100" y="111523"/>
                  </a:lnTo>
                  <a:lnTo>
                    <a:pt x="36747" y="110198"/>
                  </a:lnTo>
                  <a:lnTo>
                    <a:pt x="38141" y="108874"/>
                  </a:lnTo>
                  <a:lnTo>
                    <a:pt x="39028" y="107814"/>
                  </a:lnTo>
                  <a:lnTo>
                    <a:pt x="39535" y="107549"/>
                  </a:lnTo>
                  <a:lnTo>
                    <a:pt x="40042" y="107019"/>
                  </a:lnTo>
                  <a:lnTo>
                    <a:pt x="40929" y="105430"/>
                  </a:lnTo>
                  <a:lnTo>
                    <a:pt x="42323" y="103576"/>
                  </a:lnTo>
                  <a:lnTo>
                    <a:pt x="44223" y="100662"/>
                  </a:lnTo>
                  <a:lnTo>
                    <a:pt x="45871" y="97748"/>
                  </a:lnTo>
                  <a:lnTo>
                    <a:pt x="47391" y="95364"/>
                  </a:lnTo>
                  <a:lnTo>
                    <a:pt x="48785" y="92980"/>
                  </a:lnTo>
                  <a:lnTo>
                    <a:pt x="49545" y="91655"/>
                  </a:lnTo>
                  <a:lnTo>
                    <a:pt x="50939" y="90331"/>
                  </a:lnTo>
                  <a:lnTo>
                    <a:pt x="53727" y="88211"/>
                  </a:lnTo>
                  <a:lnTo>
                    <a:pt x="57655" y="85827"/>
                  </a:lnTo>
                  <a:lnTo>
                    <a:pt x="62597" y="82913"/>
                  </a:lnTo>
                  <a:lnTo>
                    <a:pt x="68173" y="80529"/>
                  </a:lnTo>
                  <a:lnTo>
                    <a:pt x="73875" y="78145"/>
                  </a:lnTo>
                  <a:lnTo>
                    <a:pt x="79704" y="76291"/>
                  </a:lnTo>
                  <a:lnTo>
                    <a:pt x="85026" y="75496"/>
                  </a:lnTo>
                  <a:lnTo>
                    <a:pt x="86673" y="75231"/>
                  </a:lnTo>
                  <a:lnTo>
                    <a:pt x="88321" y="74701"/>
                  </a:lnTo>
                  <a:lnTo>
                    <a:pt x="89968" y="73907"/>
                  </a:lnTo>
                  <a:lnTo>
                    <a:pt x="91362" y="73112"/>
                  </a:lnTo>
                  <a:lnTo>
                    <a:pt x="93009" y="72317"/>
                  </a:lnTo>
                  <a:lnTo>
                    <a:pt x="94403" y="71523"/>
                  </a:lnTo>
                  <a:lnTo>
                    <a:pt x="95797" y="70463"/>
                  </a:lnTo>
                  <a:lnTo>
                    <a:pt x="97191" y="69403"/>
                  </a:lnTo>
                  <a:lnTo>
                    <a:pt x="97697" y="69139"/>
                  </a:lnTo>
                  <a:lnTo>
                    <a:pt x="99091" y="68344"/>
                  </a:lnTo>
                  <a:lnTo>
                    <a:pt x="100865" y="67284"/>
                  </a:lnTo>
                  <a:lnTo>
                    <a:pt x="103273" y="65695"/>
                  </a:lnTo>
                  <a:lnTo>
                    <a:pt x="105807" y="63841"/>
                  </a:lnTo>
                  <a:lnTo>
                    <a:pt x="108088" y="62251"/>
                  </a:lnTo>
                  <a:lnTo>
                    <a:pt x="110242" y="60397"/>
                  </a:lnTo>
                  <a:lnTo>
                    <a:pt x="111763" y="58543"/>
                  </a:lnTo>
                  <a:lnTo>
                    <a:pt x="112016" y="58013"/>
                  </a:lnTo>
                  <a:lnTo>
                    <a:pt x="112777" y="56423"/>
                  </a:lnTo>
                  <a:lnTo>
                    <a:pt x="113917" y="53774"/>
                  </a:lnTo>
                  <a:lnTo>
                    <a:pt x="115058" y="51125"/>
                  </a:lnTo>
                  <a:lnTo>
                    <a:pt x="116451" y="47682"/>
                  </a:lnTo>
                  <a:lnTo>
                    <a:pt x="117845" y="44503"/>
                  </a:lnTo>
                  <a:lnTo>
                    <a:pt x="118986" y="41854"/>
                  </a:lnTo>
                  <a:lnTo>
                    <a:pt x="120000" y="39470"/>
                  </a:lnTo>
                  <a:lnTo>
                    <a:pt x="111636" y="25165"/>
                  </a:lnTo>
                  <a:lnTo>
                    <a:pt x="102513" y="18013"/>
                  </a:lnTo>
                  <a:lnTo>
                    <a:pt x="92249" y="0"/>
                  </a:lnTo>
                  <a:lnTo>
                    <a:pt x="92122" y="1589"/>
                  </a:lnTo>
                  <a:lnTo>
                    <a:pt x="90855" y="4238"/>
                  </a:lnTo>
                  <a:lnTo>
                    <a:pt x="89334" y="7152"/>
                  </a:lnTo>
                  <a:lnTo>
                    <a:pt x="87814" y="9536"/>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8" name="Google Shape;628;p34"/>
            <p:cNvSpPr/>
            <p:nvPr/>
          </p:nvSpPr>
          <p:spPr>
            <a:xfrm>
              <a:off x="8196262" y="3954462"/>
              <a:ext cx="249237" cy="312737"/>
            </a:xfrm>
            <a:custGeom>
              <a:rect b="b" l="l" r="r" t="t"/>
              <a:pathLst>
                <a:path extrusionOk="0" h="120000" w="120000">
                  <a:moveTo>
                    <a:pt x="117333" y="53604"/>
                  </a:moveTo>
                  <a:lnTo>
                    <a:pt x="118476" y="58477"/>
                  </a:lnTo>
                  <a:lnTo>
                    <a:pt x="119238" y="63350"/>
                  </a:lnTo>
                  <a:lnTo>
                    <a:pt x="120000" y="68223"/>
                  </a:lnTo>
                  <a:lnTo>
                    <a:pt x="120000" y="73096"/>
                  </a:lnTo>
                  <a:lnTo>
                    <a:pt x="120000" y="83451"/>
                  </a:lnTo>
                  <a:lnTo>
                    <a:pt x="117714" y="92588"/>
                  </a:lnTo>
                  <a:lnTo>
                    <a:pt x="113523" y="101116"/>
                  </a:lnTo>
                  <a:lnTo>
                    <a:pt x="106666" y="108426"/>
                  </a:lnTo>
                  <a:lnTo>
                    <a:pt x="103238" y="110862"/>
                  </a:lnTo>
                  <a:lnTo>
                    <a:pt x="100571" y="112690"/>
                  </a:lnTo>
                  <a:lnTo>
                    <a:pt x="96761" y="114517"/>
                  </a:lnTo>
                  <a:lnTo>
                    <a:pt x="93333" y="116954"/>
                  </a:lnTo>
                  <a:lnTo>
                    <a:pt x="89904" y="118172"/>
                  </a:lnTo>
                  <a:lnTo>
                    <a:pt x="86476" y="119390"/>
                  </a:lnTo>
                  <a:lnTo>
                    <a:pt x="82285" y="120000"/>
                  </a:lnTo>
                  <a:lnTo>
                    <a:pt x="78095" y="120000"/>
                  </a:lnTo>
                  <a:lnTo>
                    <a:pt x="75428" y="119390"/>
                  </a:lnTo>
                  <a:lnTo>
                    <a:pt x="72380" y="119390"/>
                  </a:lnTo>
                  <a:lnTo>
                    <a:pt x="68952" y="118781"/>
                  </a:lnTo>
                  <a:lnTo>
                    <a:pt x="65523" y="118172"/>
                  </a:lnTo>
                  <a:lnTo>
                    <a:pt x="62095" y="117563"/>
                  </a:lnTo>
                  <a:lnTo>
                    <a:pt x="59047" y="116954"/>
                  </a:lnTo>
                  <a:lnTo>
                    <a:pt x="55619" y="116345"/>
                  </a:lnTo>
                  <a:lnTo>
                    <a:pt x="52952" y="115126"/>
                  </a:lnTo>
                  <a:lnTo>
                    <a:pt x="50285" y="113908"/>
                  </a:lnTo>
                  <a:lnTo>
                    <a:pt x="46476" y="111472"/>
                  </a:lnTo>
                  <a:lnTo>
                    <a:pt x="42285" y="107817"/>
                  </a:lnTo>
                  <a:lnTo>
                    <a:pt x="38095" y="102944"/>
                  </a:lnTo>
                  <a:lnTo>
                    <a:pt x="33904" y="98680"/>
                  </a:lnTo>
                  <a:lnTo>
                    <a:pt x="29714" y="94416"/>
                  </a:lnTo>
                  <a:lnTo>
                    <a:pt x="27047" y="90761"/>
                  </a:lnTo>
                  <a:lnTo>
                    <a:pt x="25142" y="88324"/>
                  </a:lnTo>
                  <a:lnTo>
                    <a:pt x="22095" y="86497"/>
                  </a:lnTo>
                  <a:lnTo>
                    <a:pt x="16761" y="80406"/>
                  </a:lnTo>
                  <a:lnTo>
                    <a:pt x="9523" y="73705"/>
                  </a:lnTo>
                  <a:lnTo>
                    <a:pt x="5333" y="66395"/>
                  </a:lnTo>
                  <a:lnTo>
                    <a:pt x="0" y="45076"/>
                  </a:lnTo>
                  <a:lnTo>
                    <a:pt x="1142" y="26192"/>
                  </a:lnTo>
                  <a:lnTo>
                    <a:pt x="6095" y="13401"/>
                  </a:lnTo>
                  <a:lnTo>
                    <a:pt x="11047" y="7918"/>
                  </a:lnTo>
                  <a:lnTo>
                    <a:pt x="13714" y="6700"/>
                  </a:lnTo>
                  <a:lnTo>
                    <a:pt x="16761" y="5482"/>
                  </a:lnTo>
                  <a:lnTo>
                    <a:pt x="20190" y="3654"/>
                  </a:lnTo>
                  <a:lnTo>
                    <a:pt x="23619" y="2436"/>
                  </a:lnTo>
                  <a:lnTo>
                    <a:pt x="27047" y="1218"/>
                  </a:lnTo>
                  <a:lnTo>
                    <a:pt x="29714" y="609"/>
                  </a:lnTo>
                  <a:lnTo>
                    <a:pt x="31238" y="0"/>
                  </a:lnTo>
                  <a:lnTo>
                    <a:pt x="32000" y="0"/>
                  </a:lnTo>
                  <a:lnTo>
                    <a:pt x="58666" y="3654"/>
                  </a:lnTo>
                  <a:lnTo>
                    <a:pt x="63238" y="5482"/>
                  </a:lnTo>
                  <a:lnTo>
                    <a:pt x="69714" y="9137"/>
                  </a:lnTo>
                  <a:lnTo>
                    <a:pt x="76571" y="12791"/>
                  </a:lnTo>
                  <a:lnTo>
                    <a:pt x="83809" y="18274"/>
                  </a:lnTo>
                  <a:lnTo>
                    <a:pt x="90666" y="22538"/>
                  </a:lnTo>
                  <a:lnTo>
                    <a:pt x="95619" y="25583"/>
                  </a:lnTo>
                  <a:lnTo>
                    <a:pt x="99047" y="28020"/>
                  </a:lnTo>
                  <a:lnTo>
                    <a:pt x="99809" y="26802"/>
                  </a:lnTo>
                  <a:lnTo>
                    <a:pt x="117333" y="53604"/>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9" name="Google Shape;629;p34"/>
            <p:cNvSpPr/>
            <p:nvPr/>
          </p:nvSpPr>
          <p:spPr>
            <a:xfrm>
              <a:off x="8234362" y="3990975"/>
              <a:ext cx="182562" cy="231775"/>
            </a:xfrm>
            <a:custGeom>
              <a:rect b="b" l="l" r="r" t="t"/>
              <a:pathLst>
                <a:path extrusionOk="0" h="120000" w="120000">
                  <a:moveTo>
                    <a:pt x="91428" y="73150"/>
                  </a:moveTo>
                  <a:lnTo>
                    <a:pt x="87792" y="69863"/>
                  </a:lnTo>
                  <a:lnTo>
                    <a:pt x="83116" y="67397"/>
                  </a:lnTo>
                  <a:lnTo>
                    <a:pt x="78441" y="66575"/>
                  </a:lnTo>
                  <a:lnTo>
                    <a:pt x="72727" y="65753"/>
                  </a:lnTo>
                  <a:lnTo>
                    <a:pt x="92467" y="87945"/>
                  </a:lnTo>
                  <a:lnTo>
                    <a:pt x="83116" y="95342"/>
                  </a:lnTo>
                  <a:lnTo>
                    <a:pt x="54545" y="69041"/>
                  </a:lnTo>
                  <a:lnTo>
                    <a:pt x="54545" y="67397"/>
                  </a:lnTo>
                  <a:lnTo>
                    <a:pt x="53506" y="66575"/>
                  </a:lnTo>
                  <a:lnTo>
                    <a:pt x="50389" y="66575"/>
                  </a:lnTo>
                  <a:lnTo>
                    <a:pt x="48831" y="67397"/>
                  </a:lnTo>
                  <a:lnTo>
                    <a:pt x="42077" y="67397"/>
                  </a:lnTo>
                  <a:lnTo>
                    <a:pt x="36363" y="67397"/>
                  </a:lnTo>
                  <a:lnTo>
                    <a:pt x="30649" y="67397"/>
                  </a:lnTo>
                  <a:lnTo>
                    <a:pt x="25974" y="66575"/>
                  </a:lnTo>
                  <a:lnTo>
                    <a:pt x="21818" y="64931"/>
                  </a:lnTo>
                  <a:lnTo>
                    <a:pt x="18181" y="61643"/>
                  </a:lnTo>
                  <a:lnTo>
                    <a:pt x="13506" y="57534"/>
                  </a:lnTo>
                  <a:lnTo>
                    <a:pt x="9870" y="53424"/>
                  </a:lnTo>
                  <a:lnTo>
                    <a:pt x="6753" y="50136"/>
                  </a:lnTo>
                  <a:lnTo>
                    <a:pt x="4155" y="46027"/>
                  </a:lnTo>
                  <a:lnTo>
                    <a:pt x="2077" y="42739"/>
                  </a:lnTo>
                  <a:lnTo>
                    <a:pt x="1038" y="39452"/>
                  </a:lnTo>
                  <a:lnTo>
                    <a:pt x="16103" y="31232"/>
                  </a:lnTo>
                  <a:lnTo>
                    <a:pt x="29610" y="46849"/>
                  </a:lnTo>
                  <a:lnTo>
                    <a:pt x="33246" y="50136"/>
                  </a:lnTo>
                  <a:lnTo>
                    <a:pt x="37402" y="51780"/>
                  </a:lnTo>
                  <a:lnTo>
                    <a:pt x="41038" y="52602"/>
                  </a:lnTo>
                  <a:lnTo>
                    <a:pt x="45714" y="52602"/>
                  </a:lnTo>
                  <a:lnTo>
                    <a:pt x="18181" y="20547"/>
                  </a:lnTo>
                  <a:lnTo>
                    <a:pt x="15584" y="23013"/>
                  </a:lnTo>
                  <a:lnTo>
                    <a:pt x="14545" y="25479"/>
                  </a:lnTo>
                  <a:lnTo>
                    <a:pt x="14545" y="28767"/>
                  </a:lnTo>
                  <a:lnTo>
                    <a:pt x="16103" y="31232"/>
                  </a:lnTo>
                  <a:lnTo>
                    <a:pt x="1038" y="39452"/>
                  </a:lnTo>
                  <a:lnTo>
                    <a:pt x="0" y="36164"/>
                  </a:lnTo>
                  <a:lnTo>
                    <a:pt x="0" y="33698"/>
                  </a:lnTo>
                  <a:lnTo>
                    <a:pt x="1038" y="30410"/>
                  </a:lnTo>
                  <a:lnTo>
                    <a:pt x="2077" y="27945"/>
                  </a:lnTo>
                  <a:lnTo>
                    <a:pt x="4155" y="24657"/>
                  </a:lnTo>
                  <a:lnTo>
                    <a:pt x="6753" y="21369"/>
                  </a:lnTo>
                  <a:lnTo>
                    <a:pt x="9870" y="18904"/>
                  </a:lnTo>
                  <a:lnTo>
                    <a:pt x="13506" y="14794"/>
                  </a:lnTo>
                  <a:lnTo>
                    <a:pt x="9870" y="10684"/>
                  </a:lnTo>
                  <a:lnTo>
                    <a:pt x="17142" y="5753"/>
                  </a:lnTo>
                  <a:lnTo>
                    <a:pt x="21818" y="8219"/>
                  </a:lnTo>
                  <a:lnTo>
                    <a:pt x="28571" y="4931"/>
                  </a:lnTo>
                  <a:lnTo>
                    <a:pt x="34285" y="2465"/>
                  </a:lnTo>
                  <a:lnTo>
                    <a:pt x="38961" y="821"/>
                  </a:lnTo>
                  <a:lnTo>
                    <a:pt x="44155" y="0"/>
                  </a:lnTo>
                  <a:lnTo>
                    <a:pt x="48831" y="0"/>
                  </a:lnTo>
                  <a:lnTo>
                    <a:pt x="52467" y="821"/>
                  </a:lnTo>
                  <a:lnTo>
                    <a:pt x="55584" y="2465"/>
                  </a:lnTo>
                  <a:lnTo>
                    <a:pt x="58181" y="5753"/>
                  </a:lnTo>
                  <a:lnTo>
                    <a:pt x="65974" y="13972"/>
                  </a:lnTo>
                  <a:lnTo>
                    <a:pt x="58181" y="27945"/>
                  </a:lnTo>
                  <a:lnTo>
                    <a:pt x="57142" y="27945"/>
                  </a:lnTo>
                  <a:lnTo>
                    <a:pt x="55584" y="28767"/>
                  </a:lnTo>
                  <a:lnTo>
                    <a:pt x="53506" y="27945"/>
                  </a:lnTo>
                  <a:lnTo>
                    <a:pt x="51428" y="27123"/>
                  </a:lnTo>
                  <a:lnTo>
                    <a:pt x="42077" y="14794"/>
                  </a:lnTo>
                  <a:lnTo>
                    <a:pt x="38961" y="12328"/>
                  </a:lnTo>
                  <a:lnTo>
                    <a:pt x="35324" y="11506"/>
                  </a:lnTo>
                  <a:lnTo>
                    <a:pt x="31688" y="11506"/>
                  </a:lnTo>
                  <a:lnTo>
                    <a:pt x="27012" y="13150"/>
                  </a:lnTo>
                  <a:lnTo>
                    <a:pt x="61298" y="52602"/>
                  </a:lnTo>
                  <a:lnTo>
                    <a:pt x="67012" y="51780"/>
                  </a:lnTo>
                  <a:lnTo>
                    <a:pt x="72727" y="51780"/>
                  </a:lnTo>
                  <a:lnTo>
                    <a:pt x="77402" y="51780"/>
                  </a:lnTo>
                  <a:lnTo>
                    <a:pt x="81038" y="51780"/>
                  </a:lnTo>
                  <a:lnTo>
                    <a:pt x="84675" y="51780"/>
                  </a:lnTo>
                  <a:lnTo>
                    <a:pt x="88831" y="51780"/>
                  </a:lnTo>
                  <a:lnTo>
                    <a:pt x="91428" y="52602"/>
                  </a:lnTo>
                  <a:lnTo>
                    <a:pt x="94545" y="53424"/>
                  </a:lnTo>
                  <a:lnTo>
                    <a:pt x="98181" y="55890"/>
                  </a:lnTo>
                  <a:lnTo>
                    <a:pt x="102857" y="58356"/>
                  </a:lnTo>
                  <a:lnTo>
                    <a:pt x="107012" y="61643"/>
                  </a:lnTo>
                  <a:lnTo>
                    <a:pt x="110649" y="65753"/>
                  </a:lnTo>
                  <a:lnTo>
                    <a:pt x="115324" y="70684"/>
                  </a:lnTo>
                  <a:lnTo>
                    <a:pt x="118441" y="75616"/>
                  </a:lnTo>
                  <a:lnTo>
                    <a:pt x="118961" y="81369"/>
                  </a:lnTo>
                  <a:lnTo>
                    <a:pt x="119999" y="85479"/>
                  </a:lnTo>
                  <a:lnTo>
                    <a:pt x="118961" y="89589"/>
                  </a:lnTo>
                  <a:lnTo>
                    <a:pt x="116363" y="94520"/>
                  </a:lnTo>
                  <a:lnTo>
                    <a:pt x="112727" y="99452"/>
                  </a:lnTo>
                  <a:lnTo>
                    <a:pt x="107012" y="105205"/>
                  </a:lnTo>
                  <a:lnTo>
                    <a:pt x="111688" y="114246"/>
                  </a:lnTo>
                  <a:lnTo>
                    <a:pt x="104935" y="119999"/>
                  </a:lnTo>
                  <a:lnTo>
                    <a:pt x="98181" y="111780"/>
                  </a:lnTo>
                  <a:lnTo>
                    <a:pt x="92467" y="115068"/>
                  </a:lnTo>
                  <a:lnTo>
                    <a:pt x="86753" y="117534"/>
                  </a:lnTo>
                  <a:lnTo>
                    <a:pt x="82077" y="119178"/>
                  </a:lnTo>
                  <a:lnTo>
                    <a:pt x="77402" y="119999"/>
                  </a:lnTo>
                  <a:lnTo>
                    <a:pt x="72727" y="119999"/>
                  </a:lnTo>
                  <a:lnTo>
                    <a:pt x="68571" y="118356"/>
                  </a:lnTo>
                  <a:lnTo>
                    <a:pt x="65974" y="116712"/>
                  </a:lnTo>
                  <a:lnTo>
                    <a:pt x="62857" y="114246"/>
                  </a:lnTo>
                  <a:lnTo>
                    <a:pt x="53506" y="103561"/>
                  </a:lnTo>
                  <a:lnTo>
                    <a:pt x="60259" y="88767"/>
                  </a:lnTo>
                  <a:lnTo>
                    <a:pt x="61818" y="86301"/>
                  </a:lnTo>
                  <a:lnTo>
                    <a:pt x="62857" y="87945"/>
                  </a:lnTo>
                  <a:lnTo>
                    <a:pt x="63896" y="88767"/>
                  </a:lnTo>
                  <a:lnTo>
                    <a:pt x="64935" y="89589"/>
                  </a:lnTo>
                  <a:lnTo>
                    <a:pt x="67012" y="90410"/>
                  </a:lnTo>
                  <a:lnTo>
                    <a:pt x="81038" y="105205"/>
                  </a:lnTo>
                  <a:lnTo>
                    <a:pt x="84155" y="106849"/>
                  </a:lnTo>
                  <a:lnTo>
                    <a:pt x="86753" y="108493"/>
                  </a:lnTo>
                  <a:lnTo>
                    <a:pt x="89870" y="108493"/>
                  </a:lnTo>
                  <a:lnTo>
                    <a:pt x="93506" y="106027"/>
                  </a:lnTo>
                  <a:lnTo>
                    <a:pt x="83116" y="95342"/>
                  </a:lnTo>
                  <a:lnTo>
                    <a:pt x="92467" y="87945"/>
                  </a:lnTo>
                  <a:lnTo>
                    <a:pt x="102857" y="99452"/>
                  </a:lnTo>
                  <a:lnTo>
                    <a:pt x="103896" y="97808"/>
                  </a:lnTo>
                  <a:lnTo>
                    <a:pt x="104935" y="96164"/>
                  </a:lnTo>
                  <a:lnTo>
                    <a:pt x="105974" y="94520"/>
                  </a:lnTo>
                  <a:lnTo>
                    <a:pt x="105974" y="92054"/>
                  </a:lnTo>
                  <a:lnTo>
                    <a:pt x="105974" y="90410"/>
                  </a:lnTo>
                  <a:lnTo>
                    <a:pt x="104935" y="88767"/>
                  </a:lnTo>
                  <a:lnTo>
                    <a:pt x="102857" y="87123"/>
                  </a:lnTo>
                  <a:lnTo>
                    <a:pt x="101298" y="85479"/>
                  </a:lnTo>
                  <a:lnTo>
                    <a:pt x="91428" y="7315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0" name="Google Shape;630;p34"/>
            <p:cNvSpPr/>
            <p:nvPr/>
          </p:nvSpPr>
          <p:spPr>
            <a:xfrm>
              <a:off x="6124575" y="4302125"/>
              <a:ext cx="101600" cy="231775"/>
            </a:xfrm>
            <a:custGeom>
              <a:rect b="b" l="l" r="r" t="t"/>
              <a:pathLst>
                <a:path extrusionOk="0" h="120000" w="120000">
                  <a:moveTo>
                    <a:pt x="8437" y="4931"/>
                  </a:moveTo>
                  <a:lnTo>
                    <a:pt x="8437" y="7397"/>
                  </a:lnTo>
                  <a:lnTo>
                    <a:pt x="8437" y="12328"/>
                  </a:lnTo>
                  <a:lnTo>
                    <a:pt x="10312" y="18082"/>
                  </a:lnTo>
                  <a:lnTo>
                    <a:pt x="13125" y="23835"/>
                  </a:lnTo>
                  <a:lnTo>
                    <a:pt x="10312" y="29589"/>
                  </a:lnTo>
                  <a:lnTo>
                    <a:pt x="937" y="41095"/>
                  </a:lnTo>
                  <a:lnTo>
                    <a:pt x="0" y="55890"/>
                  </a:lnTo>
                  <a:lnTo>
                    <a:pt x="20625" y="71506"/>
                  </a:lnTo>
                  <a:lnTo>
                    <a:pt x="18750" y="74794"/>
                  </a:lnTo>
                  <a:lnTo>
                    <a:pt x="15000" y="83013"/>
                  </a:lnTo>
                  <a:lnTo>
                    <a:pt x="13125" y="92876"/>
                  </a:lnTo>
                  <a:lnTo>
                    <a:pt x="15000" y="103561"/>
                  </a:lnTo>
                  <a:lnTo>
                    <a:pt x="23437" y="113424"/>
                  </a:lnTo>
                  <a:lnTo>
                    <a:pt x="42187" y="119178"/>
                  </a:lnTo>
                  <a:lnTo>
                    <a:pt x="73125" y="119999"/>
                  </a:lnTo>
                  <a:lnTo>
                    <a:pt x="120000" y="112602"/>
                  </a:lnTo>
                  <a:lnTo>
                    <a:pt x="114375" y="101095"/>
                  </a:lnTo>
                  <a:lnTo>
                    <a:pt x="109687" y="101917"/>
                  </a:lnTo>
                  <a:lnTo>
                    <a:pt x="99375" y="102739"/>
                  </a:lnTo>
                  <a:lnTo>
                    <a:pt x="83437" y="104383"/>
                  </a:lnTo>
                  <a:lnTo>
                    <a:pt x="66562" y="104383"/>
                  </a:lnTo>
                  <a:lnTo>
                    <a:pt x="51562" y="103561"/>
                  </a:lnTo>
                  <a:lnTo>
                    <a:pt x="39375" y="100273"/>
                  </a:lnTo>
                  <a:lnTo>
                    <a:pt x="33750" y="92876"/>
                  </a:lnTo>
                  <a:lnTo>
                    <a:pt x="37500" y="83013"/>
                  </a:lnTo>
                  <a:lnTo>
                    <a:pt x="39375" y="83013"/>
                  </a:lnTo>
                  <a:lnTo>
                    <a:pt x="45937" y="83835"/>
                  </a:lnTo>
                  <a:lnTo>
                    <a:pt x="52500" y="83835"/>
                  </a:lnTo>
                  <a:lnTo>
                    <a:pt x="62812" y="83835"/>
                  </a:lnTo>
                  <a:lnTo>
                    <a:pt x="73125" y="83835"/>
                  </a:lnTo>
                  <a:lnTo>
                    <a:pt x="83437" y="82191"/>
                  </a:lnTo>
                  <a:lnTo>
                    <a:pt x="90937" y="78904"/>
                  </a:lnTo>
                  <a:lnTo>
                    <a:pt x="95625" y="75616"/>
                  </a:lnTo>
                  <a:lnTo>
                    <a:pt x="97500" y="70684"/>
                  </a:lnTo>
                  <a:lnTo>
                    <a:pt x="93750" y="64931"/>
                  </a:lnTo>
                  <a:lnTo>
                    <a:pt x="87187" y="60821"/>
                  </a:lnTo>
                  <a:lnTo>
                    <a:pt x="78750" y="56712"/>
                  </a:lnTo>
                  <a:lnTo>
                    <a:pt x="66562" y="54246"/>
                  </a:lnTo>
                  <a:lnTo>
                    <a:pt x="52500" y="53424"/>
                  </a:lnTo>
                  <a:lnTo>
                    <a:pt x="39375" y="55890"/>
                  </a:lnTo>
                  <a:lnTo>
                    <a:pt x="23437" y="60821"/>
                  </a:lnTo>
                  <a:lnTo>
                    <a:pt x="29062" y="38630"/>
                  </a:lnTo>
                  <a:lnTo>
                    <a:pt x="30937" y="38630"/>
                  </a:lnTo>
                  <a:lnTo>
                    <a:pt x="37500" y="39452"/>
                  </a:lnTo>
                  <a:lnTo>
                    <a:pt x="45937" y="39452"/>
                  </a:lnTo>
                  <a:lnTo>
                    <a:pt x="54375" y="39452"/>
                  </a:lnTo>
                  <a:lnTo>
                    <a:pt x="62812" y="38630"/>
                  </a:lnTo>
                  <a:lnTo>
                    <a:pt x="72187" y="36986"/>
                  </a:lnTo>
                  <a:lnTo>
                    <a:pt x="76875" y="33698"/>
                  </a:lnTo>
                  <a:lnTo>
                    <a:pt x="76875" y="29589"/>
                  </a:lnTo>
                  <a:lnTo>
                    <a:pt x="68437" y="20547"/>
                  </a:lnTo>
                  <a:lnTo>
                    <a:pt x="56250" y="16438"/>
                  </a:lnTo>
                  <a:lnTo>
                    <a:pt x="44062" y="14794"/>
                  </a:lnTo>
                  <a:lnTo>
                    <a:pt x="39375" y="13972"/>
                  </a:lnTo>
                  <a:lnTo>
                    <a:pt x="29062" y="0"/>
                  </a:lnTo>
                  <a:lnTo>
                    <a:pt x="8437" y="49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1" name="Google Shape;631;p34"/>
            <p:cNvSpPr/>
            <p:nvPr/>
          </p:nvSpPr>
          <p:spPr>
            <a:xfrm>
              <a:off x="6216650" y="4103687"/>
              <a:ext cx="534987" cy="465137"/>
            </a:xfrm>
            <a:custGeom>
              <a:rect b="b" l="l" r="r" t="t"/>
              <a:pathLst>
                <a:path extrusionOk="0" h="120000" w="120000">
                  <a:moveTo>
                    <a:pt x="7111" y="119180"/>
                  </a:moveTo>
                  <a:lnTo>
                    <a:pt x="11733" y="120000"/>
                  </a:lnTo>
                  <a:lnTo>
                    <a:pt x="17600" y="119180"/>
                  </a:lnTo>
                  <a:lnTo>
                    <a:pt x="25066" y="117542"/>
                  </a:lnTo>
                  <a:lnTo>
                    <a:pt x="33600" y="114675"/>
                  </a:lnTo>
                  <a:lnTo>
                    <a:pt x="42666" y="110580"/>
                  </a:lnTo>
                  <a:lnTo>
                    <a:pt x="52444" y="105665"/>
                  </a:lnTo>
                  <a:lnTo>
                    <a:pt x="62222" y="100750"/>
                  </a:lnTo>
                  <a:lnTo>
                    <a:pt x="72355" y="95017"/>
                  </a:lnTo>
                  <a:lnTo>
                    <a:pt x="82133" y="88873"/>
                  </a:lnTo>
                  <a:lnTo>
                    <a:pt x="91377" y="82730"/>
                  </a:lnTo>
                  <a:lnTo>
                    <a:pt x="99733" y="76996"/>
                  </a:lnTo>
                  <a:lnTo>
                    <a:pt x="107022" y="70853"/>
                  </a:lnTo>
                  <a:lnTo>
                    <a:pt x="112888" y="65119"/>
                  </a:lnTo>
                  <a:lnTo>
                    <a:pt x="117333" y="59795"/>
                  </a:lnTo>
                  <a:lnTo>
                    <a:pt x="119644" y="55699"/>
                  </a:lnTo>
                  <a:lnTo>
                    <a:pt x="120000" y="51604"/>
                  </a:lnTo>
                  <a:lnTo>
                    <a:pt x="118400" y="48327"/>
                  </a:lnTo>
                  <a:lnTo>
                    <a:pt x="116088" y="44232"/>
                  </a:lnTo>
                  <a:lnTo>
                    <a:pt x="112533" y="40136"/>
                  </a:lnTo>
                  <a:lnTo>
                    <a:pt x="108266" y="36040"/>
                  </a:lnTo>
                  <a:lnTo>
                    <a:pt x="103644" y="31535"/>
                  </a:lnTo>
                  <a:lnTo>
                    <a:pt x="98488" y="27440"/>
                  </a:lnTo>
                  <a:lnTo>
                    <a:pt x="92977" y="22935"/>
                  </a:lnTo>
                  <a:lnTo>
                    <a:pt x="87466" y="19249"/>
                  </a:lnTo>
                  <a:lnTo>
                    <a:pt x="81777" y="15153"/>
                  </a:lnTo>
                  <a:lnTo>
                    <a:pt x="76622" y="11877"/>
                  </a:lnTo>
                  <a:lnTo>
                    <a:pt x="71822" y="8191"/>
                  </a:lnTo>
                  <a:lnTo>
                    <a:pt x="67200" y="5733"/>
                  </a:lnTo>
                  <a:lnTo>
                    <a:pt x="63644" y="3276"/>
                  </a:lnTo>
                  <a:lnTo>
                    <a:pt x="60977" y="1228"/>
                  </a:lnTo>
                  <a:lnTo>
                    <a:pt x="59022" y="409"/>
                  </a:lnTo>
                  <a:lnTo>
                    <a:pt x="58311" y="0"/>
                  </a:lnTo>
                  <a:lnTo>
                    <a:pt x="12444" y="21296"/>
                  </a:lnTo>
                  <a:lnTo>
                    <a:pt x="11377" y="25392"/>
                  </a:lnTo>
                  <a:lnTo>
                    <a:pt x="8888" y="35631"/>
                  </a:lnTo>
                  <a:lnTo>
                    <a:pt x="5866" y="50375"/>
                  </a:lnTo>
                  <a:lnTo>
                    <a:pt x="2666" y="67167"/>
                  </a:lnTo>
                  <a:lnTo>
                    <a:pt x="711" y="85187"/>
                  </a:lnTo>
                  <a:lnTo>
                    <a:pt x="0" y="100750"/>
                  </a:lnTo>
                  <a:lnTo>
                    <a:pt x="1955" y="112627"/>
                  </a:lnTo>
                  <a:lnTo>
                    <a:pt x="7111" y="11918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2" name="Google Shape;632;p34"/>
            <p:cNvSpPr/>
            <p:nvPr/>
          </p:nvSpPr>
          <p:spPr>
            <a:xfrm>
              <a:off x="6065837" y="3890962"/>
              <a:ext cx="601662" cy="441325"/>
            </a:xfrm>
            <a:custGeom>
              <a:rect b="b" l="l" r="r" t="t"/>
              <a:pathLst>
                <a:path extrusionOk="0" h="120000" w="120000">
                  <a:moveTo>
                    <a:pt x="59525" y="56115"/>
                  </a:moveTo>
                  <a:lnTo>
                    <a:pt x="82480" y="38848"/>
                  </a:lnTo>
                  <a:lnTo>
                    <a:pt x="82796" y="39280"/>
                  </a:lnTo>
                  <a:lnTo>
                    <a:pt x="83113" y="41007"/>
                  </a:lnTo>
                  <a:lnTo>
                    <a:pt x="83905" y="43597"/>
                  </a:lnTo>
                  <a:lnTo>
                    <a:pt x="84854" y="47050"/>
                  </a:lnTo>
                  <a:lnTo>
                    <a:pt x="86279" y="50503"/>
                  </a:lnTo>
                  <a:lnTo>
                    <a:pt x="87704" y="53956"/>
                  </a:lnTo>
                  <a:lnTo>
                    <a:pt x="89445" y="56546"/>
                  </a:lnTo>
                  <a:lnTo>
                    <a:pt x="91503" y="58705"/>
                  </a:lnTo>
                  <a:lnTo>
                    <a:pt x="94353" y="60431"/>
                  </a:lnTo>
                  <a:lnTo>
                    <a:pt x="98469" y="60431"/>
                  </a:lnTo>
                  <a:lnTo>
                    <a:pt x="103060" y="59136"/>
                  </a:lnTo>
                  <a:lnTo>
                    <a:pt x="107968" y="56978"/>
                  </a:lnTo>
                  <a:lnTo>
                    <a:pt x="112717" y="53525"/>
                  </a:lnTo>
                  <a:lnTo>
                    <a:pt x="116675" y="47913"/>
                  </a:lnTo>
                  <a:lnTo>
                    <a:pt x="119050" y="41007"/>
                  </a:lnTo>
                  <a:lnTo>
                    <a:pt x="120000" y="32374"/>
                  </a:lnTo>
                  <a:lnTo>
                    <a:pt x="119050" y="31079"/>
                  </a:lnTo>
                  <a:lnTo>
                    <a:pt x="116992" y="27194"/>
                  </a:lnTo>
                  <a:lnTo>
                    <a:pt x="113825" y="22446"/>
                  </a:lnTo>
                  <a:lnTo>
                    <a:pt x="110343" y="16834"/>
                  </a:lnTo>
                  <a:lnTo>
                    <a:pt x="106226" y="10791"/>
                  </a:lnTo>
                  <a:lnTo>
                    <a:pt x="102269" y="6043"/>
                  </a:lnTo>
                  <a:lnTo>
                    <a:pt x="98469" y="2158"/>
                  </a:lnTo>
                  <a:lnTo>
                    <a:pt x="95620" y="431"/>
                  </a:lnTo>
                  <a:lnTo>
                    <a:pt x="93562" y="431"/>
                  </a:lnTo>
                  <a:lnTo>
                    <a:pt x="91503" y="0"/>
                  </a:lnTo>
                  <a:lnTo>
                    <a:pt x="89129" y="431"/>
                  </a:lnTo>
                  <a:lnTo>
                    <a:pt x="86596" y="431"/>
                  </a:lnTo>
                  <a:lnTo>
                    <a:pt x="83905" y="863"/>
                  </a:lnTo>
                  <a:lnTo>
                    <a:pt x="81055" y="1294"/>
                  </a:lnTo>
                  <a:lnTo>
                    <a:pt x="77889" y="1726"/>
                  </a:lnTo>
                  <a:lnTo>
                    <a:pt x="74722" y="2589"/>
                  </a:lnTo>
                  <a:lnTo>
                    <a:pt x="71398" y="3453"/>
                  </a:lnTo>
                  <a:lnTo>
                    <a:pt x="67915" y="4748"/>
                  </a:lnTo>
                  <a:lnTo>
                    <a:pt x="64432" y="6474"/>
                  </a:lnTo>
                  <a:lnTo>
                    <a:pt x="60949" y="7769"/>
                  </a:lnTo>
                  <a:lnTo>
                    <a:pt x="57467" y="9496"/>
                  </a:lnTo>
                  <a:lnTo>
                    <a:pt x="53667" y="11223"/>
                  </a:lnTo>
                  <a:lnTo>
                    <a:pt x="50184" y="13812"/>
                  </a:lnTo>
                  <a:lnTo>
                    <a:pt x="46543" y="15971"/>
                  </a:lnTo>
                  <a:lnTo>
                    <a:pt x="43535" y="18129"/>
                  </a:lnTo>
                  <a:lnTo>
                    <a:pt x="36569" y="23309"/>
                  </a:lnTo>
                  <a:lnTo>
                    <a:pt x="29920" y="29352"/>
                  </a:lnTo>
                  <a:lnTo>
                    <a:pt x="23588" y="34964"/>
                  </a:lnTo>
                  <a:lnTo>
                    <a:pt x="18047" y="41007"/>
                  </a:lnTo>
                  <a:lnTo>
                    <a:pt x="12823" y="47482"/>
                  </a:lnTo>
                  <a:lnTo>
                    <a:pt x="8707" y="53093"/>
                  </a:lnTo>
                  <a:lnTo>
                    <a:pt x="4907" y="58273"/>
                  </a:lnTo>
                  <a:lnTo>
                    <a:pt x="2374" y="63453"/>
                  </a:lnTo>
                  <a:lnTo>
                    <a:pt x="316" y="74676"/>
                  </a:lnTo>
                  <a:lnTo>
                    <a:pt x="0" y="91079"/>
                  </a:lnTo>
                  <a:lnTo>
                    <a:pt x="316" y="106187"/>
                  </a:lnTo>
                  <a:lnTo>
                    <a:pt x="633" y="113093"/>
                  </a:lnTo>
                  <a:lnTo>
                    <a:pt x="5224" y="118273"/>
                  </a:lnTo>
                  <a:lnTo>
                    <a:pt x="10131" y="120000"/>
                  </a:lnTo>
                  <a:lnTo>
                    <a:pt x="15197" y="119136"/>
                  </a:lnTo>
                  <a:lnTo>
                    <a:pt x="20105" y="116546"/>
                  </a:lnTo>
                  <a:lnTo>
                    <a:pt x="24379" y="112230"/>
                  </a:lnTo>
                  <a:lnTo>
                    <a:pt x="28179" y="107913"/>
                  </a:lnTo>
                  <a:lnTo>
                    <a:pt x="30870" y="103165"/>
                  </a:lnTo>
                  <a:lnTo>
                    <a:pt x="32295" y="98848"/>
                  </a:lnTo>
                  <a:lnTo>
                    <a:pt x="32612" y="91079"/>
                  </a:lnTo>
                  <a:lnTo>
                    <a:pt x="31345" y="83309"/>
                  </a:lnTo>
                  <a:lnTo>
                    <a:pt x="29920" y="77266"/>
                  </a:lnTo>
                  <a:lnTo>
                    <a:pt x="29129" y="74676"/>
                  </a:lnTo>
                  <a:lnTo>
                    <a:pt x="52875" y="60863"/>
                  </a:lnTo>
                  <a:lnTo>
                    <a:pt x="59525" y="56115"/>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3" name="Google Shape;633;p34"/>
            <p:cNvSpPr/>
            <p:nvPr/>
          </p:nvSpPr>
          <p:spPr>
            <a:xfrm>
              <a:off x="6318250" y="4175125"/>
              <a:ext cx="249237" cy="263525"/>
            </a:xfrm>
            <a:custGeom>
              <a:rect b="b" l="l" r="r" t="t"/>
              <a:pathLst>
                <a:path extrusionOk="0" h="120000" w="120000">
                  <a:moveTo>
                    <a:pt x="0" y="26746"/>
                  </a:moveTo>
                  <a:lnTo>
                    <a:pt x="59240" y="0"/>
                  </a:lnTo>
                  <a:lnTo>
                    <a:pt x="120000" y="67951"/>
                  </a:lnTo>
                  <a:lnTo>
                    <a:pt x="9113" y="119999"/>
                  </a:lnTo>
                  <a:lnTo>
                    <a:pt x="0" y="26746"/>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4" name="Google Shape;634;p34"/>
            <p:cNvSpPr/>
            <p:nvPr/>
          </p:nvSpPr>
          <p:spPr>
            <a:xfrm>
              <a:off x="6330950" y="4233862"/>
              <a:ext cx="31750" cy="44450"/>
            </a:xfrm>
            <a:custGeom>
              <a:rect b="b" l="l" r="r" t="t"/>
              <a:pathLst>
                <a:path extrusionOk="0" h="120000" w="120000">
                  <a:moveTo>
                    <a:pt x="0" y="34285"/>
                  </a:moveTo>
                  <a:lnTo>
                    <a:pt x="45000" y="119999"/>
                  </a:lnTo>
                  <a:lnTo>
                    <a:pt x="120000" y="102857"/>
                  </a:lnTo>
                  <a:lnTo>
                    <a:pt x="93000" y="0"/>
                  </a:lnTo>
                  <a:lnTo>
                    <a:pt x="0" y="3428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5" name="Google Shape;635;p34"/>
            <p:cNvSpPr/>
            <p:nvPr/>
          </p:nvSpPr>
          <p:spPr>
            <a:xfrm>
              <a:off x="6372225" y="4214812"/>
              <a:ext cx="31750" cy="46037"/>
            </a:xfrm>
            <a:custGeom>
              <a:rect b="b" l="l" r="r" t="t"/>
              <a:pathLst>
                <a:path extrusionOk="0" h="120000" w="120000">
                  <a:moveTo>
                    <a:pt x="0" y="37241"/>
                  </a:moveTo>
                  <a:lnTo>
                    <a:pt x="49756" y="120000"/>
                  </a:lnTo>
                  <a:lnTo>
                    <a:pt x="120000" y="95172"/>
                  </a:lnTo>
                  <a:lnTo>
                    <a:pt x="93658" y="0"/>
                  </a:lnTo>
                  <a:lnTo>
                    <a:pt x="0" y="3724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6" name="Google Shape;636;p34"/>
            <p:cNvSpPr/>
            <p:nvPr/>
          </p:nvSpPr>
          <p:spPr>
            <a:xfrm>
              <a:off x="6411912" y="4195762"/>
              <a:ext cx="34925" cy="39687"/>
            </a:xfrm>
            <a:custGeom>
              <a:rect b="b" l="l" r="r" t="t"/>
              <a:pathLst>
                <a:path extrusionOk="0" h="120000" w="120000">
                  <a:moveTo>
                    <a:pt x="0" y="28800"/>
                  </a:moveTo>
                  <a:lnTo>
                    <a:pt x="54545" y="120000"/>
                  </a:lnTo>
                  <a:lnTo>
                    <a:pt x="120000" y="91200"/>
                  </a:lnTo>
                  <a:lnTo>
                    <a:pt x="95454" y="0"/>
                  </a:lnTo>
                  <a:lnTo>
                    <a:pt x="0" y="288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7" name="Google Shape;637;p34"/>
            <p:cNvSpPr/>
            <p:nvPr/>
          </p:nvSpPr>
          <p:spPr>
            <a:xfrm>
              <a:off x="6354762" y="4294187"/>
              <a:ext cx="33337" cy="44450"/>
            </a:xfrm>
            <a:custGeom>
              <a:rect b="b" l="l" r="r" t="t"/>
              <a:pathLst>
                <a:path extrusionOk="0" h="120000" w="120000">
                  <a:moveTo>
                    <a:pt x="0" y="34285"/>
                  </a:moveTo>
                  <a:lnTo>
                    <a:pt x="53023" y="119999"/>
                  </a:lnTo>
                  <a:lnTo>
                    <a:pt x="120000" y="98571"/>
                  </a:lnTo>
                  <a:lnTo>
                    <a:pt x="89302" y="0"/>
                  </a:lnTo>
                  <a:lnTo>
                    <a:pt x="0" y="3428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8" name="Google Shape;638;p34"/>
            <p:cNvSpPr/>
            <p:nvPr/>
          </p:nvSpPr>
          <p:spPr>
            <a:xfrm>
              <a:off x="6392862" y="4270375"/>
              <a:ext cx="34925" cy="47625"/>
            </a:xfrm>
            <a:custGeom>
              <a:rect b="b" l="l" r="r" t="t"/>
              <a:pathLst>
                <a:path extrusionOk="0" h="120000" w="120000">
                  <a:moveTo>
                    <a:pt x="0" y="44000"/>
                  </a:moveTo>
                  <a:lnTo>
                    <a:pt x="54545" y="120000"/>
                  </a:lnTo>
                  <a:lnTo>
                    <a:pt x="120000" y="92000"/>
                  </a:lnTo>
                  <a:lnTo>
                    <a:pt x="84545" y="0"/>
                  </a:lnTo>
                  <a:lnTo>
                    <a:pt x="0" y="44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9" name="Google Shape;639;p34"/>
            <p:cNvSpPr/>
            <p:nvPr/>
          </p:nvSpPr>
          <p:spPr>
            <a:xfrm>
              <a:off x="6434137" y="4249737"/>
              <a:ext cx="34925" cy="39687"/>
            </a:xfrm>
            <a:custGeom>
              <a:rect b="b" l="l" r="r" t="t"/>
              <a:pathLst>
                <a:path extrusionOk="0" h="120000" w="120000">
                  <a:moveTo>
                    <a:pt x="0" y="33600"/>
                  </a:moveTo>
                  <a:lnTo>
                    <a:pt x="60000" y="120000"/>
                  </a:lnTo>
                  <a:lnTo>
                    <a:pt x="120000" y="86400"/>
                  </a:lnTo>
                  <a:lnTo>
                    <a:pt x="90000" y="0"/>
                  </a:lnTo>
                  <a:lnTo>
                    <a:pt x="0" y="336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0" name="Google Shape;640;p34"/>
            <p:cNvSpPr/>
            <p:nvPr/>
          </p:nvSpPr>
          <p:spPr>
            <a:xfrm>
              <a:off x="6375400" y="4340225"/>
              <a:ext cx="31750" cy="44450"/>
            </a:xfrm>
            <a:custGeom>
              <a:rect b="b" l="l" r="r" t="t"/>
              <a:pathLst>
                <a:path extrusionOk="0" h="120000" w="120000">
                  <a:moveTo>
                    <a:pt x="0" y="34285"/>
                  </a:moveTo>
                  <a:lnTo>
                    <a:pt x="51000" y="119999"/>
                  </a:lnTo>
                  <a:lnTo>
                    <a:pt x="120000" y="107142"/>
                  </a:lnTo>
                  <a:lnTo>
                    <a:pt x="99000" y="0"/>
                  </a:lnTo>
                  <a:lnTo>
                    <a:pt x="0" y="3428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1" name="Google Shape;641;p34"/>
            <p:cNvSpPr/>
            <p:nvPr/>
          </p:nvSpPr>
          <p:spPr>
            <a:xfrm>
              <a:off x="6415087" y="4321175"/>
              <a:ext cx="33337" cy="44450"/>
            </a:xfrm>
            <a:custGeom>
              <a:rect b="b" l="l" r="r" t="t"/>
              <a:pathLst>
                <a:path extrusionOk="0" h="120000" w="120000">
                  <a:moveTo>
                    <a:pt x="0" y="38571"/>
                  </a:moveTo>
                  <a:lnTo>
                    <a:pt x="53023" y="119999"/>
                  </a:lnTo>
                  <a:lnTo>
                    <a:pt x="120000" y="102857"/>
                  </a:lnTo>
                  <a:lnTo>
                    <a:pt x="89302" y="0"/>
                  </a:lnTo>
                  <a:lnTo>
                    <a:pt x="0" y="3857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2" name="Google Shape;642;p34"/>
            <p:cNvSpPr/>
            <p:nvPr/>
          </p:nvSpPr>
          <p:spPr>
            <a:xfrm>
              <a:off x="6457950" y="4303712"/>
              <a:ext cx="34925" cy="38100"/>
            </a:xfrm>
            <a:custGeom>
              <a:rect b="b" l="l" r="r" t="t"/>
              <a:pathLst>
                <a:path extrusionOk="0" h="120000" w="120000">
                  <a:moveTo>
                    <a:pt x="0" y="25000"/>
                  </a:moveTo>
                  <a:lnTo>
                    <a:pt x="54545" y="120000"/>
                  </a:lnTo>
                  <a:lnTo>
                    <a:pt x="120000" y="90000"/>
                  </a:lnTo>
                  <a:lnTo>
                    <a:pt x="92727" y="0"/>
                  </a:lnTo>
                  <a:lnTo>
                    <a:pt x="0" y="25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3" name="Google Shape;643;p34"/>
            <p:cNvSpPr/>
            <p:nvPr/>
          </p:nvSpPr>
          <p:spPr>
            <a:xfrm>
              <a:off x="6154737" y="4430712"/>
              <a:ext cx="28575" cy="15875"/>
            </a:xfrm>
            <a:custGeom>
              <a:rect b="b" l="l" r="r" t="t"/>
              <a:pathLst>
                <a:path extrusionOk="0" h="120000" w="120000">
                  <a:moveTo>
                    <a:pt x="0" y="48000"/>
                  </a:moveTo>
                  <a:lnTo>
                    <a:pt x="19459" y="60000"/>
                  </a:lnTo>
                  <a:lnTo>
                    <a:pt x="55135" y="96000"/>
                  </a:lnTo>
                  <a:lnTo>
                    <a:pt x="94054" y="120000"/>
                  </a:lnTo>
                  <a:lnTo>
                    <a:pt x="120000" y="96000"/>
                  </a:lnTo>
                  <a:lnTo>
                    <a:pt x="113513" y="36000"/>
                  </a:lnTo>
                  <a:lnTo>
                    <a:pt x="77837" y="0"/>
                  </a:lnTo>
                  <a:lnTo>
                    <a:pt x="35675" y="0"/>
                  </a:lnTo>
                  <a:lnTo>
                    <a:pt x="0" y="4800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4" name="Google Shape;644;p34"/>
            <p:cNvSpPr/>
            <p:nvPr/>
          </p:nvSpPr>
          <p:spPr>
            <a:xfrm>
              <a:off x="6156325" y="4349750"/>
              <a:ext cx="14287" cy="12700"/>
            </a:xfrm>
            <a:custGeom>
              <a:rect b="b" l="l" r="r" t="t"/>
              <a:pathLst>
                <a:path extrusionOk="0" h="120000" w="120000">
                  <a:moveTo>
                    <a:pt x="0" y="0"/>
                  </a:moveTo>
                  <a:lnTo>
                    <a:pt x="13333" y="30000"/>
                  </a:lnTo>
                  <a:lnTo>
                    <a:pt x="46666" y="75000"/>
                  </a:lnTo>
                  <a:lnTo>
                    <a:pt x="86666" y="120000"/>
                  </a:lnTo>
                  <a:lnTo>
                    <a:pt x="120000" y="105000"/>
                  </a:lnTo>
                  <a:lnTo>
                    <a:pt x="120000" y="45000"/>
                  </a:lnTo>
                  <a:lnTo>
                    <a:pt x="86666" y="15000"/>
                  </a:lnTo>
                  <a:lnTo>
                    <a:pt x="26666" y="0"/>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5" name="Google Shape;645;p34"/>
            <p:cNvSpPr/>
            <p:nvPr/>
          </p:nvSpPr>
          <p:spPr>
            <a:xfrm>
              <a:off x="6053137" y="4014787"/>
              <a:ext cx="414337" cy="309562"/>
            </a:xfrm>
            <a:custGeom>
              <a:rect b="b" l="l" r="r" t="t"/>
              <a:pathLst>
                <a:path extrusionOk="0" h="120000" w="120000">
                  <a:moveTo>
                    <a:pt x="0" y="107692"/>
                  </a:moveTo>
                  <a:lnTo>
                    <a:pt x="1149" y="108923"/>
                  </a:lnTo>
                  <a:lnTo>
                    <a:pt x="5057" y="112615"/>
                  </a:lnTo>
                  <a:lnTo>
                    <a:pt x="10804" y="116923"/>
                  </a:lnTo>
                  <a:lnTo>
                    <a:pt x="17701" y="120000"/>
                  </a:lnTo>
                  <a:lnTo>
                    <a:pt x="25287" y="120000"/>
                  </a:lnTo>
                  <a:lnTo>
                    <a:pt x="32873" y="116307"/>
                  </a:lnTo>
                  <a:lnTo>
                    <a:pt x="40000" y="105846"/>
                  </a:lnTo>
                  <a:lnTo>
                    <a:pt x="45977" y="88000"/>
                  </a:lnTo>
                  <a:lnTo>
                    <a:pt x="48505" y="69538"/>
                  </a:lnTo>
                  <a:lnTo>
                    <a:pt x="46206" y="58461"/>
                  </a:lnTo>
                  <a:lnTo>
                    <a:pt x="43448" y="53538"/>
                  </a:lnTo>
                  <a:lnTo>
                    <a:pt x="41609" y="52307"/>
                  </a:lnTo>
                  <a:lnTo>
                    <a:pt x="120000" y="0"/>
                  </a:lnTo>
                  <a:lnTo>
                    <a:pt x="119310" y="615"/>
                  </a:lnTo>
                  <a:lnTo>
                    <a:pt x="116781" y="1230"/>
                  </a:lnTo>
                  <a:lnTo>
                    <a:pt x="112873" y="3076"/>
                  </a:lnTo>
                  <a:lnTo>
                    <a:pt x="107816" y="6153"/>
                  </a:lnTo>
                  <a:lnTo>
                    <a:pt x="102068" y="8615"/>
                  </a:lnTo>
                  <a:lnTo>
                    <a:pt x="95172" y="11692"/>
                  </a:lnTo>
                  <a:lnTo>
                    <a:pt x="88505" y="16000"/>
                  </a:lnTo>
                  <a:lnTo>
                    <a:pt x="80919" y="19076"/>
                  </a:lnTo>
                  <a:lnTo>
                    <a:pt x="73333" y="22769"/>
                  </a:lnTo>
                  <a:lnTo>
                    <a:pt x="66206" y="27076"/>
                  </a:lnTo>
                  <a:lnTo>
                    <a:pt x="59310" y="30153"/>
                  </a:lnTo>
                  <a:lnTo>
                    <a:pt x="53103" y="33230"/>
                  </a:lnTo>
                  <a:lnTo>
                    <a:pt x="47126" y="36307"/>
                  </a:lnTo>
                  <a:lnTo>
                    <a:pt x="42988" y="39384"/>
                  </a:lnTo>
                  <a:lnTo>
                    <a:pt x="39540" y="41230"/>
                  </a:lnTo>
                  <a:lnTo>
                    <a:pt x="37931" y="42461"/>
                  </a:lnTo>
                  <a:lnTo>
                    <a:pt x="37011" y="45538"/>
                  </a:lnTo>
                  <a:lnTo>
                    <a:pt x="37471" y="52307"/>
                  </a:lnTo>
                  <a:lnTo>
                    <a:pt x="38390" y="59692"/>
                  </a:lnTo>
                  <a:lnTo>
                    <a:pt x="39080" y="68923"/>
                  </a:lnTo>
                  <a:lnTo>
                    <a:pt x="38620" y="78769"/>
                  </a:lnTo>
                  <a:lnTo>
                    <a:pt x="36551" y="88615"/>
                  </a:lnTo>
                  <a:lnTo>
                    <a:pt x="32413" y="96615"/>
                  </a:lnTo>
                  <a:lnTo>
                    <a:pt x="24827" y="102769"/>
                  </a:lnTo>
                  <a:lnTo>
                    <a:pt x="16781" y="107692"/>
                  </a:lnTo>
                  <a:lnTo>
                    <a:pt x="10574" y="109538"/>
                  </a:lnTo>
                  <a:lnTo>
                    <a:pt x="5747" y="110769"/>
                  </a:lnTo>
                  <a:lnTo>
                    <a:pt x="2988" y="110769"/>
                  </a:lnTo>
                  <a:lnTo>
                    <a:pt x="1149" y="110153"/>
                  </a:lnTo>
                  <a:lnTo>
                    <a:pt x="229" y="108923"/>
                  </a:lnTo>
                  <a:lnTo>
                    <a:pt x="0" y="108307"/>
                  </a:lnTo>
                  <a:lnTo>
                    <a:pt x="0" y="1076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6" name="Google Shape;646;p34"/>
            <p:cNvSpPr/>
            <p:nvPr/>
          </p:nvSpPr>
          <p:spPr>
            <a:xfrm>
              <a:off x="6061075" y="3867150"/>
              <a:ext cx="592137" cy="242887"/>
            </a:xfrm>
            <a:custGeom>
              <a:rect b="b" l="l" r="r" t="t"/>
              <a:pathLst>
                <a:path extrusionOk="0" h="120000" w="120000">
                  <a:moveTo>
                    <a:pt x="0" y="120000"/>
                  </a:moveTo>
                  <a:lnTo>
                    <a:pt x="322" y="118431"/>
                  </a:lnTo>
                  <a:lnTo>
                    <a:pt x="1774" y="114509"/>
                  </a:lnTo>
                  <a:lnTo>
                    <a:pt x="3870" y="109019"/>
                  </a:lnTo>
                  <a:lnTo>
                    <a:pt x="6451" y="100392"/>
                  </a:lnTo>
                  <a:lnTo>
                    <a:pt x="10000" y="90196"/>
                  </a:lnTo>
                  <a:lnTo>
                    <a:pt x="14516" y="80000"/>
                  </a:lnTo>
                  <a:lnTo>
                    <a:pt x="19516" y="68235"/>
                  </a:lnTo>
                  <a:lnTo>
                    <a:pt x="25322" y="56470"/>
                  </a:lnTo>
                  <a:lnTo>
                    <a:pt x="31935" y="44705"/>
                  </a:lnTo>
                  <a:lnTo>
                    <a:pt x="39354" y="33725"/>
                  </a:lnTo>
                  <a:lnTo>
                    <a:pt x="47258" y="24313"/>
                  </a:lnTo>
                  <a:lnTo>
                    <a:pt x="55806" y="14901"/>
                  </a:lnTo>
                  <a:lnTo>
                    <a:pt x="65000" y="7843"/>
                  </a:lnTo>
                  <a:lnTo>
                    <a:pt x="75161" y="2352"/>
                  </a:lnTo>
                  <a:lnTo>
                    <a:pt x="85483" y="0"/>
                  </a:lnTo>
                  <a:lnTo>
                    <a:pt x="96612" y="0"/>
                  </a:lnTo>
                  <a:lnTo>
                    <a:pt x="120000" y="67450"/>
                  </a:lnTo>
                  <a:lnTo>
                    <a:pt x="120000" y="70588"/>
                  </a:lnTo>
                  <a:lnTo>
                    <a:pt x="119677" y="77647"/>
                  </a:lnTo>
                  <a:lnTo>
                    <a:pt x="118548" y="87058"/>
                  </a:lnTo>
                  <a:lnTo>
                    <a:pt x="115322" y="95686"/>
                  </a:lnTo>
                  <a:lnTo>
                    <a:pt x="115645" y="93333"/>
                  </a:lnTo>
                  <a:lnTo>
                    <a:pt x="116129" y="87058"/>
                  </a:lnTo>
                  <a:lnTo>
                    <a:pt x="116129" y="79215"/>
                  </a:lnTo>
                  <a:lnTo>
                    <a:pt x="115000" y="69803"/>
                  </a:lnTo>
                  <a:lnTo>
                    <a:pt x="113225" y="63529"/>
                  </a:lnTo>
                  <a:lnTo>
                    <a:pt x="110645" y="54901"/>
                  </a:lnTo>
                  <a:lnTo>
                    <a:pt x="107258" y="44705"/>
                  </a:lnTo>
                  <a:lnTo>
                    <a:pt x="103709" y="33725"/>
                  </a:lnTo>
                  <a:lnTo>
                    <a:pt x="100161" y="24313"/>
                  </a:lnTo>
                  <a:lnTo>
                    <a:pt x="97258" y="15686"/>
                  </a:lnTo>
                  <a:lnTo>
                    <a:pt x="95483" y="10196"/>
                  </a:lnTo>
                  <a:lnTo>
                    <a:pt x="94677" y="7843"/>
                  </a:lnTo>
                  <a:lnTo>
                    <a:pt x="94032" y="7843"/>
                  </a:lnTo>
                  <a:lnTo>
                    <a:pt x="91935" y="7843"/>
                  </a:lnTo>
                  <a:lnTo>
                    <a:pt x="89032" y="8627"/>
                  </a:lnTo>
                  <a:lnTo>
                    <a:pt x="85161" y="9411"/>
                  </a:lnTo>
                  <a:lnTo>
                    <a:pt x="80161" y="10980"/>
                  </a:lnTo>
                  <a:lnTo>
                    <a:pt x="74516" y="13333"/>
                  </a:lnTo>
                  <a:lnTo>
                    <a:pt x="68225" y="16470"/>
                  </a:lnTo>
                  <a:lnTo>
                    <a:pt x="61451" y="20392"/>
                  </a:lnTo>
                  <a:lnTo>
                    <a:pt x="54032" y="26666"/>
                  </a:lnTo>
                  <a:lnTo>
                    <a:pt x="46451" y="33725"/>
                  </a:lnTo>
                  <a:lnTo>
                    <a:pt x="38387" y="43137"/>
                  </a:lnTo>
                  <a:lnTo>
                    <a:pt x="30645" y="54901"/>
                  </a:lnTo>
                  <a:lnTo>
                    <a:pt x="22741" y="67450"/>
                  </a:lnTo>
                  <a:lnTo>
                    <a:pt x="14677" y="83137"/>
                  </a:lnTo>
                  <a:lnTo>
                    <a:pt x="7419" y="100392"/>
                  </a:lnTo>
                  <a:lnTo>
                    <a:pt x="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7" name="Google Shape;647;p34"/>
            <p:cNvSpPr/>
            <p:nvPr/>
          </p:nvSpPr>
          <p:spPr>
            <a:xfrm>
              <a:off x="6497637" y="4060825"/>
              <a:ext cx="131762" cy="42862"/>
            </a:xfrm>
            <a:custGeom>
              <a:rect b="b" l="l" r="r" t="t"/>
              <a:pathLst>
                <a:path extrusionOk="0" h="120000" w="120000">
                  <a:moveTo>
                    <a:pt x="0" y="26666"/>
                  </a:moveTo>
                  <a:lnTo>
                    <a:pt x="1437" y="35555"/>
                  </a:lnTo>
                  <a:lnTo>
                    <a:pt x="7904" y="57777"/>
                  </a:lnTo>
                  <a:lnTo>
                    <a:pt x="17245" y="88888"/>
                  </a:lnTo>
                  <a:lnTo>
                    <a:pt x="30179" y="111111"/>
                  </a:lnTo>
                  <a:lnTo>
                    <a:pt x="45988" y="120000"/>
                  </a:lnTo>
                  <a:lnTo>
                    <a:pt x="67544" y="111111"/>
                  </a:lnTo>
                  <a:lnTo>
                    <a:pt x="91976" y="75555"/>
                  </a:lnTo>
                  <a:lnTo>
                    <a:pt x="120000" y="0"/>
                  </a:lnTo>
                  <a:lnTo>
                    <a:pt x="115688" y="4444"/>
                  </a:lnTo>
                  <a:lnTo>
                    <a:pt x="105628" y="17777"/>
                  </a:lnTo>
                  <a:lnTo>
                    <a:pt x="89820" y="31111"/>
                  </a:lnTo>
                  <a:lnTo>
                    <a:pt x="71137" y="48888"/>
                  </a:lnTo>
                  <a:lnTo>
                    <a:pt x="51736" y="57777"/>
                  </a:lnTo>
                  <a:lnTo>
                    <a:pt x="31616" y="66666"/>
                  </a:lnTo>
                  <a:lnTo>
                    <a:pt x="14371" y="53333"/>
                  </a:lnTo>
                  <a:lnTo>
                    <a:pt x="0" y="2666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8" name="Google Shape;648;p34"/>
            <p:cNvSpPr/>
            <p:nvPr/>
          </p:nvSpPr>
          <p:spPr>
            <a:xfrm>
              <a:off x="6254750" y="4094162"/>
              <a:ext cx="479425" cy="311150"/>
            </a:xfrm>
            <a:custGeom>
              <a:rect b="b" l="l" r="r" t="t"/>
              <a:pathLst>
                <a:path extrusionOk="0" h="120000" w="120000">
                  <a:moveTo>
                    <a:pt x="0" y="32448"/>
                  </a:moveTo>
                  <a:lnTo>
                    <a:pt x="50348" y="0"/>
                  </a:lnTo>
                  <a:lnTo>
                    <a:pt x="50945" y="612"/>
                  </a:lnTo>
                  <a:lnTo>
                    <a:pt x="53532" y="2448"/>
                  </a:lnTo>
                  <a:lnTo>
                    <a:pt x="57512" y="5510"/>
                  </a:lnTo>
                  <a:lnTo>
                    <a:pt x="62288" y="9795"/>
                  </a:lnTo>
                  <a:lnTo>
                    <a:pt x="68258" y="14693"/>
                  </a:lnTo>
                  <a:lnTo>
                    <a:pt x="74825" y="20816"/>
                  </a:lnTo>
                  <a:lnTo>
                    <a:pt x="81393" y="26326"/>
                  </a:lnTo>
                  <a:lnTo>
                    <a:pt x="88159" y="33061"/>
                  </a:lnTo>
                  <a:lnTo>
                    <a:pt x="95124" y="39795"/>
                  </a:lnTo>
                  <a:lnTo>
                    <a:pt x="101691" y="47142"/>
                  </a:lnTo>
                  <a:lnTo>
                    <a:pt x="107661" y="53877"/>
                  </a:lnTo>
                  <a:lnTo>
                    <a:pt x="112437" y="60612"/>
                  </a:lnTo>
                  <a:lnTo>
                    <a:pt x="116417" y="67346"/>
                  </a:lnTo>
                  <a:lnTo>
                    <a:pt x="119004" y="72857"/>
                  </a:lnTo>
                  <a:lnTo>
                    <a:pt x="120000" y="78367"/>
                  </a:lnTo>
                  <a:lnTo>
                    <a:pt x="119203" y="82653"/>
                  </a:lnTo>
                  <a:lnTo>
                    <a:pt x="115223" y="90612"/>
                  </a:lnTo>
                  <a:lnTo>
                    <a:pt x="110845" y="97959"/>
                  </a:lnTo>
                  <a:lnTo>
                    <a:pt x="106069" y="104081"/>
                  </a:lnTo>
                  <a:lnTo>
                    <a:pt x="101293" y="109591"/>
                  </a:lnTo>
                  <a:lnTo>
                    <a:pt x="96915" y="113877"/>
                  </a:lnTo>
                  <a:lnTo>
                    <a:pt x="93731" y="116938"/>
                  </a:lnTo>
                  <a:lnTo>
                    <a:pt x="91144" y="119387"/>
                  </a:lnTo>
                  <a:lnTo>
                    <a:pt x="90348" y="119999"/>
                  </a:lnTo>
                  <a:lnTo>
                    <a:pt x="91542" y="118775"/>
                  </a:lnTo>
                  <a:lnTo>
                    <a:pt x="94527" y="115714"/>
                  </a:lnTo>
                  <a:lnTo>
                    <a:pt x="98905" y="112040"/>
                  </a:lnTo>
                  <a:lnTo>
                    <a:pt x="103283" y="105918"/>
                  </a:lnTo>
                  <a:lnTo>
                    <a:pt x="107263" y="99795"/>
                  </a:lnTo>
                  <a:lnTo>
                    <a:pt x="110248" y="92448"/>
                  </a:lnTo>
                  <a:lnTo>
                    <a:pt x="110845" y="85102"/>
                  </a:lnTo>
                  <a:lnTo>
                    <a:pt x="109452" y="77142"/>
                  </a:lnTo>
                  <a:lnTo>
                    <a:pt x="107263" y="72857"/>
                  </a:lnTo>
                  <a:lnTo>
                    <a:pt x="104676" y="67959"/>
                  </a:lnTo>
                  <a:lnTo>
                    <a:pt x="101094" y="63673"/>
                  </a:lnTo>
                  <a:lnTo>
                    <a:pt x="96915" y="57551"/>
                  </a:lnTo>
                  <a:lnTo>
                    <a:pt x="92537" y="52653"/>
                  </a:lnTo>
                  <a:lnTo>
                    <a:pt x="87562" y="46530"/>
                  </a:lnTo>
                  <a:lnTo>
                    <a:pt x="82786" y="41632"/>
                  </a:lnTo>
                  <a:lnTo>
                    <a:pt x="77611" y="35510"/>
                  </a:lnTo>
                  <a:lnTo>
                    <a:pt x="72636" y="30612"/>
                  </a:lnTo>
                  <a:lnTo>
                    <a:pt x="67462" y="25714"/>
                  </a:lnTo>
                  <a:lnTo>
                    <a:pt x="62686" y="22040"/>
                  </a:lnTo>
                  <a:lnTo>
                    <a:pt x="58308" y="18367"/>
                  </a:lnTo>
                  <a:lnTo>
                    <a:pt x="54328" y="14693"/>
                  </a:lnTo>
                  <a:lnTo>
                    <a:pt x="50945" y="12857"/>
                  </a:lnTo>
                  <a:lnTo>
                    <a:pt x="48557" y="11632"/>
                  </a:lnTo>
                  <a:lnTo>
                    <a:pt x="46567" y="11632"/>
                  </a:lnTo>
                  <a:lnTo>
                    <a:pt x="42189" y="12857"/>
                  </a:lnTo>
                  <a:lnTo>
                    <a:pt x="36019" y="15306"/>
                  </a:lnTo>
                  <a:lnTo>
                    <a:pt x="28457" y="18979"/>
                  </a:lnTo>
                  <a:lnTo>
                    <a:pt x="20298" y="22653"/>
                  </a:lnTo>
                  <a:lnTo>
                    <a:pt x="12736" y="25714"/>
                  </a:lnTo>
                  <a:lnTo>
                    <a:pt x="6169" y="28775"/>
                  </a:lnTo>
                  <a:lnTo>
                    <a:pt x="1791" y="31836"/>
                  </a:lnTo>
                  <a:lnTo>
                    <a:pt x="0" y="3244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9" name="Google Shape;649;p34"/>
            <p:cNvSpPr/>
            <p:nvPr/>
          </p:nvSpPr>
          <p:spPr>
            <a:xfrm>
              <a:off x="6316662" y="4232275"/>
              <a:ext cx="250825" cy="200025"/>
            </a:xfrm>
            <a:custGeom>
              <a:rect b="b" l="l" r="r" t="t"/>
              <a:pathLst>
                <a:path extrusionOk="0" h="120000" w="120000">
                  <a:moveTo>
                    <a:pt x="0" y="0"/>
                  </a:moveTo>
                  <a:lnTo>
                    <a:pt x="6095" y="120000"/>
                  </a:lnTo>
                  <a:lnTo>
                    <a:pt x="120000" y="55238"/>
                  </a:lnTo>
                  <a:lnTo>
                    <a:pt x="17142" y="10380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0" name="Google Shape;650;p34"/>
            <p:cNvSpPr/>
            <p:nvPr/>
          </p:nvSpPr>
          <p:spPr>
            <a:xfrm>
              <a:off x="6338887" y="4168775"/>
              <a:ext cx="222250" cy="141287"/>
            </a:xfrm>
            <a:custGeom>
              <a:rect b="b" l="l" r="r" t="t"/>
              <a:pathLst>
                <a:path extrusionOk="0" h="120000" w="120000">
                  <a:moveTo>
                    <a:pt x="22795" y="24269"/>
                  </a:moveTo>
                  <a:lnTo>
                    <a:pt x="55053" y="0"/>
                  </a:lnTo>
                  <a:lnTo>
                    <a:pt x="120000" y="120000"/>
                  </a:lnTo>
                  <a:lnTo>
                    <a:pt x="49892" y="21573"/>
                  </a:lnTo>
                  <a:lnTo>
                    <a:pt x="0" y="40449"/>
                  </a:lnTo>
                  <a:lnTo>
                    <a:pt x="22795" y="2426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1" name="Google Shape;651;p34"/>
            <p:cNvSpPr/>
            <p:nvPr/>
          </p:nvSpPr>
          <p:spPr>
            <a:xfrm>
              <a:off x="6199187" y="4383087"/>
              <a:ext cx="352425" cy="169862"/>
            </a:xfrm>
            <a:custGeom>
              <a:rect b="b" l="l" r="r" t="t"/>
              <a:pathLst>
                <a:path extrusionOk="0" h="120000" w="120000">
                  <a:moveTo>
                    <a:pt x="0" y="0"/>
                  </a:moveTo>
                  <a:lnTo>
                    <a:pt x="5405" y="120000"/>
                  </a:lnTo>
                  <a:lnTo>
                    <a:pt x="41621" y="116635"/>
                  </a:lnTo>
                  <a:lnTo>
                    <a:pt x="120000" y="38130"/>
                  </a:lnTo>
                  <a:lnTo>
                    <a:pt x="41621" y="100934"/>
                  </a:lnTo>
                  <a:lnTo>
                    <a:pt x="15945" y="93084"/>
                  </a:lnTo>
                  <a:lnTo>
                    <a:pt x="14864" y="90841"/>
                  </a:lnTo>
                  <a:lnTo>
                    <a:pt x="12972" y="82990"/>
                  </a:lnTo>
                  <a:lnTo>
                    <a:pt x="10000" y="70654"/>
                  </a:lnTo>
                  <a:lnTo>
                    <a:pt x="7027" y="57196"/>
                  </a:lnTo>
                  <a:lnTo>
                    <a:pt x="3513" y="41495"/>
                  </a:lnTo>
                  <a:lnTo>
                    <a:pt x="1081" y="25794"/>
                  </a:lnTo>
                  <a:lnTo>
                    <a:pt x="0" y="11214"/>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2" name="Google Shape;652;p34"/>
            <p:cNvSpPr/>
            <p:nvPr/>
          </p:nvSpPr>
          <p:spPr>
            <a:xfrm>
              <a:off x="6900862" y="1822450"/>
              <a:ext cx="901700" cy="88900"/>
            </a:xfrm>
            <a:custGeom>
              <a:rect b="b" l="l" r="r" t="t"/>
              <a:pathLst>
                <a:path extrusionOk="0" h="120000" w="120000">
                  <a:moveTo>
                    <a:pt x="120000" y="119999"/>
                  </a:moveTo>
                  <a:lnTo>
                    <a:pt x="113233" y="102857"/>
                  </a:lnTo>
                  <a:lnTo>
                    <a:pt x="106044" y="85714"/>
                  </a:lnTo>
                  <a:lnTo>
                    <a:pt x="98748" y="72857"/>
                  </a:lnTo>
                  <a:lnTo>
                    <a:pt x="91136" y="62142"/>
                  </a:lnTo>
                  <a:lnTo>
                    <a:pt x="83418" y="55714"/>
                  </a:lnTo>
                  <a:lnTo>
                    <a:pt x="75594" y="47142"/>
                  </a:lnTo>
                  <a:lnTo>
                    <a:pt x="67665" y="42857"/>
                  </a:lnTo>
                  <a:lnTo>
                    <a:pt x="59735" y="42857"/>
                  </a:lnTo>
                  <a:lnTo>
                    <a:pt x="51806" y="42857"/>
                  </a:lnTo>
                  <a:lnTo>
                    <a:pt x="43982" y="47142"/>
                  </a:lnTo>
                  <a:lnTo>
                    <a:pt x="36264" y="51428"/>
                  </a:lnTo>
                  <a:lnTo>
                    <a:pt x="28546" y="59999"/>
                  </a:lnTo>
                  <a:lnTo>
                    <a:pt x="20933" y="70714"/>
                  </a:lnTo>
                  <a:lnTo>
                    <a:pt x="13744" y="81428"/>
                  </a:lnTo>
                  <a:lnTo>
                    <a:pt x="6766" y="96428"/>
                  </a:lnTo>
                  <a:lnTo>
                    <a:pt x="0" y="111428"/>
                  </a:lnTo>
                  <a:lnTo>
                    <a:pt x="6555" y="87857"/>
                  </a:lnTo>
                  <a:lnTo>
                    <a:pt x="13215" y="70714"/>
                  </a:lnTo>
                  <a:lnTo>
                    <a:pt x="19982" y="51428"/>
                  </a:lnTo>
                  <a:lnTo>
                    <a:pt x="26960" y="38571"/>
                  </a:lnTo>
                  <a:lnTo>
                    <a:pt x="33726" y="25714"/>
                  </a:lnTo>
                  <a:lnTo>
                    <a:pt x="40704" y="17142"/>
                  </a:lnTo>
                  <a:lnTo>
                    <a:pt x="47894" y="8571"/>
                  </a:lnTo>
                  <a:lnTo>
                    <a:pt x="54872" y="2142"/>
                  </a:lnTo>
                  <a:lnTo>
                    <a:pt x="62061" y="0"/>
                  </a:lnTo>
                  <a:lnTo>
                    <a:pt x="69039" y="0"/>
                  </a:lnTo>
                  <a:lnTo>
                    <a:pt x="76229" y="0"/>
                  </a:lnTo>
                  <a:lnTo>
                    <a:pt x="83207" y="4285"/>
                  </a:lnTo>
                  <a:lnTo>
                    <a:pt x="90396" y="10714"/>
                  </a:lnTo>
                  <a:lnTo>
                    <a:pt x="97374" y="21428"/>
                  </a:lnTo>
                  <a:lnTo>
                    <a:pt x="104352" y="29999"/>
                  </a:lnTo>
                  <a:lnTo>
                    <a:pt x="111118" y="42857"/>
                  </a:lnTo>
                  <a:lnTo>
                    <a:pt x="120000" y="11999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3" name="Google Shape;653;p34"/>
            <p:cNvSpPr/>
            <p:nvPr/>
          </p:nvSpPr>
          <p:spPr>
            <a:xfrm>
              <a:off x="6883400" y="1709737"/>
              <a:ext cx="236537" cy="254000"/>
            </a:xfrm>
            <a:custGeom>
              <a:rect b="b" l="l" r="r" t="t"/>
              <a:pathLst>
                <a:path extrusionOk="0" h="120000" w="120000">
                  <a:moveTo>
                    <a:pt x="59393" y="0"/>
                  </a:moveTo>
                  <a:lnTo>
                    <a:pt x="56969" y="4500"/>
                  </a:lnTo>
                  <a:lnTo>
                    <a:pt x="50505" y="13500"/>
                  </a:lnTo>
                  <a:lnTo>
                    <a:pt x="40808" y="27750"/>
                  </a:lnTo>
                  <a:lnTo>
                    <a:pt x="29494" y="44250"/>
                  </a:lnTo>
                  <a:lnTo>
                    <a:pt x="18585" y="62250"/>
                  </a:lnTo>
                  <a:lnTo>
                    <a:pt x="9696" y="78000"/>
                  </a:lnTo>
                  <a:lnTo>
                    <a:pt x="2020" y="92250"/>
                  </a:lnTo>
                  <a:lnTo>
                    <a:pt x="0" y="101250"/>
                  </a:lnTo>
                  <a:lnTo>
                    <a:pt x="808" y="101250"/>
                  </a:lnTo>
                  <a:lnTo>
                    <a:pt x="2020" y="102000"/>
                  </a:lnTo>
                  <a:lnTo>
                    <a:pt x="4444" y="103500"/>
                  </a:lnTo>
                  <a:lnTo>
                    <a:pt x="8080" y="104250"/>
                  </a:lnTo>
                  <a:lnTo>
                    <a:pt x="11717" y="105750"/>
                  </a:lnTo>
                  <a:lnTo>
                    <a:pt x="17777" y="108000"/>
                  </a:lnTo>
                  <a:lnTo>
                    <a:pt x="23838" y="109500"/>
                  </a:lnTo>
                  <a:lnTo>
                    <a:pt x="31111" y="111000"/>
                  </a:lnTo>
                  <a:lnTo>
                    <a:pt x="39191" y="114000"/>
                  </a:lnTo>
                  <a:lnTo>
                    <a:pt x="48080" y="115500"/>
                  </a:lnTo>
                  <a:lnTo>
                    <a:pt x="57777" y="117000"/>
                  </a:lnTo>
                  <a:lnTo>
                    <a:pt x="68282" y="118500"/>
                  </a:lnTo>
                  <a:lnTo>
                    <a:pt x="80000" y="119250"/>
                  </a:lnTo>
                  <a:lnTo>
                    <a:pt x="92525" y="120000"/>
                  </a:lnTo>
                  <a:lnTo>
                    <a:pt x="105858" y="120000"/>
                  </a:lnTo>
                  <a:lnTo>
                    <a:pt x="120000" y="120000"/>
                  </a:lnTo>
                  <a:lnTo>
                    <a:pt x="115555" y="119250"/>
                  </a:lnTo>
                  <a:lnTo>
                    <a:pt x="105050" y="116250"/>
                  </a:lnTo>
                  <a:lnTo>
                    <a:pt x="89696" y="111750"/>
                  </a:lnTo>
                  <a:lnTo>
                    <a:pt x="71919" y="106500"/>
                  </a:lnTo>
                  <a:lnTo>
                    <a:pt x="54141" y="101250"/>
                  </a:lnTo>
                  <a:lnTo>
                    <a:pt x="39191" y="94500"/>
                  </a:lnTo>
                  <a:lnTo>
                    <a:pt x="28686" y="89250"/>
                  </a:lnTo>
                  <a:lnTo>
                    <a:pt x="25050" y="83250"/>
                  </a:lnTo>
                  <a:lnTo>
                    <a:pt x="27474" y="76500"/>
                  </a:lnTo>
                  <a:lnTo>
                    <a:pt x="31111" y="64500"/>
                  </a:lnTo>
                  <a:lnTo>
                    <a:pt x="36363" y="51000"/>
                  </a:lnTo>
                  <a:lnTo>
                    <a:pt x="42828" y="36750"/>
                  </a:lnTo>
                  <a:lnTo>
                    <a:pt x="48888" y="23250"/>
                  </a:lnTo>
                  <a:lnTo>
                    <a:pt x="54141" y="11250"/>
                  </a:lnTo>
                  <a:lnTo>
                    <a:pt x="57777" y="3000"/>
                  </a:lnTo>
                  <a:lnTo>
                    <a:pt x="5939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4" name="Google Shape;654;p34"/>
            <p:cNvSpPr/>
            <p:nvPr/>
          </p:nvSpPr>
          <p:spPr>
            <a:xfrm>
              <a:off x="6170612" y="2509837"/>
              <a:ext cx="103187" cy="1038225"/>
            </a:xfrm>
            <a:custGeom>
              <a:rect b="b" l="l" r="r" t="t"/>
              <a:pathLst>
                <a:path extrusionOk="0" h="120000" w="120000">
                  <a:moveTo>
                    <a:pt x="68307" y="0"/>
                  </a:moveTo>
                  <a:lnTo>
                    <a:pt x="48923" y="14128"/>
                  </a:lnTo>
                  <a:lnTo>
                    <a:pt x="38769" y="29174"/>
                  </a:lnTo>
                  <a:lnTo>
                    <a:pt x="36000" y="44770"/>
                  </a:lnTo>
                  <a:lnTo>
                    <a:pt x="38769" y="60550"/>
                  </a:lnTo>
                  <a:lnTo>
                    <a:pt x="50769" y="76513"/>
                  </a:lnTo>
                  <a:lnTo>
                    <a:pt x="68307" y="91743"/>
                  </a:lnTo>
                  <a:lnTo>
                    <a:pt x="91384" y="106422"/>
                  </a:lnTo>
                  <a:lnTo>
                    <a:pt x="120000" y="120000"/>
                  </a:lnTo>
                  <a:lnTo>
                    <a:pt x="83076" y="106972"/>
                  </a:lnTo>
                  <a:lnTo>
                    <a:pt x="52615" y="93577"/>
                  </a:lnTo>
                  <a:lnTo>
                    <a:pt x="28615" y="79633"/>
                  </a:lnTo>
                  <a:lnTo>
                    <a:pt x="13846" y="65688"/>
                  </a:lnTo>
                  <a:lnTo>
                    <a:pt x="3692" y="51376"/>
                  </a:lnTo>
                  <a:lnTo>
                    <a:pt x="0" y="37064"/>
                  </a:lnTo>
                  <a:lnTo>
                    <a:pt x="5538" y="23119"/>
                  </a:lnTo>
                  <a:lnTo>
                    <a:pt x="15692" y="9174"/>
                  </a:lnTo>
                  <a:lnTo>
                    <a:pt x="6830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5" name="Google Shape;655;p34"/>
            <p:cNvSpPr/>
            <p:nvPr/>
          </p:nvSpPr>
          <p:spPr>
            <a:xfrm>
              <a:off x="6100762" y="3294062"/>
              <a:ext cx="214312" cy="273050"/>
            </a:xfrm>
            <a:custGeom>
              <a:rect b="b" l="l" r="r" t="t"/>
              <a:pathLst>
                <a:path extrusionOk="0" h="120000" w="120000">
                  <a:moveTo>
                    <a:pt x="0" y="65581"/>
                  </a:moveTo>
                  <a:lnTo>
                    <a:pt x="4000" y="68372"/>
                  </a:lnTo>
                  <a:lnTo>
                    <a:pt x="14666" y="74651"/>
                  </a:lnTo>
                  <a:lnTo>
                    <a:pt x="29333" y="83023"/>
                  </a:lnTo>
                  <a:lnTo>
                    <a:pt x="47555" y="92790"/>
                  </a:lnTo>
                  <a:lnTo>
                    <a:pt x="65333" y="102558"/>
                  </a:lnTo>
                  <a:lnTo>
                    <a:pt x="82222" y="111627"/>
                  </a:lnTo>
                  <a:lnTo>
                    <a:pt x="96888" y="117209"/>
                  </a:lnTo>
                  <a:lnTo>
                    <a:pt x="106222" y="120000"/>
                  </a:lnTo>
                  <a:lnTo>
                    <a:pt x="109333" y="111627"/>
                  </a:lnTo>
                  <a:lnTo>
                    <a:pt x="116000" y="88604"/>
                  </a:lnTo>
                  <a:lnTo>
                    <a:pt x="120000" y="50930"/>
                  </a:lnTo>
                  <a:lnTo>
                    <a:pt x="118222" y="0"/>
                  </a:lnTo>
                  <a:lnTo>
                    <a:pt x="117333" y="4186"/>
                  </a:lnTo>
                  <a:lnTo>
                    <a:pt x="115111" y="14651"/>
                  </a:lnTo>
                  <a:lnTo>
                    <a:pt x="111555" y="30697"/>
                  </a:lnTo>
                  <a:lnTo>
                    <a:pt x="107555" y="48139"/>
                  </a:lnTo>
                  <a:lnTo>
                    <a:pt x="102666" y="65581"/>
                  </a:lnTo>
                  <a:lnTo>
                    <a:pt x="97777" y="81627"/>
                  </a:lnTo>
                  <a:lnTo>
                    <a:pt x="92000" y="91395"/>
                  </a:lnTo>
                  <a:lnTo>
                    <a:pt x="87111" y="95581"/>
                  </a:lnTo>
                  <a:lnTo>
                    <a:pt x="80000" y="94186"/>
                  </a:lnTo>
                  <a:lnTo>
                    <a:pt x="67555" y="90000"/>
                  </a:lnTo>
                  <a:lnTo>
                    <a:pt x="53777" y="85813"/>
                  </a:lnTo>
                  <a:lnTo>
                    <a:pt x="38222" y="80232"/>
                  </a:lnTo>
                  <a:lnTo>
                    <a:pt x="23555" y="74651"/>
                  </a:lnTo>
                  <a:lnTo>
                    <a:pt x="11555" y="70465"/>
                  </a:lnTo>
                  <a:lnTo>
                    <a:pt x="3555" y="66976"/>
                  </a:lnTo>
                  <a:lnTo>
                    <a:pt x="0" y="6558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6" name="Google Shape;656;p34"/>
            <p:cNvSpPr/>
            <p:nvPr/>
          </p:nvSpPr>
          <p:spPr>
            <a:xfrm>
              <a:off x="6829425" y="4340225"/>
              <a:ext cx="898525" cy="96837"/>
            </a:xfrm>
            <a:custGeom>
              <a:rect b="b" l="l" r="r" t="t"/>
              <a:pathLst>
                <a:path extrusionOk="0" h="120000" w="120000">
                  <a:moveTo>
                    <a:pt x="0" y="0"/>
                  </a:moveTo>
                  <a:lnTo>
                    <a:pt x="6772" y="17704"/>
                  </a:lnTo>
                  <a:lnTo>
                    <a:pt x="13968" y="33442"/>
                  </a:lnTo>
                  <a:lnTo>
                    <a:pt x="21164" y="47213"/>
                  </a:lnTo>
                  <a:lnTo>
                    <a:pt x="28783" y="57049"/>
                  </a:lnTo>
                  <a:lnTo>
                    <a:pt x="36507" y="66885"/>
                  </a:lnTo>
                  <a:lnTo>
                    <a:pt x="44232" y="72786"/>
                  </a:lnTo>
                  <a:lnTo>
                    <a:pt x="52275" y="78688"/>
                  </a:lnTo>
                  <a:lnTo>
                    <a:pt x="60211" y="80655"/>
                  </a:lnTo>
                  <a:lnTo>
                    <a:pt x="68148" y="82622"/>
                  </a:lnTo>
                  <a:lnTo>
                    <a:pt x="75873" y="80655"/>
                  </a:lnTo>
                  <a:lnTo>
                    <a:pt x="83703" y="76721"/>
                  </a:lnTo>
                  <a:lnTo>
                    <a:pt x="91428" y="68852"/>
                  </a:lnTo>
                  <a:lnTo>
                    <a:pt x="98835" y="62950"/>
                  </a:lnTo>
                  <a:lnTo>
                    <a:pt x="106243" y="53114"/>
                  </a:lnTo>
                  <a:lnTo>
                    <a:pt x="113227" y="41311"/>
                  </a:lnTo>
                  <a:lnTo>
                    <a:pt x="120000" y="27540"/>
                  </a:lnTo>
                  <a:lnTo>
                    <a:pt x="113333" y="47213"/>
                  </a:lnTo>
                  <a:lnTo>
                    <a:pt x="106560" y="62950"/>
                  </a:lnTo>
                  <a:lnTo>
                    <a:pt x="99788" y="78688"/>
                  </a:lnTo>
                  <a:lnTo>
                    <a:pt x="93015" y="90491"/>
                  </a:lnTo>
                  <a:lnTo>
                    <a:pt x="86031" y="100327"/>
                  </a:lnTo>
                  <a:lnTo>
                    <a:pt x="79047" y="108196"/>
                  </a:lnTo>
                  <a:lnTo>
                    <a:pt x="72063" y="114098"/>
                  </a:lnTo>
                  <a:lnTo>
                    <a:pt x="64867" y="118032"/>
                  </a:lnTo>
                  <a:lnTo>
                    <a:pt x="57883" y="120000"/>
                  </a:lnTo>
                  <a:lnTo>
                    <a:pt x="50687" y="120000"/>
                  </a:lnTo>
                  <a:lnTo>
                    <a:pt x="43703" y="116065"/>
                  </a:lnTo>
                  <a:lnTo>
                    <a:pt x="36507" y="112131"/>
                  </a:lnTo>
                  <a:lnTo>
                    <a:pt x="29523" y="104262"/>
                  </a:lnTo>
                  <a:lnTo>
                    <a:pt x="22539" y="96393"/>
                  </a:lnTo>
                  <a:lnTo>
                    <a:pt x="15555" y="84590"/>
                  </a:lnTo>
                  <a:lnTo>
                    <a:pt x="8783" y="7081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7" name="Google Shape;657;p34"/>
            <p:cNvSpPr/>
            <p:nvPr/>
          </p:nvSpPr>
          <p:spPr>
            <a:xfrm>
              <a:off x="7512050" y="4300537"/>
              <a:ext cx="233362" cy="254000"/>
            </a:xfrm>
            <a:custGeom>
              <a:rect b="b" l="l" r="r" t="t"/>
              <a:pathLst>
                <a:path extrusionOk="0" h="120000" w="120000">
                  <a:moveTo>
                    <a:pt x="59594" y="120000"/>
                  </a:moveTo>
                  <a:lnTo>
                    <a:pt x="62027" y="116250"/>
                  </a:lnTo>
                  <a:lnTo>
                    <a:pt x="69324" y="106500"/>
                  </a:lnTo>
                  <a:lnTo>
                    <a:pt x="79054" y="93000"/>
                  </a:lnTo>
                  <a:lnTo>
                    <a:pt x="90000" y="76500"/>
                  </a:lnTo>
                  <a:lnTo>
                    <a:pt x="100540" y="58500"/>
                  </a:lnTo>
                  <a:lnTo>
                    <a:pt x="110270" y="42750"/>
                  </a:lnTo>
                  <a:lnTo>
                    <a:pt x="117567" y="29250"/>
                  </a:lnTo>
                  <a:lnTo>
                    <a:pt x="120000" y="21000"/>
                  </a:lnTo>
                  <a:lnTo>
                    <a:pt x="119189" y="21000"/>
                  </a:lnTo>
                  <a:lnTo>
                    <a:pt x="117567" y="19500"/>
                  </a:lnTo>
                  <a:lnTo>
                    <a:pt x="115540" y="18000"/>
                  </a:lnTo>
                  <a:lnTo>
                    <a:pt x="112297" y="17250"/>
                  </a:lnTo>
                  <a:lnTo>
                    <a:pt x="107837" y="15000"/>
                  </a:lnTo>
                  <a:lnTo>
                    <a:pt x="102972" y="13500"/>
                  </a:lnTo>
                  <a:lnTo>
                    <a:pt x="96081" y="11250"/>
                  </a:lnTo>
                  <a:lnTo>
                    <a:pt x="89594" y="9750"/>
                  </a:lnTo>
                  <a:lnTo>
                    <a:pt x="81081" y="7500"/>
                  </a:lnTo>
                  <a:lnTo>
                    <a:pt x="72162" y="5250"/>
                  </a:lnTo>
                  <a:lnTo>
                    <a:pt x="62837" y="3750"/>
                  </a:lnTo>
                  <a:lnTo>
                    <a:pt x="51486" y="2250"/>
                  </a:lnTo>
                  <a:lnTo>
                    <a:pt x="40540" y="750"/>
                  </a:lnTo>
                  <a:lnTo>
                    <a:pt x="27567" y="0"/>
                  </a:lnTo>
                  <a:lnTo>
                    <a:pt x="14189" y="0"/>
                  </a:lnTo>
                  <a:lnTo>
                    <a:pt x="0" y="0"/>
                  </a:lnTo>
                  <a:lnTo>
                    <a:pt x="4459" y="750"/>
                  </a:lnTo>
                  <a:lnTo>
                    <a:pt x="15000" y="3750"/>
                  </a:lnTo>
                  <a:lnTo>
                    <a:pt x="30810" y="9000"/>
                  </a:lnTo>
                  <a:lnTo>
                    <a:pt x="48648" y="14250"/>
                  </a:lnTo>
                  <a:lnTo>
                    <a:pt x="65675" y="19500"/>
                  </a:lnTo>
                  <a:lnTo>
                    <a:pt x="80675" y="26250"/>
                  </a:lnTo>
                  <a:lnTo>
                    <a:pt x="90810" y="32250"/>
                  </a:lnTo>
                  <a:lnTo>
                    <a:pt x="94459" y="38250"/>
                  </a:lnTo>
                  <a:lnTo>
                    <a:pt x="92432" y="45000"/>
                  </a:lnTo>
                  <a:lnTo>
                    <a:pt x="87972" y="56250"/>
                  </a:lnTo>
                  <a:lnTo>
                    <a:pt x="82702" y="69750"/>
                  </a:lnTo>
                  <a:lnTo>
                    <a:pt x="76216" y="83250"/>
                  </a:lnTo>
                  <a:lnTo>
                    <a:pt x="70135" y="97500"/>
                  </a:lnTo>
                  <a:lnTo>
                    <a:pt x="64864" y="108750"/>
                  </a:lnTo>
                  <a:lnTo>
                    <a:pt x="61216" y="117000"/>
                  </a:lnTo>
                  <a:lnTo>
                    <a:pt x="59594"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8" name="Google Shape;658;p34"/>
            <p:cNvSpPr/>
            <p:nvPr/>
          </p:nvSpPr>
          <p:spPr>
            <a:xfrm>
              <a:off x="8428037" y="2565400"/>
              <a:ext cx="141287" cy="1033462"/>
            </a:xfrm>
            <a:custGeom>
              <a:rect b="b" l="l" r="r" t="t"/>
              <a:pathLst>
                <a:path extrusionOk="0" h="120000" w="120000">
                  <a:moveTo>
                    <a:pt x="81573" y="120000"/>
                  </a:moveTo>
                  <a:lnTo>
                    <a:pt x="90337" y="105622"/>
                  </a:lnTo>
                  <a:lnTo>
                    <a:pt x="93033" y="90506"/>
                  </a:lnTo>
                  <a:lnTo>
                    <a:pt x="88988" y="74838"/>
                  </a:lnTo>
                  <a:lnTo>
                    <a:pt x="80224" y="59170"/>
                  </a:lnTo>
                  <a:lnTo>
                    <a:pt x="66741" y="43317"/>
                  </a:lnTo>
                  <a:lnTo>
                    <a:pt x="48539" y="27834"/>
                  </a:lnTo>
                  <a:lnTo>
                    <a:pt x="26292" y="13456"/>
                  </a:lnTo>
                  <a:lnTo>
                    <a:pt x="0" y="0"/>
                  </a:lnTo>
                  <a:lnTo>
                    <a:pt x="32359" y="12903"/>
                  </a:lnTo>
                  <a:lnTo>
                    <a:pt x="59325" y="26175"/>
                  </a:lnTo>
                  <a:lnTo>
                    <a:pt x="80224" y="40000"/>
                  </a:lnTo>
                  <a:lnTo>
                    <a:pt x="97752" y="54009"/>
                  </a:lnTo>
                  <a:lnTo>
                    <a:pt x="109887" y="68018"/>
                  </a:lnTo>
                  <a:lnTo>
                    <a:pt x="117303" y="82211"/>
                  </a:lnTo>
                  <a:lnTo>
                    <a:pt x="120000" y="96405"/>
                  </a:lnTo>
                  <a:lnTo>
                    <a:pt x="117303" y="110414"/>
                  </a:lnTo>
                  <a:lnTo>
                    <a:pt x="81573"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9" name="Google Shape;659;p34"/>
            <p:cNvSpPr/>
            <p:nvPr/>
          </p:nvSpPr>
          <p:spPr>
            <a:xfrm>
              <a:off x="8393112" y="2546350"/>
              <a:ext cx="212725" cy="276225"/>
            </a:xfrm>
            <a:custGeom>
              <a:rect b="b" l="l" r="r" t="t"/>
              <a:pathLst>
                <a:path extrusionOk="0" h="120000" w="120000">
                  <a:moveTo>
                    <a:pt x="120000" y="47586"/>
                  </a:moveTo>
                  <a:lnTo>
                    <a:pt x="116000" y="45517"/>
                  </a:lnTo>
                  <a:lnTo>
                    <a:pt x="105333" y="40000"/>
                  </a:lnTo>
                  <a:lnTo>
                    <a:pt x="89777" y="32413"/>
                  </a:lnTo>
                  <a:lnTo>
                    <a:pt x="71111" y="23448"/>
                  </a:lnTo>
                  <a:lnTo>
                    <a:pt x="52000" y="14482"/>
                  </a:lnTo>
                  <a:lnTo>
                    <a:pt x="34222" y="6896"/>
                  </a:lnTo>
                  <a:lnTo>
                    <a:pt x="19555" y="1379"/>
                  </a:lnTo>
                  <a:lnTo>
                    <a:pt x="9777" y="0"/>
                  </a:lnTo>
                  <a:lnTo>
                    <a:pt x="7555" y="8275"/>
                  </a:lnTo>
                  <a:lnTo>
                    <a:pt x="2666" y="31724"/>
                  </a:lnTo>
                  <a:lnTo>
                    <a:pt x="0" y="68965"/>
                  </a:lnTo>
                  <a:lnTo>
                    <a:pt x="4888" y="120000"/>
                  </a:lnTo>
                  <a:lnTo>
                    <a:pt x="5777" y="115172"/>
                  </a:lnTo>
                  <a:lnTo>
                    <a:pt x="7555" y="104827"/>
                  </a:lnTo>
                  <a:lnTo>
                    <a:pt x="9777" y="88965"/>
                  </a:lnTo>
                  <a:lnTo>
                    <a:pt x="12888" y="71034"/>
                  </a:lnTo>
                  <a:lnTo>
                    <a:pt x="16444" y="53103"/>
                  </a:lnTo>
                  <a:lnTo>
                    <a:pt x="21333" y="37931"/>
                  </a:lnTo>
                  <a:lnTo>
                    <a:pt x="26222" y="26896"/>
                  </a:lnTo>
                  <a:lnTo>
                    <a:pt x="31111" y="22758"/>
                  </a:lnTo>
                  <a:lnTo>
                    <a:pt x="38222" y="24137"/>
                  </a:lnTo>
                  <a:lnTo>
                    <a:pt x="50666" y="26896"/>
                  </a:lnTo>
                  <a:lnTo>
                    <a:pt x="65333" y="31034"/>
                  </a:lnTo>
                  <a:lnTo>
                    <a:pt x="80888" y="35172"/>
                  </a:lnTo>
                  <a:lnTo>
                    <a:pt x="95555" y="40000"/>
                  </a:lnTo>
                  <a:lnTo>
                    <a:pt x="107555" y="44137"/>
                  </a:lnTo>
                  <a:lnTo>
                    <a:pt x="116444" y="46896"/>
                  </a:lnTo>
                  <a:lnTo>
                    <a:pt x="120000" y="475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660" name="Google Shape;660;p3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Working in Web Time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sp>
        <p:nvSpPr>
          <p:cNvPr id="665" name="Google Shape;665;p3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pic>
        <p:nvPicPr>
          <p:cNvPr id="666" name="Google Shape;666;p35"/>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667" name="Google Shape;667;p35"/>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668" name="Google Shape;668;p35"/>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a:solidFill>
                  <a:srgbClr val="000000"/>
                </a:solidFill>
                <a:latin typeface="Rambla"/>
                <a:ea typeface="Rambla"/>
                <a:cs typeface="Rambla"/>
                <a:sym typeface="Rambla"/>
              </a:rPr>
              <a:t>eTPG (DW-BI) – BTS (FS &amp;TMT)</a:t>
            </a:r>
            <a:endParaRPr/>
          </a:p>
        </p:txBody>
      </p:sp>
      <p:sp>
        <p:nvSpPr>
          <p:cNvPr id="669" name="Google Shape;669;p35"/>
          <p:cNvSpPr txBox="1"/>
          <p:nvPr/>
        </p:nvSpPr>
        <p:spPr>
          <a:xfrm>
            <a:off x="4038600" y="2971800"/>
            <a:ext cx="51054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DW 101 – Data Modeling Concept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3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675" name="Google Shape;675;p3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Scope</a:t>
            </a:r>
            <a:endParaRPr/>
          </a:p>
        </p:txBody>
      </p:sp>
      <p:sp>
        <p:nvSpPr>
          <p:cNvPr id="676" name="Google Shape;676;p3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Fundamentals of Database Systems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Context for Modeling</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Data Modeling Overview</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Data Modeling – Terms and Concepts</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Data Modeling in DWH Environment</a:t>
            </a:r>
            <a:endParaRPr/>
          </a:p>
          <a:p>
            <a:pPr indent="-228600" lvl="0" marL="228600" marR="0" rtl="0" algn="l">
              <a:lnSpc>
                <a:spcPct val="120000"/>
              </a:lnSpc>
              <a:spcBef>
                <a:spcPts val="360"/>
              </a:spcBef>
              <a:spcAft>
                <a:spcPts val="0"/>
              </a:spcAft>
              <a:buClr>
                <a:srgbClr val="006887"/>
              </a:buClr>
              <a:buSzPts val="1800"/>
              <a:buFont typeface="Noto Sans Symbols"/>
              <a:buChar char="▪"/>
            </a:pPr>
            <a:r>
              <a:rPr b="0" i="0" lang="en-US" sz="1800" u="none">
                <a:solidFill>
                  <a:schemeClr val="dk1"/>
                </a:solidFill>
                <a:latin typeface="Rambla"/>
                <a:ea typeface="Rambla"/>
                <a:cs typeface="Rambla"/>
                <a:sym typeface="Rambla"/>
              </a:rPr>
              <a:t>References</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0" i="0" sz="1800" u="none">
              <a:solidFill>
                <a:schemeClr val="dk1"/>
              </a:solidFill>
              <a:latin typeface="Rambla"/>
              <a:ea typeface="Rambla"/>
              <a:cs typeface="Rambla"/>
              <a:sym typeface="Rambla"/>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2" name="Google Shape;72;p1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What is a Data Warehouse ?</a:t>
            </a:r>
            <a:endParaRPr/>
          </a:p>
        </p:txBody>
      </p:sp>
      <p:sp>
        <p:nvSpPr>
          <p:cNvPr id="73" name="Google Shape;73;p10"/>
          <p:cNvSpPr txBox="1"/>
          <p:nvPr>
            <p:ph idx="1" type="body"/>
          </p:nvPr>
        </p:nvSpPr>
        <p:spPr>
          <a:xfrm>
            <a:off x="447675" y="2057400"/>
            <a:ext cx="8391525" cy="26416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ans Symbols"/>
              <a:buNone/>
            </a:pPr>
            <a:r>
              <a:t/>
            </a:r>
            <a:endParaRPr b="0" i="0" sz="2000" u="none" cap="none" strike="noStrik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ans Symbols"/>
              <a:buNone/>
            </a:pPr>
            <a:r>
              <a:rPr b="1" i="1" lang="en-US" sz="2000" u="none" cap="none" strike="noStrike">
                <a:solidFill>
                  <a:srgbClr val="3C5658"/>
                </a:solidFill>
                <a:latin typeface="Rambla"/>
                <a:ea typeface="Rambla"/>
                <a:cs typeface="Rambla"/>
                <a:sym typeface="Rambla"/>
              </a:rPr>
              <a:t>A data warehouse is a </a:t>
            </a:r>
            <a:r>
              <a:rPr b="1" i="1" lang="en-US" sz="2000" u="sng" cap="none" strike="noStrike">
                <a:solidFill>
                  <a:schemeClr val="accent2"/>
                </a:solidFill>
                <a:latin typeface="Rambla"/>
                <a:ea typeface="Rambla"/>
                <a:cs typeface="Rambla"/>
                <a:sym typeface="Rambla"/>
              </a:rPr>
              <a:t>subject-oriented,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0066"/>
                </a:solidFill>
                <a:latin typeface="Rambla"/>
                <a:ea typeface="Rambla"/>
                <a:cs typeface="Rambla"/>
                <a:sym typeface="Rambla"/>
              </a:rPr>
              <a:t>integrated,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00FF00"/>
                </a:solidFill>
                <a:latin typeface="Rambla"/>
                <a:ea typeface="Rambla"/>
                <a:cs typeface="Rambla"/>
                <a:sym typeface="Rambla"/>
              </a:rPr>
              <a:t>nonvolatile,</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66FF"/>
                </a:solidFill>
                <a:latin typeface="Rambla"/>
                <a:ea typeface="Rambla"/>
                <a:cs typeface="Rambla"/>
                <a:sym typeface="Rambla"/>
              </a:rPr>
              <a:t>time-variant</a:t>
            </a:r>
            <a:r>
              <a:rPr b="1" i="1" lang="en-US" sz="2000" u="none" cap="none" strike="noStrike">
                <a:solidFill>
                  <a:srgbClr val="3C5658"/>
                </a:solidFill>
                <a:latin typeface="Rambla"/>
                <a:ea typeface="Rambla"/>
                <a:cs typeface="Rambla"/>
                <a:sym typeface="Rambla"/>
              </a:rPr>
              <a:t> collection of data in support of management's decisions. </a:t>
            </a:r>
            <a:endParaRPr/>
          </a:p>
          <a:p>
            <a:pPr indent="-228600" lvl="0" marL="228600" marR="0" rtl="0" algn="ctr">
              <a:lnSpc>
                <a:spcPct val="120000"/>
              </a:lnSpc>
              <a:spcBef>
                <a:spcPts val="400"/>
              </a:spcBef>
              <a:spcAft>
                <a:spcPts val="0"/>
              </a:spcAft>
              <a:buClr>
                <a:srgbClr val="006887"/>
              </a:buClr>
              <a:buFont typeface="Noto Sans Symbols"/>
              <a:buNone/>
            </a:pPr>
            <a:r>
              <a:rPr b="1" i="1" lang="en-US" sz="2000" u="none" cap="none" strike="noStrike">
                <a:solidFill>
                  <a:srgbClr val="3C5658"/>
                </a:solidFill>
                <a:latin typeface="Rambla"/>
                <a:ea typeface="Rambla"/>
                <a:cs typeface="Rambla"/>
                <a:sym typeface="Rambla"/>
              </a:rPr>
              <a:t>- WH Inmon</a:t>
            </a:r>
            <a:endParaRPr/>
          </a:p>
        </p:txBody>
      </p:sp>
      <p:sp>
        <p:nvSpPr>
          <p:cNvPr id="74" name="Google Shape;74;p10"/>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WH Inmon - Regarded As Father Of Data Warehousing</a:t>
            </a:r>
            <a:endParaRPr/>
          </a:p>
        </p:txBody>
      </p:sp>
      <p:sp>
        <p:nvSpPr>
          <p:cNvPr id="75" name="Google Shape;75;p10"/>
          <p:cNvSpPr/>
          <p:nvPr/>
        </p:nvSpPr>
        <p:spPr>
          <a:xfrm>
            <a:off x="3962400" y="3810000"/>
            <a:ext cx="914400" cy="914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76" name="Google Shape;76;p10"/>
          <p:cNvGrpSpPr/>
          <p:nvPr/>
        </p:nvGrpSpPr>
        <p:grpSpPr>
          <a:xfrm>
            <a:off x="2895600" y="3429000"/>
            <a:ext cx="2819400" cy="3109912"/>
            <a:chOff x="2895600" y="3429000"/>
            <a:chExt cx="2819400" cy="3109912"/>
          </a:xfrm>
        </p:grpSpPr>
        <p:sp>
          <p:nvSpPr>
            <p:cNvPr id="77" name="Google Shape;77;p10"/>
            <p:cNvSpPr/>
            <p:nvPr/>
          </p:nvSpPr>
          <p:spPr>
            <a:xfrm>
              <a:off x="2895600" y="4648200"/>
              <a:ext cx="2819400" cy="1890712"/>
            </a:xfrm>
            <a:custGeom>
              <a:rect b="b" l="l" r="r" t="t"/>
              <a:pathLst>
                <a:path extrusionOk="0" h="120000" w="120000">
                  <a:moveTo>
                    <a:pt x="10833" y="39916"/>
                  </a:moveTo>
                  <a:cubicBezTo>
                    <a:pt x="8300" y="40244"/>
                    <a:pt x="5911" y="41688"/>
                    <a:pt x="4016" y="44011"/>
                  </a:cubicBezTo>
                  <a:cubicBezTo>
                    <a:pt x="2122" y="46327"/>
                    <a:pt x="811" y="49411"/>
                    <a:pt x="272" y="52816"/>
                  </a:cubicBezTo>
                  <a:cubicBezTo>
                    <a:pt x="-261" y="56216"/>
                    <a:pt x="0" y="59766"/>
                    <a:pt x="1016" y="62955"/>
                  </a:cubicBezTo>
                  <a:cubicBezTo>
                    <a:pt x="2038" y="66138"/>
                    <a:pt x="3772" y="68805"/>
                    <a:pt x="5966" y="70561"/>
                  </a:cubicBezTo>
                  <a:cubicBezTo>
                    <a:pt x="4211" y="72838"/>
                    <a:pt x="3111" y="75950"/>
                    <a:pt x="2761" y="79283"/>
                  </a:cubicBezTo>
                  <a:cubicBezTo>
                    <a:pt x="2405" y="82616"/>
                    <a:pt x="2816" y="86016"/>
                    <a:pt x="3938" y="89022"/>
                  </a:cubicBezTo>
                  <a:cubicBezTo>
                    <a:pt x="5055" y="92033"/>
                    <a:pt x="6827" y="94500"/>
                    <a:pt x="9011" y="96094"/>
                  </a:cubicBezTo>
                  <a:cubicBezTo>
                    <a:pt x="11200" y="97688"/>
                    <a:pt x="13694" y="98333"/>
                    <a:pt x="16161" y="97938"/>
                  </a:cubicBezTo>
                  <a:cubicBezTo>
                    <a:pt x="17516" y="101427"/>
                    <a:pt x="19416" y="104388"/>
                    <a:pt x="21683" y="106755"/>
                  </a:cubicBezTo>
                  <a:cubicBezTo>
                    <a:pt x="23950" y="109122"/>
                    <a:pt x="26538" y="110844"/>
                    <a:pt x="29300" y="111827"/>
                  </a:cubicBezTo>
                  <a:cubicBezTo>
                    <a:pt x="32061" y="112805"/>
                    <a:pt x="34938" y="113027"/>
                    <a:pt x="37766" y="112466"/>
                  </a:cubicBezTo>
                  <a:cubicBezTo>
                    <a:pt x="40588" y="111911"/>
                    <a:pt x="43305" y="110594"/>
                    <a:pt x="45750" y="108583"/>
                  </a:cubicBezTo>
                  <a:close/>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Lst>
            </a:custGeom>
            <a:solidFill>
              <a:srgbClr val="FFBE7D"/>
            </a:solidFill>
            <a:ln cap="flat" cmpd="sng" w="9525">
              <a:solidFill>
                <a:srgbClr val="000000"/>
              </a:solidFill>
              <a:prstDash val="solid"/>
              <a:miter lim="8000"/>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1100" u="none">
                <a:solidFill>
                  <a:srgbClr val="FF33CC"/>
                </a:solidFill>
                <a:latin typeface="Open Sans"/>
                <a:ea typeface="Open Sans"/>
                <a:cs typeface="Open Sans"/>
                <a:sym typeface="Open Sans"/>
              </a:endParaRPr>
            </a:p>
            <a:p>
              <a:pPr indent="0" lvl="0" marL="0" marR="0" rtl="0" algn="l">
                <a:lnSpc>
                  <a:spcPct val="100000"/>
                </a:lnSpc>
                <a:spcBef>
                  <a:spcPts val="0"/>
                </a:spcBef>
                <a:spcAft>
                  <a:spcPts val="0"/>
                </a:spcAft>
                <a:buClr>
                  <a:srgbClr val="FF33CC"/>
                </a:buClr>
                <a:buFont typeface="Open Sans"/>
                <a:buNone/>
              </a:pPr>
              <a:r>
                <a:rPr b="1" i="0" lang="en-US" sz="1100" u="none">
                  <a:solidFill>
                    <a:srgbClr val="FF33CC"/>
                  </a:solidFill>
                  <a:latin typeface="Open Sans"/>
                  <a:ea typeface="Open Sans"/>
                  <a:cs typeface="Open Sans"/>
                  <a:sym typeface="Open Sans"/>
                </a:rPr>
                <a:t>  Data stored for historical period. Data is populated in the data warehouse on daily/weekly basis depending upon the  requirement.</a:t>
              </a:r>
              <a:endParaRPr/>
            </a:p>
          </p:txBody>
        </p:sp>
        <p:sp>
          <p:nvSpPr>
            <p:cNvPr id="78" name="Google Shape;78;p10"/>
            <p:cNvSpPr/>
            <p:nvPr/>
          </p:nvSpPr>
          <p:spPr>
            <a:xfrm>
              <a:off x="3733800" y="4038600"/>
              <a:ext cx="457200" cy="4572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 name="Google Shape;79;p10"/>
            <p:cNvSpPr/>
            <p:nvPr/>
          </p:nvSpPr>
          <p:spPr>
            <a:xfrm>
              <a:off x="3581400" y="37338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 name="Google Shape;80;p10"/>
            <p:cNvSpPr/>
            <p:nvPr/>
          </p:nvSpPr>
          <p:spPr>
            <a:xfrm>
              <a:off x="3429000" y="3429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81" name="Google Shape;81;p10"/>
          <p:cNvGrpSpPr/>
          <p:nvPr/>
        </p:nvGrpSpPr>
        <p:grpSpPr>
          <a:xfrm>
            <a:off x="3733800" y="838200"/>
            <a:ext cx="2438400" cy="1981200"/>
            <a:chOff x="3733800" y="838200"/>
            <a:chExt cx="2438400" cy="1981200"/>
          </a:xfrm>
        </p:grpSpPr>
        <p:sp>
          <p:nvSpPr>
            <p:cNvPr id="82" name="Google Shape;82;p10"/>
            <p:cNvSpPr/>
            <p:nvPr/>
          </p:nvSpPr>
          <p:spPr>
            <a:xfrm>
              <a:off x="3733800" y="838200"/>
              <a:ext cx="2438400" cy="1633537"/>
            </a:xfrm>
            <a:custGeom>
              <a:rect b="b" l="l" r="r" t="t"/>
              <a:pathLst>
                <a:path extrusionOk="0" h="120000" w="120000">
                  <a:moveTo>
                    <a:pt x="10833" y="39916"/>
                  </a:moveTo>
                  <a:cubicBezTo>
                    <a:pt x="8300" y="40244"/>
                    <a:pt x="5911" y="41688"/>
                    <a:pt x="4016" y="44011"/>
                  </a:cubicBezTo>
                  <a:cubicBezTo>
                    <a:pt x="2122" y="46327"/>
                    <a:pt x="811" y="49411"/>
                    <a:pt x="272" y="52816"/>
                  </a:cubicBezTo>
                  <a:cubicBezTo>
                    <a:pt x="-261" y="56216"/>
                    <a:pt x="0" y="59766"/>
                    <a:pt x="1016" y="62955"/>
                  </a:cubicBezTo>
                  <a:cubicBezTo>
                    <a:pt x="2038" y="66138"/>
                    <a:pt x="3772" y="68805"/>
                    <a:pt x="5966" y="70561"/>
                  </a:cubicBezTo>
                  <a:cubicBezTo>
                    <a:pt x="4211" y="72838"/>
                    <a:pt x="3111" y="75950"/>
                    <a:pt x="2761" y="79283"/>
                  </a:cubicBezTo>
                  <a:cubicBezTo>
                    <a:pt x="2405" y="82616"/>
                    <a:pt x="2816" y="86016"/>
                    <a:pt x="3938" y="89022"/>
                  </a:cubicBezTo>
                  <a:cubicBezTo>
                    <a:pt x="5055" y="92033"/>
                    <a:pt x="6827" y="94500"/>
                    <a:pt x="9011" y="96094"/>
                  </a:cubicBezTo>
                  <a:cubicBezTo>
                    <a:pt x="11200" y="97688"/>
                    <a:pt x="13694" y="98333"/>
                    <a:pt x="16161" y="97938"/>
                  </a:cubicBezTo>
                  <a:cubicBezTo>
                    <a:pt x="17516" y="101427"/>
                    <a:pt x="19416" y="104388"/>
                    <a:pt x="21683" y="106755"/>
                  </a:cubicBezTo>
                  <a:cubicBezTo>
                    <a:pt x="23950" y="109122"/>
                    <a:pt x="26538" y="110844"/>
                    <a:pt x="29300" y="111827"/>
                  </a:cubicBezTo>
                  <a:cubicBezTo>
                    <a:pt x="32061" y="112805"/>
                    <a:pt x="34938" y="113027"/>
                    <a:pt x="37766" y="112466"/>
                  </a:cubicBezTo>
                  <a:cubicBezTo>
                    <a:pt x="40588" y="111911"/>
                    <a:pt x="43305" y="110594"/>
                    <a:pt x="45750" y="108583"/>
                  </a:cubicBezTo>
                  <a:close/>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Lst>
            </a:custGeom>
            <a:solidFill>
              <a:srgbClr val="FFBE7D"/>
            </a:solidFill>
            <a:ln cap="flat" cmpd="sng" w="9525">
              <a:solidFill>
                <a:srgbClr val="000000"/>
              </a:solidFill>
              <a:prstDash val="solid"/>
              <a:miter lim="8000"/>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Open Sans"/>
                <a:buNone/>
              </a:pPr>
              <a:r>
                <a:rPr b="1" i="0" lang="en-US" sz="1100" u="none">
                  <a:solidFill>
                    <a:schemeClr val="accent2"/>
                  </a:solidFill>
                  <a:latin typeface="Open Sans"/>
                  <a:ea typeface="Open Sans"/>
                  <a:cs typeface="Open Sans"/>
                  <a:sym typeface="Open Sans"/>
                </a:rPr>
                <a:t>Can I see credit report from Accounts, Sales from marketing and open order report from order entry for this customer</a:t>
              </a:r>
              <a:endParaRPr/>
            </a:p>
          </p:txBody>
        </p:sp>
        <p:sp>
          <p:nvSpPr>
            <p:cNvPr id="83" name="Google Shape;83;p10"/>
            <p:cNvSpPr/>
            <p:nvPr/>
          </p:nvSpPr>
          <p:spPr>
            <a:xfrm>
              <a:off x="52578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4" name="Google Shape;84;p10"/>
            <p:cNvSpPr/>
            <p:nvPr/>
          </p:nvSpPr>
          <p:spPr>
            <a:xfrm>
              <a:off x="52578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85" name="Google Shape;85;p10"/>
          <p:cNvGrpSpPr/>
          <p:nvPr/>
        </p:nvGrpSpPr>
        <p:grpSpPr>
          <a:xfrm>
            <a:off x="6858000" y="1066800"/>
            <a:ext cx="1981200" cy="1752600"/>
            <a:chOff x="6858000" y="1066800"/>
            <a:chExt cx="1981200" cy="1752600"/>
          </a:xfrm>
        </p:grpSpPr>
        <p:sp>
          <p:nvSpPr>
            <p:cNvPr id="86" name="Google Shape;86;p10"/>
            <p:cNvSpPr/>
            <p:nvPr/>
          </p:nvSpPr>
          <p:spPr>
            <a:xfrm>
              <a:off x="6858000" y="1066800"/>
              <a:ext cx="1981200" cy="1327150"/>
            </a:xfrm>
            <a:custGeom>
              <a:rect b="b" l="l" r="r" t="t"/>
              <a:pathLst>
                <a:path extrusionOk="0" h="120000" w="120000">
                  <a:moveTo>
                    <a:pt x="10833" y="39916"/>
                  </a:moveTo>
                  <a:cubicBezTo>
                    <a:pt x="8300" y="40244"/>
                    <a:pt x="5911" y="41688"/>
                    <a:pt x="4016" y="44011"/>
                  </a:cubicBezTo>
                  <a:cubicBezTo>
                    <a:pt x="2122" y="46327"/>
                    <a:pt x="811" y="49411"/>
                    <a:pt x="272" y="52816"/>
                  </a:cubicBezTo>
                  <a:cubicBezTo>
                    <a:pt x="-261" y="56216"/>
                    <a:pt x="0" y="59766"/>
                    <a:pt x="1016" y="62955"/>
                  </a:cubicBezTo>
                  <a:cubicBezTo>
                    <a:pt x="2038" y="66138"/>
                    <a:pt x="3772" y="68805"/>
                    <a:pt x="5966" y="70561"/>
                  </a:cubicBezTo>
                  <a:cubicBezTo>
                    <a:pt x="4211" y="72838"/>
                    <a:pt x="3111" y="75950"/>
                    <a:pt x="2761" y="79283"/>
                  </a:cubicBezTo>
                  <a:cubicBezTo>
                    <a:pt x="2405" y="82616"/>
                    <a:pt x="2816" y="86016"/>
                    <a:pt x="3938" y="89022"/>
                  </a:cubicBezTo>
                  <a:cubicBezTo>
                    <a:pt x="5055" y="92033"/>
                    <a:pt x="6827" y="94500"/>
                    <a:pt x="9011" y="96094"/>
                  </a:cubicBezTo>
                  <a:cubicBezTo>
                    <a:pt x="11200" y="97688"/>
                    <a:pt x="13694" y="98333"/>
                    <a:pt x="16161" y="97938"/>
                  </a:cubicBezTo>
                  <a:cubicBezTo>
                    <a:pt x="17516" y="101427"/>
                    <a:pt x="19416" y="104388"/>
                    <a:pt x="21683" y="106755"/>
                  </a:cubicBezTo>
                  <a:cubicBezTo>
                    <a:pt x="23950" y="109122"/>
                    <a:pt x="26538" y="110844"/>
                    <a:pt x="29300" y="111827"/>
                  </a:cubicBezTo>
                  <a:cubicBezTo>
                    <a:pt x="32061" y="112805"/>
                    <a:pt x="34938" y="113027"/>
                    <a:pt x="37766" y="112466"/>
                  </a:cubicBezTo>
                  <a:cubicBezTo>
                    <a:pt x="40588" y="111911"/>
                    <a:pt x="43305" y="110594"/>
                    <a:pt x="45750" y="108583"/>
                  </a:cubicBezTo>
                  <a:close/>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Lst>
            </a:custGeom>
            <a:solidFill>
              <a:srgbClr val="FFBE7D"/>
            </a:solidFill>
            <a:ln cap="flat" cmpd="sng" w="9525">
              <a:solidFill>
                <a:srgbClr val="000000"/>
              </a:solidFill>
              <a:prstDash val="solid"/>
              <a:miter lim="8000"/>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1100" u="none">
                  <a:solidFill>
                    <a:srgbClr val="CC3300"/>
                  </a:solidFill>
                  <a:latin typeface="Open Sans"/>
                  <a:ea typeface="Open Sans"/>
                  <a:cs typeface="Open Sans"/>
                  <a:sym typeface="Open Sans"/>
                </a:rPr>
                <a:t> </a:t>
              </a:r>
              <a:r>
                <a:rPr b="1" i="0" lang="en-US" sz="1100" u="none">
                  <a:solidFill>
                    <a:srgbClr val="FF0066"/>
                  </a:solidFill>
                  <a:latin typeface="Open Sans"/>
                  <a:ea typeface="Open Sans"/>
                  <a:cs typeface="Open Sans"/>
                  <a:sym typeface="Open Sans"/>
                </a:rPr>
                <a:t>Data from multiple sources is integrated for a subject</a:t>
              </a:r>
              <a:endParaRPr/>
            </a:p>
          </p:txBody>
        </p:sp>
        <p:sp>
          <p:nvSpPr>
            <p:cNvPr id="87" name="Google Shape;87;p10"/>
            <p:cNvSpPr/>
            <p:nvPr/>
          </p:nvSpPr>
          <p:spPr>
            <a:xfrm>
              <a:off x="74676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 name="Google Shape;88;p10"/>
            <p:cNvSpPr/>
            <p:nvPr/>
          </p:nvSpPr>
          <p:spPr>
            <a:xfrm>
              <a:off x="74676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89" name="Google Shape;89;p10"/>
          <p:cNvGrpSpPr/>
          <p:nvPr/>
        </p:nvGrpSpPr>
        <p:grpSpPr>
          <a:xfrm>
            <a:off x="228600" y="3352800"/>
            <a:ext cx="2362200" cy="2039937"/>
            <a:chOff x="0" y="3581400"/>
            <a:chExt cx="2362200" cy="2039937"/>
          </a:xfrm>
        </p:grpSpPr>
        <p:sp>
          <p:nvSpPr>
            <p:cNvPr id="90" name="Google Shape;90;p10"/>
            <p:cNvSpPr/>
            <p:nvPr/>
          </p:nvSpPr>
          <p:spPr>
            <a:xfrm>
              <a:off x="0" y="4038600"/>
              <a:ext cx="2362200" cy="1582737"/>
            </a:xfrm>
            <a:custGeom>
              <a:rect b="b" l="l" r="r" t="t"/>
              <a:pathLst>
                <a:path extrusionOk="0" h="120000" w="120000">
                  <a:moveTo>
                    <a:pt x="10833" y="39916"/>
                  </a:moveTo>
                  <a:cubicBezTo>
                    <a:pt x="8300" y="40244"/>
                    <a:pt x="5911" y="41688"/>
                    <a:pt x="4016" y="44011"/>
                  </a:cubicBezTo>
                  <a:cubicBezTo>
                    <a:pt x="2122" y="46327"/>
                    <a:pt x="811" y="49411"/>
                    <a:pt x="272" y="52816"/>
                  </a:cubicBezTo>
                  <a:cubicBezTo>
                    <a:pt x="-261" y="56216"/>
                    <a:pt x="0" y="59766"/>
                    <a:pt x="1016" y="62955"/>
                  </a:cubicBezTo>
                  <a:cubicBezTo>
                    <a:pt x="2038" y="66138"/>
                    <a:pt x="3772" y="68805"/>
                    <a:pt x="5966" y="70561"/>
                  </a:cubicBezTo>
                  <a:cubicBezTo>
                    <a:pt x="4211" y="72838"/>
                    <a:pt x="3111" y="75950"/>
                    <a:pt x="2761" y="79283"/>
                  </a:cubicBezTo>
                  <a:cubicBezTo>
                    <a:pt x="2405" y="82616"/>
                    <a:pt x="2816" y="86016"/>
                    <a:pt x="3938" y="89022"/>
                  </a:cubicBezTo>
                  <a:cubicBezTo>
                    <a:pt x="5055" y="92033"/>
                    <a:pt x="6827" y="94500"/>
                    <a:pt x="9011" y="96094"/>
                  </a:cubicBezTo>
                  <a:cubicBezTo>
                    <a:pt x="11200" y="97688"/>
                    <a:pt x="13694" y="98333"/>
                    <a:pt x="16161" y="97938"/>
                  </a:cubicBezTo>
                  <a:cubicBezTo>
                    <a:pt x="17516" y="101427"/>
                    <a:pt x="19416" y="104388"/>
                    <a:pt x="21683" y="106755"/>
                  </a:cubicBezTo>
                  <a:cubicBezTo>
                    <a:pt x="23950" y="109122"/>
                    <a:pt x="26538" y="110844"/>
                    <a:pt x="29300" y="111827"/>
                  </a:cubicBezTo>
                  <a:cubicBezTo>
                    <a:pt x="32061" y="112805"/>
                    <a:pt x="34938" y="113027"/>
                    <a:pt x="37766" y="112466"/>
                  </a:cubicBezTo>
                  <a:cubicBezTo>
                    <a:pt x="40588" y="111911"/>
                    <a:pt x="43305" y="110594"/>
                    <a:pt x="45750" y="108583"/>
                  </a:cubicBezTo>
                  <a:close/>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 extrusionOk="0" fill="none" h="120000" w="120000">
                  <a:moveTo>
                    <a:pt x="0" y="0"/>
                  </a:moveTo>
                </a:path>
              </a:pathLst>
            </a:custGeom>
            <a:solidFill>
              <a:srgbClr val="FFBE7D"/>
            </a:solidFill>
            <a:ln cap="flat" cmpd="sng" w="9525">
              <a:solidFill>
                <a:srgbClr val="000000"/>
              </a:solidFill>
              <a:prstDash val="solid"/>
              <a:miter lim="8000"/>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66"/>
                </a:buClr>
                <a:buFont typeface="Open Sans"/>
                <a:buNone/>
              </a:pPr>
              <a:r>
                <a:rPr b="1" i="0" lang="en-US" sz="1100" u="none">
                  <a:solidFill>
                    <a:srgbClr val="339966"/>
                  </a:solidFill>
                  <a:latin typeface="Open Sans"/>
                  <a:ea typeface="Open Sans"/>
                  <a:cs typeface="Open Sans"/>
                  <a:sym typeface="Open Sans"/>
                </a:rPr>
                <a:t>Identical queries will give same  results at different times. Supports analysis requiring historical data</a:t>
              </a:r>
              <a:endParaRPr/>
            </a:p>
          </p:txBody>
        </p:sp>
        <p:sp>
          <p:nvSpPr>
            <p:cNvPr id="91" name="Google Shape;91;p10"/>
            <p:cNvSpPr/>
            <p:nvPr/>
          </p:nvSpPr>
          <p:spPr>
            <a:xfrm>
              <a:off x="990600" y="38100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 name="Google Shape;92;p10"/>
            <p:cNvSpPr/>
            <p:nvPr/>
          </p:nvSpPr>
          <p:spPr>
            <a:xfrm>
              <a:off x="990600" y="35814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0" name="Shape 680"/>
        <p:cNvGrpSpPr/>
        <p:nvPr/>
      </p:nvGrpSpPr>
      <p:grpSpPr>
        <a:xfrm>
          <a:off x="0" y="0"/>
          <a:ext cx="0" cy="0"/>
          <a:chOff x="0" y="0"/>
          <a:chExt cx="0" cy="0"/>
        </a:xfrm>
      </p:grpSpPr>
      <p:sp>
        <p:nvSpPr>
          <p:cNvPr id="681" name="Google Shape;681;p3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682" name="Google Shape;682;p37"/>
          <p:cNvSpPr txBox="1"/>
          <p:nvPr/>
        </p:nvSpPr>
        <p:spPr>
          <a:xfrm>
            <a:off x="914400" y="3140075"/>
            <a:ext cx="71278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3200" u="none">
                <a:solidFill>
                  <a:srgbClr val="CC3300"/>
                </a:solidFill>
                <a:latin typeface="Open Sans"/>
                <a:ea typeface="Open Sans"/>
                <a:cs typeface="Open Sans"/>
                <a:sym typeface="Open Sans"/>
              </a:rPr>
              <a:t>Fundamentals of Database Systems</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6" name="Shape 686"/>
        <p:cNvGrpSpPr/>
        <p:nvPr/>
      </p:nvGrpSpPr>
      <p:grpSpPr>
        <a:xfrm>
          <a:off x="0" y="0"/>
          <a:ext cx="0" cy="0"/>
          <a:chOff x="0" y="0"/>
          <a:chExt cx="0" cy="0"/>
        </a:xfrm>
      </p:grpSpPr>
      <p:sp>
        <p:nvSpPr>
          <p:cNvPr id="687" name="Google Shape;687;p3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688" name="Google Shape;688;p3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689" name="Google Shape;689;p3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A known fact that can be recorded and that have implicit meaning</a:t>
            </a:r>
            <a:endParaRPr/>
          </a:p>
          <a:p>
            <a:pPr indent="-228600" lvl="1" marL="685800" marR="0" rtl="0" algn="l">
              <a:lnSpc>
                <a:spcPct val="120000"/>
              </a:lnSpc>
              <a:spcBef>
                <a:spcPts val="400"/>
              </a:spcBef>
              <a:spcAft>
                <a:spcPts val="0"/>
              </a:spcAft>
              <a:buClr>
                <a:srgbClr val="003366"/>
              </a:buClr>
              <a:buFont typeface="Noto Sans Symbols"/>
              <a:buNone/>
            </a:pPr>
            <a:r>
              <a:t/>
            </a:r>
            <a:endParaRPr b="1" i="0" sz="20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Database</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A collection of related data with the following implicit properties</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A database is a logically coherent collection of data with some inherent meaning</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A Database is designed, built, and populated with data for a specific purpose</a:t>
            </a:r>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3" name="Shape 693"/>
        <p:cNvGrpSpPr/>
        <p:nvPr/>
      </p:nvGrpSpPr>
      <p:grpSpPr>
        <a:xfrm>
          <a:off x="0" y="0"/>
          <a:ext cx="0" cy="0"/>
          <a:chOff x="0" y="0"/>
          <a:chExt cx="0" cy="0"/>
        </a:xfrm>
      </p:grpSpPr>
      <p:sp>
        <p:nvSpPr>
          <p:cNvPr id="694" name="Google Shape;694;p3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695" name="Google Shape;695;p39"/>
          <p:cNvSpPr txBox="1"/>
          <p:nvPr>
            <p:ph idx="1"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Database Management System (DBMS)</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A collection of programs that enables users to create and maintain a database</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A general purpose software system that facilitates the process of </a:t>
            </a:r>
            <a:r>
              <a:rPr b="1" i="1" lang="en-US" sz="1800" u="none" cap="none" strike="noStrike">
                <a:solidFill>
                  <a:schemeClr val="dk1"/>
                </a:solidFill>
                <a:latin typeface="Rambla"/>
                <a:ea typeface="Rambla"/>
                <a:cs typeface="Rambla"/>
                <a:sym typeface="Rambla"/>
              </a:rPr>
              <a:t>defining, constructing </a:t>
            </a:r>
            <a:r>
              <a:rPr b="1" i="0" lang="en-US" sz="1800" u="none" cap="none" strike="noStrike">
                <a:solidFill>
                  <a:schemeClr val="dk1"/>
                </a:solidFill>
                <a:latin typeface="Rambla"/>
                <a:ea typeface="Rambla"/>
                <a:cs typeface="Rambla"/>
                <a:sym typeface="Rambla"/>
              </a:rPr>
              <a:t>and</a:t>
            </a:r>
            <a:r>
              <a:rPr b="1" i="1" lang="en-US" sz="1800" u="none" cap="none" strike="noStrike">
                <a:solidFill>
                  <a:schemeClr val="dk1"/>
                </a:solidFill>
                <a:latin typeface="Rambla"/>
                <a:ea typeface="Rambla"/>
                <a:cs typeface="Rambla"/>
                <a:sym typeface="Rambla"/>
              </a:rPr>
              <a:t> manipulating</a:t>
            </a:r>
            <a:r>
              <a:rPr b="1" i="0" lang="en-US" sz="1800" u="none" cap="none" strike="noStrike">
                <a:solidFill>
                  <a:schemeClr val="dk1"/>
                </a:solidFill>
                <a:latin typeface="Rambla"/>
                <a:ea typeface="Rambla"/>
                <a:cs typeface="Rambla"/>
                <a:sym typeface="Rambla"/>
              </a:rPr>
              <a:t> database for various applications</a:t>
            </a:r>
            <a:endParaRPr/>
          </a:p>
          <a:p>
            <a:pPr indent="-228600" lvl="1" marL="685800" marR="0" rtl="0" algn="l">
              <a:lnSpc>
                <a:spcPct val="120000"/>
              </a:lnSpc>
              <a:spcBef>
                <a:spcPts val="360"/>
              </a:spcBef>
              <a:spcAft>
                <a:spcPts val="0"/>
              </a:spcAft>
              <a:buClr>
                <a:srgbClr val="003366"/>
              </a:buClr>
              <a:buFont typeface="Noto Sans Symbols"/>
              <a:buNone/>
            </a:pPr>
            <a:r>
              <a:t/>
            </a:r>
            <a:endParaRPr b="1" i="0" sz="18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Database System</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Database and DBMS software together forms a database system</a:t>
            </a:r>
            <a:endParaRPr/>
          </a:p>
        </p:txBody>
      </p:sp>
      <p:sp>
        <p:nvSpPr>
          <p:cNvPr id="696" name="Google Shape;696;p39"/>
          <p:cNvSpPr txBox="1"/>
          <p:nvPr>
            <p:ph type="title"/>
          </p:nvPr>
        </p:nvSpPr>
        <p:spPr>
          <a:xfrm>
            <a:off x="0" y="381000"/>
            <a:ext cx="7769225" cy="687387"/>
          </a:xfrm>
          <a:prstGeom prst="rect">
            <a:avLst/>
          </a:prstGeom>
          <a:noFill/>
          <a:ln>
            <a:noFill/>
          </a:ln>
          <a:effectLst>
            <a:outerShdw blurRad="63500" dir="9206097" dist="28398">
              <a:schemeClr val="lt2"/>
            </a:outerShdw>
          </a:effectLst>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0" name="Shape 700"/>
        <p:cNvGrpSpPr/>
        <p:nvPr/>
      </p:nvGrpSpPr>
      <p:grpSpPr>
        <a:xfrm>
          <a:off x="0" y="0"/>
          <a:ext cx="0" cy="0"/>
          <a:chOff x="0" y="0"/>
          <a:chExt cx="0" cy="0"/>
        </a:xfrm>
      </p:grpSpPr>
      <p:sp>
        <p:nvSpPr>
          <p:cNvPr id="701" name="Google Shape;701;p4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cxnSp>
        <p:nvCxnSpPr>
          <p:cNvPr id="702" name="Google Shape;702;p40"/>
          <p:cNvCxnSpPr/>
          <p:nvPr/>
        </p:nvCxnSpPr>
        <p:spPr>
          <a:xfrm>
            <a:off x="4686300" y="3749675"/>
            <a:ext cx="0" cy="304800"/>
          </a:xfrm>
          <a:prstGeom prst="straightConnector1">
            <a:avLst/>
          </a:prstGeom>
          <a:noFill/>
          <a:ln cap="flat" cmpd="sng" w="38100">
            <a:solidFill>
              <a:schemeClr val="lt2"/>
            </a:solidFill>
            <a:prstDash val="solid"/>
            <a:miter lim="8000"/>
            <a:headEnd len="sm" w="sm" type="none"/>
            <a:tailEnd len="med" w="med" type="triangle"/>
          </a:ln>
        </p:spPr>
      </p:cxnSp>
      <p:sp>
        <p:nvSpPr>
          <p:cNvPr id="703" name="Google Shape;703;p40"/>
          <p:cNvSpPr/>
          <p:nvPr/>
        </p:nvSpPr>
        <p:spPr>
          <a:xfrm>
            <a:off x="381000" y="1616075"/>
            <a:ext cx="8382000" cy="4800600"/>
          </a:xfrm>
          <a:prstGeom prst="rect">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4" name="Google Shape;704;p40"/>
          <p:cNvSpPr txBox="1"/>
          <p:nvPr/>
        </p:nvSpPr>
        <p:spPr>
          <a:xfrm>
            <a:off x="381000" y="1708150"/>
            <a:ext cx="1576387" cy="8223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2400" u="none">
                <a:solidFill>
                  <a:schemeClr val="dk1"/>
                </a:solidFill>
                <a:latin typeface="Times New Roman"/>
                <a:ea typeface="Times New Roman"/>
                <a:cs typeface="Times New Roman"/>
                <a:sym typeface="Times New Roman"/>
              </a:rPr>
              <a:t>Database System</a:t>
            </a:r>
            <a:endParaRPr/>
          </a:p>
        </p:txBody>
      </p:sp>
      <p:sp>
        <p:nvSpPr>
          <p:cNvPr id="705" name="Google Shape;705;p40"/>
          <p:cNvSpPr/>
          <p:nvPr/>
        </p:nvSpPr>
        <p:spPr>
          <a:xfrm>
            <a:off x="1600200" y="5197475"/>
            <a:ext cx="2895600" cy="10668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Stored Database Definition (Metadata)</a:t>
            </a:r>
            <a:endParaRPr/>
          </a:p>
        </p:txBody>
      </p:sp>
      <p:sp>
        <p:nvSpPr>
          <p:cNvPr id="706" name="Google Shape;706;p40"/>
          <p:cNvSpPr/>
          <p:nvPr/>
        </p:nvSpPr>
        <p:spPr>
          <a:xfrm>
            <a:off x="4876800" y="5273675"/>
            <a:ext cx="2895600" cy="9906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Stored Database</a:t>
            </a:r>
            <a:endParaRPr/>
          </a:p>
        </p:txBody>
      </p:sp>
      <p:sp>
        <p:nvSpPr>
          <p:cNvPr id="707" name="Google Shape;707;p40"/>
          <p:cNvSpPr txBox="1"/>
          <p:nvPr/>
        </p:nvSpPr>
        <p:spPr>
          <a:xfrm>
            <a:off x="2895600" y="40401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Software to Access Stored Data</a:t>
            </a:r>
            <a:endParaRPr/>
          </a:p>
        </p:txBody>
      </p:sp>
      <p:cxnSp>
        <p:nvCxnSpPr>
          <p:cNvPr id="708" name="Google Shape;708;p40"/>
          <p:cNvCxnSpPr/>
          <p:nvPr/>
        </p:nvCxnSpPr>
        <p:spPr>
          <a:xfrm flipH="1" rot="10800000">
            <a:off x="3048000" y="4460875"/>
            <a:ext cx="1638300" cy="736600"/>
          </a:xfrm>
          <a:prstGeom prst="straightConnector1">
            <a:avLst/>
          </a:prstGeom>
          <a:noFill/>
          <a:ln cap="flat" cmpd="sng" w="38100">
            <a:solidFill>
              <a:schemeClr val="lt2"/>
            </a:solidFill>
            <a:prstDash val="solid"/>
            <a:miter lim="8000"/>
            <a:headEnd len="med" w="med" type="triangle"/>
            <a:tailEnd len="med" w="med" type="triangle"/>
          </a:ln>
        </p:spPr>
      </p:cxnSp>
      <p:cxnSp>
        <p:nvCxnSpPr>
          <p:cNvPr id="709" name="Google Shape;709;p40"/>
          <p:cNvCxnSpPr/>
          <p:nvPr/>
        </p:nvCxnSpPr>
        <p:spPr>
          <a:xfrm rot="10800000">
            <a:off x="4686300" y="4460875"/>
            <a:ext cx="1638300" cy="812800"/>
          </a:xfrm>
          <a:prstGeom prst="straightConnector1">
            <a:avLst/>
          </a:prstGeom>
          <a:noFill/>
          <a:ln cap="flat" cmpd="sng" w="38100">
            <a:solidFill>
              <a:schemeClr val="lt2"/>
            </a:solidFill>
            <a:prstDash val="solid"/>
            <a:miter lim="8000"/>
            <a:headEnd len="med" w="med" type="triangle"/>
            <a:tailEnd len="med" w="med" type="triangle"/>
          </a:ln>
        </p:spPr>
      </p:cxnSp>
      <p:sp>
        <p:nvSpPr>
          <p:cNvPr id="710" name="Google Shape;710;p40"/>
          <p:cNvSpPr txBox="1"/>
          <p:nvPr/>
        </p:nvSpPr>
        <p:spPr>
          <a:xfrm>
            <a:off x="2895600" y="3024187"/>
            <a:ext cx="3581400" cy="7397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Software to Process Queries / Programs</a:t>
            </a:r>
            <a:endParaRPr/>
          </a:p>
        </p:txBody>
      </p:sp>
      <p:sp>
        <p:nvSpPr>
          <p:cNvPr id="711" name="Google Shape;711;p40"/>
          <p:cNvSpPr txBox="1"/>
          <p:nvPr/>
        </p:nvSpPr>
        <p:spPr>
          <a:xfrm>
            <a:off x="2895600" y="19573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Application Programs / Queries</a:t>
            </a:r>
            <a:endParaRPr/>
          </a:p>
        </p:txBody>
      </p:sp>
      <p:sp>
        <p:nvSpPr>
          <p:cNvPr id="712" name="Google Shape;712;p40"/>
          <p:cNvSpPr txBox="1"/>
          <p:nvPr/>
        </p:nvSpPr>
        <p:spPr>
          <a:xfrm>
            <a:off x="3530600" y="1143000"/>
            <a:ext cx="2324100" cy="3968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Users / Programmers</a:t>
            </a:r>
            <a:endParaRPr/>
          </a:p>
        </p:txBody>
      </p:sp>
      <p:cxnSp>
        <p:nvCxnSpPr>
          <p:cNvPr id="713" name="Google Shape;713;p40"/>
          <p:cNvCxnSpPr/>
          <p:nvPr/>
        </p:nvCxnSpPr>
        <p:spPr>
          <a:xfrm>
            <a:off x="4686300" y="2378075"/>
            <a:ext cx="0" cy="660400"/>
          </a:xfrm>
          <a:prstGeom prst="straightConnector1">
            <a:avLst/>
          </a:prstGeom>
          <a:noFill/>
          <a:ln cap="flat" cmpd="sng" w="38100">
            <a:solidFill>
              <a:schemeClr val="lt2"/>
            </a:solidFill>
            <a:prstDash val="solid"/>
            <a:miter lim="8000"/>
            <a:headEnd len="sm" w="sm" type="none"/>
            <a:tailEnd len="med" w="med" type="triangle"/>
          </a:ln>
        </p:spPr>
      </p:cxnSp>
      <p:cxnSp>
        <p:nvCxnSpPr>
          <p:cNvPr id="714" name="Google Shape;714;p40"/>
          <p:cNvCxnSpPr/>
          <p:nvPr/>
        </p:nvCxnSpPr>
        <p:spPr>
          <a:xfrm flipH="1">
            <a:off x="4686300" y="1539875"/>
            <a:ext cx="6350" cy="398462"/>
          </a:xfrm>
          <a:prstGeom prst="straightConnector1">
            <a:avLst/>
          </a:prstGeom>
          <a:noFill/>
          <a:ln cap="flat" cmpd="sng" w="38100">
            <a:solidFill>
              <a:schemeClr val="lt2"/>
            </a:solidFill>
            <a:prstDash val="solid"/>
            <a:miter lim="8000"/>
            <a:headEnd len="sm" w="sm" type="none"/>
            <a:tailEnd len="med" w="med" type="triangle"/>
          </a:ln>
        </p:spPr>
      </p:cxnSp>
      <p:sp>
        <p:nvSpPr>
          <p:cNvPr id="715" name="Google Shape;715;p40"/>
          <p:cNvSpPr/>
          <p:nvPr/>
        </p:nvSpPr>
        <p:spPr>
          <a:xfrm>
            <a:off x="1752600" y="2682875"/>
            <a:ext cx="5867400" cy="2133600"/>
          </a:xfrm>
          <a:prstGeom prst="flowChartProcess">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6" name="Google Shape;716;p40"/>
          <p:cNvSpPr txBox="1"/>
          <p:nvPr/>
        </p:nvSpPr>
        <p:spPr>
          <a:xfrm>
            <a:off x="1752600" y="2743200"/>
            <a:ext cx="1143000"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a:solidFill>
                  <a:schemeClr val="dk1"/>
                </a:solidFill>
                <a:latin typeface="Times New Roman"/>
                <a:ea typeface="Times New Roman"/>
                <a:cs typeface="Times New Roman"/>
                <a:sym typeface="Times New Roman"/>
              </a:rPr>
              <a:t>DBMS Software</a:t>
            </a:r>
            <a:endParaRPr/>
          </a:p>
        </p:txBody>
      </p:sp>
      <p:sp>
        <p:nvSpPr>
          <p:cNvPr id="717" name="Google Shape;717;p40"/>
          <p:cNvSpPr txBox="1"/>
          <p:nvPr/>
        </p:nvSpPr>
        <p:spPr>
          <a:xfrm>
            <a:off x="0" y="6546850"/>
            <a:ext cx="9144000" cy="3048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Narrow"/>
              <a:buNone/>
            </a:pPr>
            <a:r>
              <a:rPr b="1" i="0" lang="en-US" sz="2200" u="none">
                <a:solidFill>
                  <a:schemeClr val="lt1"/>
                </a:solidFill>
                <a:latin typeface="Arial Narrow"/>
                <a:ea typeface="Arial Narrow"/>
                <a:cs typeface="Arial Narrow"/>
                <a:sym typeface="Arial Narrow"/>
              </a:rPr>
              <a:t>A Simplified Database System Environment</a:t>
            </a:r>
            <a:endParaRPr/>
          </a:p>
        </p:txBody>
      </p:sp>
      <p:sp>
        <p:nvSpPr>
          <p:cNvPr id="718" name="Google Shape;718;p4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p4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24" name="Google Shape;724;p4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725" name="Google Shape;725;p4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RDBMS</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It is a system in which, at a minimum :</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The data is perceived by the user as tables ( and nothing but tables ); and</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The operators at the user’s disposal - e.g., for data retrieval - are operators that generate new tables from old, and those include at least SELECT, PROJECT, and JOIN.</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Features of an RDBMS</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The ability to create multiple relations (tables) and enter data into them</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An interactive query language</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Retrieval of information stored in more than one table</a:t>
            </a:r>
            <a:endParaRPr/>
          </a:p>
          <a:p>
            <a:pPr indent="-174625" lvl="2" marL="1089025" marR="0" rtl="0" algn="l">
              <a:lnSpc>
                <a:spcPct val="120000"/>
              </a:lnSpc>
              <a:spcBef>
                <a:spcPts val="320"/>
              </a:spcBef>
              <a:spcAft>
                <a:spcPts val="0"/>
              </a:spcAft>
              <a:buClr>
                <a:schemeClr val="dk1"/>
              </a:buClr>
              <a:buSzPts val="1600"/>
              <a:buFont typeface="Noto Sans Symbols"/>
              <a:buChar char="•"/>
            </a:pPr>
            <a:r>
              <a:rPr b="1" i="0" lang="en-US" sz="1600" u="none" cap="none" strike="noStrike">
                <a:solidFill>
                  <a:schemeClr val="dk1"/>
                </a:solidFill>
                <a:latin typeface="Rambla"/>
                <a:ea typeface="Rambla"/>
                <a:cs typeface="Rambla"/>
                <a:sym typeface="Rambla"/>
              </a:rPr>
              <a:t>Provides a Catalog or Dictionary, which itself consists of tables (called system tables)</a:t>
            </a:r>
            <a:endParaRPr/>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 name="Shape 729"/>
        <p:cNvGrpSpPr/>
        <p:nvPr/>
      </p:nvGrpSpPr>
      <p:grpSpPr>
        <a:xfrm>
          <a:off x="0" y="0"/>
          <a:ext cx="0" cy="0"/>
          <a:chOff x="0" y="0"/>
          <a:chExt cx="0" cy="0"/>
        </a:xfrm>
      </p:grpSpPr>
      <p:sp>
        <p:nvSpPr>
          <p:cNvPr id="730" name="Google Shape;730;p4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31" name="Google Shape;731;p42"/>
          <p:cNvSpPr txBox="1"/>
          <p:nvPr>
            <p:ph idx="1"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Model</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Representation of a set of business requirements in a standard structured framework understood by the users</a:t>
            </a:r>
            <a:endParaRPr/>
          </a:p>
          <a:p>
            <a:pPr indent="-228600" lvl="0" marL="228600" marR="0" rtl="0" algn="l">
              <a:lnSpc>
                <a:spcPct val="120000"/>
              </a:lnSpc>
              <a:spcBef>
                <a:spcPts val="400"/>
              </a:spcBef>
              <a:spcAft>
                <a:spcPts val="0"/>
              </a:spcAft>
              <a:buClr>
                <a:srgbClr val="006887"/>
              </a:buClr>
              <a:buFont typeface="Noto Sans Symbols"/>
              <a:buNone/>
            </a:pPr>
            <a:r>
              <a:t/>
            </a:r>
            <a:endParaRPr b="1" i="0" sz="2000" u="non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 Model</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A collection of concepts that can be used to describe the structure of a database</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Most data models include a set of basic operations for query and updates on the database</a:t>
            </a:r>
            <a:endParaRPr/>
          </a:p>
        </p:txBody>
      </p:sp>
      <p:sp>
        <p:nvSpPr>
          <p:cNvPr id="732" name="Google Shape;732;p42"/>
          <p:cNvSpPr txBox="1"/>
          <p:nvPr>
            <p:ph type="title"/>
          </p:nvPr>
        </p:nvSpPr>
        <p:spPr>
          <a:xfrm>
            <a:off x="0" y="381000"/>
            <a:ext cx="7769225" cy="687387"/>
          </a:xfrm>
          <a:prstGeom prst="rect">
            <a:avLst/>
          </a:prstGeom>
          <a:noFill/>
          <a:ln>
            <a:noFill/>
          </a:ln>
          <a:effectLst>
            <a:outerShdw blurRad="63500" dir="9206097" dist="28398">
              <a:schemeClr val="lt2"/>
            </a:outerShdw>
          </a:effectLst>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6" name="Shape 736"/>
        <p:cNvGrpSpPr/>
        <p:nvPr/>
      </p:nvGrpSpPr>
      <p:grpSpPr>
        <a:xfrm>
          <a:off x="0" y="0"/>
          <a:ext cx="0" cy="0"/>
          <a:chOff x="0" y="0"/>
          <a:chExt cx="0" cy="0"/>
        </a:xfrm>
      </p:grpSpPr>
      <p:sp>
        <p:nvSpPr>
          <p:cNvPr id="737" name="Google Shape;737;p4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38" name="Google Shape;738;p43"/>
          <p:cNvSpPr txBox="1"/>
          <p:nvPr/>
        </p:nvSpPr>
        <p:spPr>
          <a:xfrm>
            <a:off x="1812925" y="2987675"/>
            <a:ext cx="5345112"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3200" u="none">
                <a:solidFill>
                  <a:srgbClr val="CC3300"/>
                </a:solidFill>
                <a:latin typeface="Open Sans"/>
                <a:ea typeface="Open Sans"/>
                <a:cs typeface="Open Sans"/>
                <a:sym typeface="Open Sans"/>
              </a:rPr>
              <a:t>Context For Data Modeling</a:t>
            </a:r>
            <a:endParaRPr/>
          </a:p>
        </p:txBody>
      </p:sp>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4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44" name="Google Shape;744;p4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Context for Data Modeling</a:t>
            </a:r>
            <a:endParaRPr/>
          </a:p>
        </p:txBody>
      </p:sp>
      <p:pic>
        <p:nvPicPr>
          <p:cNvPr id="745" name="Google Shape;745;p44"/>
          <p:cNvPicPr preferRelativeResize="0"/>
          <p:nvPr/>
        </p:nvPicPr>
        <p:blipFill rotWithShape="1">
          <a:blip r:embed="rId3">
            <a:alphaModFix/>
          </a:blip>
          <a:srcRect b="0" l="0" r="0" t="0"/>
          <a:stretch/>
        </p:blipFill>
        <p:spPr>
          <a:xfrm>
            <a:off x="0" y="1371600"/>
            <a:ext cx="9144000" cy="5181600"/>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sp>
        <p:nvSpPr>
          <p:cNvPr id="750" name="Google Shape;750;p4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51" name="Google Shape;751;p4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Process View </a:t>
            </a:r>
            <a:endParaRPr/>
          </a:p>
        </p:txBody>
      </p:sp>
      <p:pic>
        <p:nvPicPr>
          <p:cNvPr id="752" name="Google Shape;752;p45"/>
          <p:cNvPicPr preferRelativeResize="0"/>
          <p:nvPr/>
        </p:nvPicPr>
        <p:blipFill rotWithShape="1">
          <a:blip r:embed="rId3">
            <a:alphaModFix/>
          </a:blip>
          <a:srcRect b="0" l="0" r="0" t="0"/>
          <a:stretch/>
        </p:blipFill>
        <p:spPr>
          <a:xfrm>
            <a:off x="152400" y="1295400"/>
            <a:ext cx="8839200" cy="5105400"/>
          </a:xfrm>
          <a:prstGeom prst="rect">
            <a:avLst/>
          </a:prstGeom>
          <a:noFill/>
          <a:ln>
            <a:noFill/>
          </a:ln>
        </p:spPr>
      </p:pic>
      <p:pic>
        <p:nvPicPr>
          <p:cNvPr id="753" name="Google Shape;753;p45"/>
          <p:cNvPicPr preferRelativeResize="0"/>
          <p:nvPr/>
        </p:nvPicPr>
        <p:blipFill rotWithShape="1">
          <a:blip r:embed="rId4">
            <a:alphaModFix/>
          </a:blip>
          <a:srcRect b="0" l="0" r="0" t="0"/>
          <a:stretch/>
        </p:blipFill>
        <p:spPr>
          <a:xfrm>
            <a:off x="3687762" y="1219200"/>
            <a:ext cx="1646237" cy="368300"/>
          </a:xfrm>
          <a:prstGeom prst="rect">
            <a:avLst/>
          </a:prstGeom>
          <a:noFill/>
          <a:ln>
            <a:noFill/>
          </a:ln>
        </p:spPr>
      </p:pic>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sp>
        <p:nvSpPr>
          <p:cNvPr id="758" name="Google Shape;758;p4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59" name="Google Shape;759;p4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Data View</a:t>
            </a:r>
            <a:endParaRPr/>
          </a:p>
        </p:txBody>
      </p:sp>
      <p:pic>
        <p:nvPicPr>
          <p:cNvPr id="760" name="Google Shape;760;p46"/>
          <p:cNvPicPr preferRelativeResize="0"/>
          <p:nvPr/>
        </p:nvPicPr>
        <p:blipFill rotWithShape="1">
          <a:blip r:embed="rId3">
            <a:alphaModFix/>
          </a:blip>
          <a:srcRect b="0" l="0" r="0" t="0"/>
          <a:stretch/>
        </p:blipFill>
        <p:spPr>
          <a:xfrm>
            <a:off x="0" y="1371600"/>
            <a:ext cx="8839200" cy="4876800"/>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8" name="Google Shape;98;p1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Subject-Oriented- Characteristics of a Data Warehouse</a:t>
            </a:r>
            <a:endParaRPr/>
          </a:p>
        </p:txBody>
      </p:sp>
      <p:sp>
        <p:nvSpPr>
          <p:cNvPr id="99" name="Google Shape;99;p11"/>
          <p:cNvSpPr/>
          <p:nvPr/>
        </p:nvSpPr>
        <p:spPr>
          <a:xfrm>
            <a:off x="377825" y="4876800"/>
            <a:ext cx="18161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Quotes</a:t>
            </a:r>
            <a:endParaRPr/>
          </a:p>
        </p:txBody>
      </p:sp>
      <p:sp>
        <p:nvSpPr>
          <p:cNvPr id="100" name="Google Shape;100;p11"/>
          <p:cNvSpPr/>
          <p:nvPr/>
        </p:nvSpPr>
        <p:spPr>
          <a:xfrm>
            <a:off x="1395412" y="1476375"/>
            <a:ext cx="1917700"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 name="Google Shape;101;p11"/>
          <p:cNvSpPr/>
          <p:nvPr/>
        </p:nvSpPr>
        <p:spPr>
          <a:xfrm>
            <a:off x="1400175" y="2590800"/>
            <a:ext cx="1916112"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02" name="Google Shape;102;p11"/>
          <p:cNvCxnSpPr/>
          <p:nvPr/>
        </p:nvCxnSpPr>
        <p:spPr>
          <a:xfrm>
            <a:off x="1373187" y="1728787"/>
            <a:ext cx="0" cy="1049337"/>
          </a:xfrm>
          <a:prstGeom prst="straightConnector1">
            <a:avLst/>
          </a:prstGeom>
          <a:noFill/>
          <a:ln cap="flat" cmpd="sng" w="12700">
            <a:solidFill>
              <a:schemeClr val="dk1"/>
            </a:solidFill>
            <a:prstDash val="solid"/>
            <a:miter lim="8000"/>
            <a:headEnd len="sm" w="sm" type="none"/>
            <a:tailEnd len="sm" w="sm" type="none"/>
          </a:ln>
        </p:spPr>
      </p:cxnSp>
      <p:cxnSp>
        <p:nvCxnSpPr>
          <p:cNvPr id="103" name="Google Shape;103;p11"/>
          <p:cNvCxnSpPr/>
          <p:nvPr/>
        </p:nvCxnSpPr>
        <p:spPr>
          <a:xfrm>
            <a:off x="3335337" y="1731962"/>
            <a:ext cx="0" cy="1049337"/>
          </a:xfrm>
          <a:prstGeom prst="straightConnector1">
            <a:avLst/>
          </a:prstGeom>
          <a:noFill/>
          <a:ln cap="flat" cmpd="sng" w="12700">
            <a:solidFill>
              <a:schemeClr val="dk1"/>
            </a:solidFill>
            <a:prstDash val="solid"/>
            <a:miter lim="8000"/>
            <a:headEnd len="sm" w="sm" type="none"/>
            <a:tailEnd len="sm" w="sm" type="none"/>
          </a:ln>
        </p:spPr>
      </p:cxnSp>
      <p:sp>
        <p:nvSpPr>
          <p:cNvPr id="104" name="Google Shape;104;p11"/>
          <p:cNvSpPr/>
          <p:nvPr/>
        </p:nvSpPr>
        <p:spPr>
          <a:xfrm>
            <a:off x="460375" y="3429000"/>
            <a:ext cx="1662112"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Leads</a:t>
            </a:r>
            <a:endParaRPr/>
          </a:p>
        </p:txBody>
      </p:sp>
      <p:sp>
        <p:nvSpPr>
          <p:cNvPr id="105" name="Google Shape;105;p11"/>
          <p:cNvSpPr/>
          <p:nvPr/>
        </p:nvSpPr>
        <p:spPr>
          <a:xfrm>
            <a:off x="2435225" y="4953000"/>
            <a:ext cx="18176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Orders</a:t>
            </a:r>
            <a:endParaRPr/>
          </a:p>
        </p:txBody>
      </p:sp>
      <p:sp>
        <p:nvSpPr>
          <p:cNvPr id="106" name="Google Shape;106;p11"/>
          <p:cNvSpPr/>
          <p:nvPr/>
        </p:nvSpPr>
        <p:spPr>
          <a:xfrm>
            <a:off x="2514600" y="3429000"/>
            <a:ext cx="16652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Prospects</a:t>
            </a:r>
            <a:endParaRPr/>
          </a:p>
        </p:txBody>
      </p:sp>
      <p:sp>
        <p:nvSpPr>
          <p:cNvPr id="107" name="Google Shape;107;p11"/>
          <p:cNvSpPr txBox="1"/>
          <p:nvPr/>
        </p:nvSpPr>
        <p:spPr>
          <a:xfrm>
            <a:off x="1447800" y="1981200"/>
            <a:ext cx="1800225"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Quattrocento"/>
              <a:buNone/>
            </a:pPr>
            <a:r>
              <a:rPr b="0" i="0" lang="en-US" sz="2400" u="none">
                <a:solidFill>
                  <a:schemeClr val="dk1"/>
                </a:solidFill>
                <a:latin typeface="Quattrocento"/>
                <a:ea typeface="Quattrocento"/>
                <a:cs typeface="Quattrocento"/>
                <a:sym typeface="Quattrocento"/>
              </a:rPr>
              <a:t>Operational</a:t>
            </a:r>
            <a:endParaRPr/>
          </a:p>
        </p:txBody>
      </p:sp>
      <p:grpSp>
        <p:nvGrpSpPr>
          <p:cNvPr id="108" name="Google Shape;108;p11"/>
          <p:cNvGrpSpPr/>
          <p:nvPr/>
        </p:nvGrpSpPr>
        <p:grpSpPr>
          <a:xfrm>
            <a:off x="5486400" y="1476375"/>
            <a:ext cx="1963737" cy="1635125"/>
            <a:chOff x="5959475" y="1482725"/>
            <a:chExt cx="1965325" cy="1635125"/>
          </a:xfrm>
        </p:grpSpPr>
        <p:sp>
          <p:nvSpPr>
            <p:cNvPr id="109" name="Google Shape;109;p11"/>
            <p:cNvSpPr/>
            <p:nvPr/>
          </p:nvSpPr>
          <p:spPr>
            <a:xfrm>
              <a:off x="5981700" y="1482725"/>
              <a:ext cx="1920875"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 name="Google Shape;110;p11"/>
            <p:cNvSpPr/>
            <p:nvPr/>
          </p:nvSpPr>
          <p:spPr>
            <a:xfrm>
              <a:off x="5986462" y="2651125"/>
              <a:ext cx="1919287"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11" name="Google Shape;111;p11"/>
            <p:cNvCxnSpPr/>
            <p:nvPr/>
          </p:nvCxnSpPr>
          <p:spPr>
            <a:xfrm>
              <a:off x="5959475" y="1747837"/>
              <a:ext cx="0" cy="1100137"/>
            </a:xfrm>
            <a:prstGeom prst="straightConnector1">
              <a:avLst/>
            </a:prstGeom>
            <a:noFill/>
            <a:ln cap="flat" cmpd="sng" w="12700">
              <a:solidFill>
                <a:schemeClr val="dk1"/>
              </a:solidFill>
              <a:prstDash val="solid"/>
              <a:miter lim="8000"/>
              <a:headEnd len="sm" w="sm" type="none"/>
              <a:tailEnd len="sm" w="sm" type="none"/>
            </a:ln>
          </p:spPr>
        </p:cxnSp>
        <p:cxnSp>
          <p:nvCxnSpPr>
            <p:cNvPr id="112" name="Google Shape;112;p11"/>
            <p:cNvCxnSpPr/>
            <p:nvPr/>
          </p:nvCxnSpPr>
          <p:spPr>
            <a:xfrm>
              <a:off x="7924800" y="1751012"/>
              <a:ext cx="0" cy="1100137"/>
            </a:xfrm>
            <a:prstGeom prst="straightConnector1">
              <a:avLst/>
            </a:prstGeom>
            <a:noFill/>
            <a:ln cap="flat" cmpd="sng" w="12700">
              <a:solidFill>
                <a:schemeClr val="dk1"/>
              </a:solidFill>
              <a:prstDash val="solid"/>
              <a:miter lim="8000"/>
              <a:headEnd len="sm" w="sm" type="none"/>
              <a:tailEnd len="sm" w="sm" type="none"/>
            </a:ln>
          </p:spPr>
        </p:cxnSp>
      </p:grpSp>
      <p:sp>
        <p:nvSpPr>
          <p:cNvPr id="113" name="Google Shape;113;p11"/>
          <p:cNvSpPr txBox="1"/>
          <p:nvPr/>
        </p:nvSpPr>
        <p:spPr>
          <a:xfrm>
            <a:off x="5649912" y="1882775"/>
            <a:ext cx="1711325" cy="8223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Quattrocento"/>
              <a:buNone/>
            </a:pPr>
            <a:r>
              <a:rPr b="0" i="0" lang="en-US" sz="2400" u="none">
                <a:solidFill>
                  <a:schemeClr val="dk1"/>
                </a:solidFill>
                <a:latin typeface="Quattrocento"/>
                <a:ea typeface="Quattrocento"/>
                <a:cs typeface="Quattrocento"/>
                <a:sym typeface="Quattrocento"/>
              </a:rPr>
              <a:t>Data </a:t>
            </a:r>
            <a:endParaRPr/>
          </a:p>
          <a:p>
            <a:pPr indent="0" lvl="0" marL="0" marR="0" rtl="0" algn="ctr">
              <a:lnSpc>
                <a:spcPct val="100000"/>
              </a:lnSpc>
              <a:spcBef>
                <a:spcPts val="0"/>
              </a:spcBef>
              <a:spcAft>
                <a:spcPts val="0"/>
              </a:spcAft>
              <a:buClr>
                <a:schemeClr val="dk1"/>
              </a:buClr>
              <a:buFont typeface="Quattrocento"/>
              <a:buNone/>
            </a:pPr>
            <a:r>
              <a:rPr b="0" i="0" lang="en-US" sz="2400" u="none">
                <a:solidFill>
                  <a:schemeClr val="dk1"/>
                </a:solidFill>
                <a:latin typeface="Quattrocento"/>
                <a:ea typeface="Quattrocento"/>
                <a:cs typeface="Quattrocento"/>
                <a:sym typeface="Quattrocento"/>
              </a:rPr>
              <a:t>Warehouse</a:t>
            </a:r>
            <a:endParaRPr/>
          </a:p>
        </p:txBody>
      </p:sp>
      <p:sp>
        <p:nvSpPr>
          <p:cNvPr id="114" name="Google Shape;114;p11"/>
          <p:cNvSpPr/>
          <p:nvPr/>
        </p:nvSpPr>
        <p:spPr>
          <a:xfrm>
            <a:off x="4794250"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Customers</a:t>
            </a:r>
            <a:endParaRPr/>
          </a:p>
        </p:txBody>
      </p:sp>
      <p:sp>
        <p:nvSpPr>
          <p:cNvPr id="115" name="Google Shape;115;p11"/>
          <p:cNvSpPr/>
          <p:nvPr/>
        </p:nvSpPr>
        <p:spPr>
          <a:xfrm>
            <a:off x="4471987" y="1447800"/>
            <a:ext cx="74612" cy="4711700"/>
          </a:xfrm>
          <a:prstGeom prst="rect">
            <a:avLst/>
          </a:prstGeom>
          <a:solidFill>
            <a:srgbClr val="990033"/>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 name="Google Shape;116;p11"/>
          <p:cNvSpPr/>
          <p:nvPr/>
        </p:nvSpPr>
        <p:spPr>
          <a:xfrm>
            <a:off x="6926262"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Products</a:t>
            </a:r>
            <a:endParaRPr/>
          </a:p>
        </p:txBody>
      </p:sp>
      <p:sp>
        <p:nvSpPr>
          <p:cNvPr id="117" name="Google Shape;117;p11"/>
          <p:cNvSpPr/>
          <p:nvPr/>
        </p:nvSpPr>
        <p:spPr>
          <a:xfrm>
            <a:off x="4794250" y="48768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Regions</a:t>
            </a:r>
            <a:endParaRPr/>
          </a:p>
        </p:txBody>
      </p:sp>
      <p:sp>
        <p:nvSpPr>
          <p:cNvPr id="118" name="Google Shape;118;p11"/>
          <p:cNvSpPr/>
          <p:nvPr/>
        </p:nvSpPr>
        <p:spPr>
          <a:xfrm>
            <a:off x="7002462" y="4800600"/>
            <a:ext cx="18938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a:solidFill>
                  <a:srgbClr val="000000"/>
                </a:solidFill>
                <a:latin typeface="Quattrocento"/>
                <a:ea typeface="Quattrocento"/>
                <a:cs typeface="Quattrocento"/>
                <a:sym typeface="Quattrocento"/>
              </a:rPr>
              <a:t>Time</a:t>
            </a:r>
            <a:endParaRPr/>
          </a:p>
        </p:txBody>
      </p:sp>
      <p:sp>
        <p:nvSpPr>
          <p:cNvPr id="119" name="Google Shape;119;p11"/>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Focus is on Subject Areas rather than Applications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4" name="Shape 764"/>
        <p:cNvGrpSpPr/>
        <p:nvPr/>
      </p:nvGrpSpPr>
      <p:grpSpPr>
        <a:xfrm>
          <a:off x="0" y="0"/>
          <a:ext cx="0" cy="0"/>
          <a:chOff x="0" y="0"/>
          <a:chExt cx="0" cy="0"/>
        </a:xfrm>
      </p:grpSpPr>
      <p:sp>
        <p:nvSpPr>
          <p:cNvPr id="765" name="Google Shape;765;p4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66" name="Google Shape;766;p4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Overview</a:t>
            </a:r>
            <a:endParaRPr/>
          </a:p>
        </p:txBody>
      </p:sp>
      <p:pic>
        <p:nvPicPr>
          <p:cNvPr id="767" name="Google Shape;767;p47"/>
          <p:cNvPicPr preferRelativeResize="0"/>
          <p:nvPr/>
        </p:nvPicPr>
        <p:blipFill rotWithShape="1">
          <a:blip r:embed="rId3">
            <a:alphaModFix/>
          </a:blip>
          <a:srcRect b="0" l="0" r="0" t="0"/>
          <a:stretch/>
        </p:blipFill>
        <p:spPr>
          <a:xfrm>
            <a:off x="0" y="1219200"/>
            <a:ext cx="8991600" cy="5029200"/>
          </a:xfrm>
          <a:prstGeom prst="rect">
            <a:avLst/>
          </a:prstGeom>
          <a:noFill/>
          <a:ln>
            <a:noFill/>
          </a:ln>
        </p:spPr>
      </p:pic>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sp>
        <p:nvSpPr>
          <p:cNvPr id="772" name="Google Shape;772;p4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73" name="Google Shape;773;p4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Role in Business</a:t>
            </a:r>
            <a:endParaRPr/>
          </a:p>
        </p:txBody>
      </p:sp>
      <p:pic>
        <p:nvPicPr>
          <p:cNvPr id="774" name="Google Shape;774;p48"/>
          <p:cNvPicPr preferRelativeResize="0"/>
          <p:nvPr/>
        </p:nvPicPr>
        <p:blipFill rotWithShape="1">
          <a:blip r:embed="rId3">
            <a:alphaModFix/>
          </a:blip>
          <a:srcRect b="0" l="0" r="0" t="0"/>
          <a:stretch/>
        </p:blipFill>
        <p:spPr>
          <a:xfrm>
            <a:off x="304800" y="1143000"/>
            <a:ext cx="8153400" cy="3962400"/>
          </a:xfrm>
          <a:prstGeom prst="rect">
            <a:avLst/>
          </a:prstGeom>
          <a:noFill/>
          <a:ln>
            <a:noFill/>
          </a:ln>
        </p:spPr>
      </p:pic>
      <p:pic>
        <p:nvPicPr>
          <p:cNvPr id="775" name="Google Shape;775;p48"/>
          <p:cNvPicPr preferRelativeResize="0"/>
          <p:nvPr/>
        </p:nvPicPr>
        <p:blipFill rotWithShape="1">
          <a:blip r:embed="rId4">
            <a:alphaModFix/>
          </a:blip>
          <a:srcRect b="0" l="0" r="0" t="0"/>
          <a:stretch/>
        </p:blipFill>
        <p:spPr>
          <a:xfrm>
            <a:off x="228600" y="5257800"/>
            <a:ext cx="8763000" cy="990600"/>
          </a:xfrm>
          <a:prstGeom prst="rect">
            <a:avLst/>
          </a:prstGeom>
          <a:noFill/>
          <a:ln>
            <a:noFill/>
          </a:ln>
        </p:spPr>
      </p:pic>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9" name="Shape 779"/>
        <p:cNvGrpSpPr/>
        <p:nvPr/>
      </p:nvGrpSpPr>
      <p:grpSpPr>
        <a:xfrm>
          <a:off x="0" y="0"/>
          <a:ext cx="0" cy="0"/>
          <a:chOff x="0" y="0"/>
          <a:chExt cx="0" cy="0"/>
        </a:xfrm>
      </p:grpSpPr>
      <p:sp>
        <p:nvSpPr>
          <p:cNvPr id="780" name="Google Shape;780;p4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81" name="Google Shape;781;p4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a:t>
            </a:r>
            <a:endParaRPr/>
          </a:p>
        </p:txBody>
      </p:sp>
      <p:pic>
        <p:nvPicPr>
          <p:cNvPr id="782" name="Google Shape;782;p49"/>
          <p:cNvPicPr preferRelativeResize="0"/>
          <p:nvPr/>
        </p:nvPicPr>
        <p:blipFill rotWithShape="1">
          <a:blip r:embed="rId3">
            <a:alphaModFix/>
          </a:blip>
          <a:srcRect b="0" l="0" r="0" t="0"/>
          <a:stretch/>
        </p:blipFill>
        <p:spPr>
          <a:xfrm>
            <a:off x="685800" y="1219200"/>
            <a:ext cx="7772400" cy="3124200"/>
          </a:xfrm>
          <a:prstGeom prst="rect">
            <a:avLst/>
          </a:prstGeom>
          <a:noFill/>
          <a:ln>
            <a:noFill/>
          </a:ln>
        </p:spPr>
      </p:pic>
      <p:pic>
        <p:nvPicPr>
          <p:cNvPr id="783" name="Google Shape;783;p49"/>
          <p:cNvPicPr preferRelativeResize="0"/>
          <p:nvPr/>
        </p:nvPicPr>
        <p:blipFill rotWithShape="1">
          <a:blip r:embed="rId4">
            <a:alphaModFix/>
          </a:blip>
          <a:srcRect b="0" l="0" r="0" t="0"/>
          <a:stretch/>
        </p:blipFill>
        <p:spPr>
          <a:xfrm>
            <a:off x="152400" y="5075237"/>
            <a:ext cx="8534400" cy="639762"/>
          </a:xfrm>
          <a:prstGeom prst="rect">
            <a:avLst/>
          </a:prstGeom>
          <a:noFill/>
          <a:ln>
            <a:noFill/>
          </a:ln>
        </p:spPr>
      </p:pic>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7" name="Shape 787"/>
        <p:cNvGrpSpPr/>
        <p:nvPr/>
      </p:nvGrpSpPr>
      <p:grpSpPr>
        <a:xfrm>
          <a:off x="0" y="0"/>
          <a:ext cx="0" cy="0"/>
          <a:chOff x="0" y="0"/>
          <a:chExt cx="0" cy="0"/>
        </a:xfrm>
      </p:grpSpPr>
      <p:sp>
        <p:nvSpPr>
          <p:cNvPr id="788" name="Google Shape;788;p5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89" name="Google Shape;789;p5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 Contd.. </a:t>
            </a:r>
            <a:endParaRPr/>
          </a:p>
        </p:txBody>
      </p:sp>
      <p:pic>
        <p:nvPicPr>
          <p:cNvPr id="790" name="Google Shape;790;p50"/>
          <p:cNvPicPr preferRelativeResize="0"/>
          <p:nvPr/>
        </p:nvPicPr>
        <p:blipFill rotWithShape="1">
          <a:blip r:embed="rId3">
            <a:alphaModFix/>
          </a:blip>
          <a:srcRect b="0" l="0" r="0" t="0"/>
          <a:stretch/>
        </p:blipFill>
        <p:spPr>
          <a:xfrm>
            <a:off x="685800" y="1295400"/>
            <a:ext cx="8077200" cy="3505200"/>
          </a:xfrm>
          <a:prstGeom prst="rect">
            <a:avLst/>
          </a:prstGeom>
          <a:noFill/>
          <a:ln>
            <a:noFill/>
          </a:ln>
        </p:spPr>
      </p:pic>
      <p:pic>
        <p:nvPicPr>
          <p:cNvPr id="791" name="Google Shape;791;p50"/>
          <p:cNvPicPr preferRelativeResize="0"/>
          <p:nvPr/>
        </p:nvPicPr>
        <p:blipFill rotWithShape="1">
          <a:blip r:embed="rId4">
            <a:alphaModFix/>
          </a:blip>
          <a:srcRect b="0" l="0" r="0" t="0"/>
          <a:stretch/>
        </p:blipFill>
        <p:spPr>
          <a:xfrm>
            <a:off x="152400" y="4953000"/>
            <a:ext cx="8839200" cy="1295400"/>
          </a:xfrm>
          <a:prstGeom prst="rect">
            <a:avLst/>
          </a:prstGeom>
          <a:noFill/>
          <a:ln>
            <a:noFill/>
          </a:ln>
        </p:spPr>
      </p:pic>
    </p:spTree>
  </p:cSld>
  <p:clrMapOvr>
    <a:masterClrMapping/>
  </p:clrMapOvr>
  <p:transition spd="slow">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 name="Shape 795"/>
        <p:cNvGrpSpPr/>
        <p:nvPr/>
      </p:nvGrpSpPr>
      <p:grpSpPr>
        <a:xfrm>
          <a:off x="0" y="0"/>
          <a:ext cx="0" cy="0"/>
          <a:chOff x="0" y="0"/>
          <a:chExt cx="0" cy="0"/>
        </a:xfrm>
      </p:grpSpPr>
      <p:sp>
        <p:nvSpPr>
          <p:cNvPr id="796" name="Google Shape;796;p5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797" name="Google Shape;797;p51"/>
          <p:cNvSpPr txBox="1"/>
          <p:nvPr/>
        </p:nvSpPr>
        <p:spPr>
          <a:xfrm>
            <a:off x="1965325" y="2911475"/>
            <a:ext cx="48736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3200" u="none">
                <a:solidFill>
                  <a:srgbClr val="CC3300"/>
                </a:solidFill>
                <a:latin typeface="Open Sans"/>
                <a:ea typeface="Open Sans"/>
                <a:cs typeface="Open Sans"/>
                <a:sym typeface="Open Sans"/>
              </a:rPr>
              <a:t>Data Modeling Overview</a:t>
            </a:r>
            <a:endParaRPr/>
          </a:p>
        </p:txBody>
      </p:sp>
    </p:spTree>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1" name="Shape 801"/>
        <p:cNvGrpSpPr/>
        <p:nvPr/>
      </p:nvGrpSpPr>
      <p:grpSpPr>
        <a:xfrm>
          <a:off x="0" y="0"/>
          <a:ext cx="0" cy="0"/>
          <a:chOff x="0" y="0"/>
          <a:chExt cx="0" cy="0"/>
        </a:xfrm>
      </p:grpSpPr>
      <p:sp>
        <p:nvSpPr>
          <p:cNvPr id="802" name="Google Shape;802;p5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03" name="Google Shape;803;p5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User Views</a:t>
            </a:r>
            <a:endParaRPr/>
          </a:p>
        </p:txBody>
      </p:sp>
      <p:pic>
        <p:nvPicPr>
          <p:cNvPr id="804" name="Google Shape;804;p52"/>
          <p:cNvPicPr preferRelativeResize="0"/>
          <p:nvPr/>
        </p:nvPicPr>
        <p:blipFill rotWithShape="1">
          <a:blip r:embed="rId3">
            <a:alphaModFix/>
          </a:blip>
          <a:srcRect b="0" l="0" r="0" t="0"/>
          <a:stretch/>
        </p:blipFill>
        <p:spPr>
          <a:xfrm>
            <a:off x="0" y="1295400"/>
            <a:ext cx="9144000" cy="4953000"/>
          </a:xfrm>
          <a:prstGeom prst="rect">
            <a:avLst/>
          </a:prstGeom>
          <a:noFill/>
          <a:ln>
            <a:noFill/>
          </a:ln>
        </p:spPr>
      </p:pic>
    </p:spTree>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8" name="Shape 808"/>
        <p:cNvGrpSpPr/>
        <p:nvPr/>
      </p:nvGrpSpPr>
      <p:grpSpPr>
        <a:xfrm>
          <a:off x="0" y="0"/>
          <a:ext cx="0" cy="0"/>
          <a:chOff x="0" y="0"/>
          <a:chExt cx="0" cy="0"/>
        </a:xfrm>
      </p:grpSpPr>
      <p:sp>
        <p:nvSpPr>
          <p:cNvPr id="809" name="Google Shape;809;p5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10" name="Google Shape;810;p5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Types of Data Models</a:t>
            </a:r>
            <a:endParaRPr/>
          </a:p>
        </p:txBody>
      </p:sp>
      <p:sp>
        <p:nvSpPr>
          <p:cNvPr id="811" name="Google Shape;811;p53"/>
          <p:cNvSpPr txBox="1"/>
          <p:nvPr/>
        </p:nvSpPr>
        <p:spPr>
          <a:xfrm>
            <a:off x="5603875" y="3748087"/>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a:solidFill>
                  <a:schemeClr val="lt2"/>
                </a:solidFill>
                <a:latin typeface="Arial Black"/>
                <a:ea typeface="Arial Black"/>
                <a:cs typeface="Arial Black"/>
                <a:sym typeface="Arial Black"/>
              </a:rPr>
              <a:t>Implementers</a:t>
            </a:r>
            <a:endParaRPr/>
          </a:p>
        </p:txBody>
      </p:sp>
      <p:grpSp>
        <p:nvGrpSpPr>
          <p:cNvPr id="812" name="Google Shape;812;p53"/>
          <p:cNvGrpSpPr/>
          <p:nvPr/>
        </p:nvGrpSpPr>
        <p:grpSpPr>
          <a:xfrm>
            <a:off x="152400" y="1371600"/>
            <a:ext cx="6740525" cy="2895600"/>
            <a:chOff x="1031875" y="1371600"/>
            <a:chExt cx="6740525" cy="2895600"/>
          </a:xfrm>
        </p:grpSpPr>
        <p:sp>
          <p:nvSpPr>
            <p:cNvPr id="813" name="Google Shape;813;p53"/>
            <p:cNvSpPr/>
            <p:nvPr/>
          </p:nvSpPr>
          <p:spPr>
            <a:xfrm>
              <a:off x="1031875" y="1371600"/>
              <a:ext cx="5715000" cy="2895600"/>
            </a:xfrm>
            <a:prstGeom prst="triangle">
              <a:avLst>
                <a:gd fmla="val 50000" name="adj"/>
              </a:avLst>
            </a:prstGeom>
            <a:gradFill>
              <a:gsLst>
                <a:gs pos="0">
                  <a:srgbClr val="FFFFFF"/>
                </a:gs>
                <a:gs pos="100000">
                  <a:srgbClr val="F8E8A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814" name="Google Shape;814;p53"/>
            <p:cNvCxnSpPr/>
            <p:nvPr/>
          </p:nvCxnSpPr>
          <p:spPr>
            <a:xfrm>
              <a:off x="2608262" y="2638425"/>
              <a:ext cx="2562225" cy="0"/>
            </a:xfrm>
            <a:prstGeom prst="straightConnector1">
              <a:avLst/>
            </a:prstGeom>
            <a:noFill/>
            <a:ln cap="flat" cmpd="sng" w="9525">
              <a:solidFill>
                <a:srgbClr val="000000"/>
              </a:solidFill>
              <a:prstDash val="solid"/>
              <a:miter lim="8000"/>
              <a:headEnd len="sm" w="sm" type="none"/>
              <a:tailEnd len="sm" w="sm" type="none"/>
            </a:ln>
          </p:spPr>
        </p:cxnSp>
        <p:cxnSp>
          <p:nvCxnSpPr>
            <p:cNvPr id="815" name="Google Shape;815;p53"/>
            <p:cNvCxnSpPr/>
            <p:nvPr/>
          </p:nvCxnSpPr>
          <p:spPr>
            <a:xfrm>
              <a:off x="1820862" y="3543300"/>
              <a:ext cx="4137025" cy="0"/>
            </a:xfrm>
            <a:prstGeom prst="straightConnector1">
              <a:avLst/>
            </a:prstGeom>
            <a:noFill/>
            <a:ln cap="flat" cmpd="sng" w="9525">
              <a:solidFill>
                <a:srgbClr val="000000"/>
              </a:solidFill>
              <a:prstDash val="solid"/>
              <a:miter lim="8000"/>
              <a:headEnd len="sm" w="sm" type="none"/>
              <a:tailEnd len="sm" w="sm" type="none"/>
            </a:ln>
          </p:spPr>
        </p:cxnSp>
        <p:sp>
          <p:nvSpPr>
            <p:cNvPr id="816" name="Google Shape;816;p53"/>
            <p:cNvSpPr txBox="1"/>
            <p:nvPr/>
          </p:nvSpPr>
          <p:spPr>
            <a:xfrm>
              <a:off x="2805112" y="1914525"/>
              <a:ext cx="21685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a:solidFill>
                    <a:schemeClr val="lt2"/>
                  </a:solidFill>
                  <a:latin typeface="Arial Black"/>
                  <a:ea typeface="Arial Black"/>
                  <a:cs typeface="Arial Black"/>
                  <a:sym typeface="Arial Black"/>
                </a:rPr>
                <a:t>Conceptual</a:t>
              </a:r>
              <a:endParaRPr/>
            </a:p>
          </p:txBody>
        </p:sp>
        <p:sp>
          <p:nvSpPr>
            <p:cNvPr id="817" name="Google Shape;817;p53"/>
            <p:cNvSpPr txBox="1"/>
            <p:nvPr/>
          </p:nvSpPr>
          <p:spPr>
            <a:xfrm>
              <a:off x="2805112" y="2819400"/>
              <a:ext cx="23653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a:solidFill>
                    <a:schemeClr val="lt2"/>
                  </a:solidFill>
                  <a:latin typeface="Arial Black"/>
                  <a:ea typeface="Arial Black"/>
                  <a:cs typeface="Arial Black"/>
                  <a:sym typeface="Arial Black"/>
                </a:rPr>
                <a:t>Logical</a:t>
              </a:r>
              <a:endParaRPr/>
            </a:p>
          </p:txBody>
        </p:sp>
        <p:sp>
          <p:nvSpPr>
            <p:cNvPr id="818" name="Google Shape;818;p53"/>
            <p:cNvSpPr txBox="1"/>
            <p:nvPr/>
          </p:nvSpPr>
          <p:spPr>
            <a:xfrm>
              <a:off x="2608262" y="3724275"/>
              <a:ext cx="27590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a:solidFill>
                    <a:schemeClr val="lt2"/>
                  </a:solidFill>
                  <a:latin typeface="Arial Black"/>
                  <a:ea typeface="Arial Black"/>
                  <a:cs typeface="Arial Black"/>
                  <a:sym typeface="Arial Black"/>
                </a:rPr>
                <a:t>Physical</a:t>
              </a:r>
              <a:endParaRPr/>
            </a:p>
          </p:txBody>
        </p:sp>
        <p:sp>
          <p:nvSpPr>
            <p:cNvPr id="819" name="Google Shape;819;p53"/>
            <p:cNvSpPr txBox="1"/>
            <p:nvPr/>
          </p:nvSpPr>
          <p:spPr>
            <a:xfrm>
              <a:off x="5603875" y="27432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a:solidFill>
                    <a:schemeClr val="lt2"/>
                  </a:solidFill>
                  <a:latin typeface="Arial Black"/>
                  <a:ea typeface="Arial Black"/>
                  <a:cs typeface="Arial Black"/>
                  <a:sym typeface="Arial Black"/>
                </a:rPr>
                <a:t>Designers</a:t>
              </a:r>
              <a:endParaRPr/>
            </a:p>
          </p:txBody>
        </p:sp>
        <p:sp>
          <p:nvSpPr>
            <p:cNvPr id="820" name="Google Shape;820;p53"/>
            <p:cNvSpPr txBox="1"/>
            <p:nvPr/>
          </p:nvSpPr>
          <p:spPr>
            <a:xfrm>
              <a:off x="4841875" y="18288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a:solidFill>
                    <a:schemeClr val="lt2"/>
                  </a:solidFill>
                  <a:latin typeface="Arial Black"/>
                  <a:ea typeface="Arial Black"/>
                  <a:cs typeface="Arial Black"/>
                  <a:sym typeface="Arial Black"/>
                </a:rPr>
                <a:t>Business Users</a:t>
              </a:r>
              <a:endParaRPr/>
            </a:p>
          </p:txBody>
        </p:sp>
      </p:grpSp>
      <p:sp>
        <p:nvSpPr>
          <p:cNvPr id="821" name="Google Shape;821;p53"/>
          <p:cNvSpPr txBox="1"/>
          <p:nvPr/>
        </p:nvSpPr>
        <p:spPr>
          <a:xfrm>
            <a:off x="0" y="5121275"/>
            <a:ext cx="9296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Open Sans"/>
              <a:buNone/>
            </a:pPr>
            <a:r>
              <a:rPr b="1" i="0" lang="en-US" sz="1800" u="none">
                <a:solidFill>
                  <a:schemeClr val="dk1"/>
                </a:solidFill>
                <a:latin typeface="Open Sans"/>
                <a:ea typeface="Open Sans"/>
                <a:cs typeface="Open Sans"/>
                <a:sym typeface="Open Sans"/>
              </a:rPr>
              <a:t>Multiple levels of abstraction, ranging from very general to highly specific</a:t>
            </a:r>
            <a:endParaRPr/>
          </a:p>
        </p:txBody>
      </p:sp>
    </p:spTree>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5" name="Shape 825"/>
        <p:cNvGrpSpPr/>
        <p:nvPr/>
      </p:nvGrpSpPr>
      <p:grpSpPr>
        <a:xfrm>
          <a:off x="0" y="0"/>
          <a:ext cx="0" cy="0"/>
          <a:chOff x="0" y="0"/>
          <a:chExt cx="0" cy="0"/>
        </a:xfrm>
      </p:grpSpPr>
      <p:sp>
        <p:nvSpPr>
          <p:cNvPr id="826" name="Google Shape;826;p5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27" name="Google Shape;827;p5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Conceptual Data Model</a:t>
            </a:r>
            <a:endParaRPr/>
          </a:p>
        </p:txBody>
      </p:sp>
      <p:sp>
        <p:nvSpPr>
          <p:cNvPr id="828" name="Google Shape;828;p54"/>
          <p:cNvSpPr txBox="1"/>
          <p:nvPr/>
        </p:nvSpPr>
        <p:spPr>
          <a:xfrm>
            <a:off x="441325" y="1360487"/>
            <a:ext cx="7813675" cy="30178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Open Sans"/>
              <a:buNone/>
            </a:pPr>
            <a:r>
              <a:rPr b="1" i="0" lang="en-US" sz="2800" u="none">
                <a:solidFill>
                  <a:schemeClr val="dk1"/>
                </a:solidFill>
                <a:latin typeface="Open Sans"/>
                <a:ea typeface="Open Sans"/>
                <a:cs typeface="Open Sans"/>
                <a:sym typeface="Open Sans"/>
              </a:rPr>
              <a:t>A Conceptual data model is :</a:t>
            </a:r>
            <a:endParaRPr/>
          </a:p>
          <a:p>
            <a:pPr indent="0" lvl="1" marL="457200" marR="0" rtl="0" algn="l">
              <a:lnSpc>
                <a:spcPct val="100000"/>
              </a:lnSpc>
              <a:spcBef>
                <a:spcPts val="0"/>
              </a:spcBef>
              <a:spcAft>
                <a:spcPts val="0"/>
              </a:spcAft>
              <a:buClr>
                <a:schemeClr val="dk1"/>
              </a:buClr>
              <a:buSzPts val="2000"/>
              <a:buFont typeface="Open Sans"/>
              <a:buChar char="•"/>
            </a:pPr>
            <a:r>
              <a:rPr b="1" i="0" lang="en-US" sz="2000" u="none" cap="none" strike="noStrike">
                <a:solidFill>
                  <a:schemeClr val="dk1"/>
                </a:solidFill>
                <a:latin typeface="Open Sans"/>
                <a:ea typeface="Open Sans"/>
                <a:cs typeface="Open Sans"/>
                <a:sym typeface="Open Sans"/>
              </a:rPr>
              <a:t> Semantic layer representing business view</a:t>
            </a:r>
            <a:endParaRPr/>
          </a:p>
          <a:p>
            <a:pPr indent="0" lvl="1" marL="457200" marR="0" rtl="0" algn="l">
              <a:lnSpc>
                <a:spcPct val="100000"/>
              </a:lnSpc>
              <a:spcBef>
                <a:spcPts val="0"/>
              </a:spcBef>
              <a:spcAft>
                <a:spcPts val="0"/>
              </a:spcAft>
              <a:buClr>
                <a:schemeClr val="dk1"/>
              </a:buClr>
              <a:buFont typeface="Arial"/>
              <a:buNone/>
            </a:pPr>
            <a:r>
              <a:t/>
            </a:r>
            <a:endParaRPr b="1" i="0" sz="2000" u="none" cap="none" strike="noStrike">
              <a:solidFill>
                <a:schemeClr val="dk1"/>
              </a:solidFill>
              <a:latin typeface="Open Sans"/>
              <a:ea typeface="Open Sans"/>
              <a:cs typeface="Open Sans"/>
              <a:sym typeface="Open Sans"/>
            </a:endParaRPr>
          </a:p>
          <a:p>
            <a:pPr indent="0" lvl="1" marL="457200" marR="0" rtl="0" algn="l">
              <a:lnSpc>
                <a:spcPct val="100000"/>
              </a:lnSpc>
              <a:spcBef>
                <a:spcPts val="0"/>
              </a:spcBef>
              <a:spcAft>
                <a:spcPts val="0"/>
              </a:spcAft>
              <a:buClr>
                <a:schemeClr val="dk1"/>
              </a:buClr>
              <a:buSzPts val="2000"/>
              <a:buFont typeface="Open Sans"/>
              <a:buChar char="•"/>
            </a:pPr>
            <a:r>
              <a:rPr b="1" i="0" lang="en-US" sz="2000" u="none" cap="none" strike="noStrike">
                <a:solidFill>
                  <a:schemeClr val="dk1"/>
                </a:solidFill>
                <a:latin typeface="Open Sans"/>
                <a:ea typeface="Open Sans"/>
                <a:cs typeface="Open Sans"/>
                <a:sym typeface="Open Sans"/>
              </a:rPr>
              <a:t> High level model depicting core subject areas and key entities </a:t>
            </a:r>
            <a:endParaRPr/>
          </a:p>
          <a:p>
            <a:pPr indent="0" lvl="1" marL="457200" marR="0" rtl="0" algn="l">
              <a:lnSpc>
                <a:spcPct val="100000"/>
              </a:lnSpc>
              <a:spcBef>
                <a:spcPts val="0"/>
              </a:spcBef>
              <a:spcAft>
                <a:spcPts val="0"/>
              </a:spcAft>
              <a:buClr>
                <a:schemeClr val="dk1"/>
              </a:buClr>
              <a:buFont typeface="Open Sans"/>
              <a:buNone/>
            </a:pPr>
            <a:r>
              <a:rPr b="1" i="0" lang="en-US" sz="2000" u="none" cap="none" strike="noStrike">
                <a:solidFill>
                  <a:schemeClr val="dk1"/>
                </a:solidFill>
                <a:latin typeface="Open Sans"/>
                <a:ea typeface="Open Sans"/>
                <a:cs typeface="Open Sans"/>
                <a:sym typeface="Open Sans"/>
              </a:rPr>
              <a:t>   in each subject area</a:t>
            </a:r>
            <a:endParaRPr/>
          </a:p>
          <a:p>
            <a:pPr indent="0" lvl="1" marL="457200" marR="0" rtl="0" algn="l">
              <a:lnSpc>
                <a:spcPct val="100000"/>
              </a:lnSpc>
              <a:spcBef>
                <a:spcPts val="0"/>
              </a:spcBef>
              <a:spcAft>
                <a:spcPts val="0"/>
              </a:spcAft>
              <a:buClr>
                <a:schemeClr val="dk1"/>
              </a:buClr>
              <a:buFont typeface="Arial"/>
              <a:buNone/>
            </a:pPr>
            <a:r>
              <a:t/>
            </a:r>
            <a:endParaRPr b="1" i="0" sz="2000" u="none" cap="none" strike="noStrike">
              <a:solidFill>
                <a:schemeClr val="dk1"/>
              </a:solidFill>
              <a:latin typeface="Open Sans"/>
              <a:ea typeface="Open Sans"/>
              <a:cs typeface="Open Sans"/>
              <a:sym typeface="Open Sans"/>
            </a:endParaRPr>
          </a:p>
          <a:p>
            <a:pPr indent="0" lvl="1" marL="457200" marR="0" rtl="0" algn="l">
              <a:lnSpc>
                <a:spcPct val="100000"/>
              </a:lnSpc>
              <a:spcBef>
                <a:spcPts val="0"/>
              </a:spcBef>
              <a:spcAft>
                <a:spcPts val="0"/>
              </a:spcAft>
              <a:buClr>
                <a:schemeClr val="dk1"/>
              </a:buClr>
              <a:buSzPts val="2000"/>
              <a:buFont typeface="Open Sans"/>
              <a:buChar char="•"/>
            </a:pPr>
            <a:r>
              <a:rPr b="1" i="0" lang="en-US" sz="2000" u="none" cap="none" strike="noStrike">
                <a:solidFill>
                  <a:schemeClr val="dk1"/>
                </a:solidFill>
                <a:latin typeface="Open Sans"/>
                <a:ea typeface="Open Sans"/>
                <a:cs typeface="Open Sans"/>
                <a:sym typeface="Open Sans"/>
              </a:rPr>
              <a:t>  Database and technology, organization independent</a:t>
            </a:r>
            <a:endParaRPr/>
          </a:p>
          <a:p>
            <a:pPr indent="0" lvl="0" marL="0" marR="0" rtl="0" algn="l">
              <a:lnSpc>
                <a:spcPct val="100000"/>
              </a:lnSpc>
              <a:spcBef>
                <a:spcPts val="0"/>
              </a:spcBef>
              <a:spcAft>
                <a:spcPts val="0"/>
              </a:spcAft>
              <a:buClr>
                <a:schemeClr val="dk1"/>
              </a:buClr>
              <a:buFont typeface="Arial"/>
              <a:buNone/>
            </a:pPr>
            <a:r>
              <a:t/>
            </a:r>
            <a:endParaRPr b="1" i="0" sz="2000" u="non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i="0" sz="2000" u="none">
              <a:solidFill>
                <a:schemeClr val="dk1"/>
              </a:solidFill>
              <a:latin typeface="Open Sans"/>
              <a:ea typeface="Open Sans"/>
              <a:cs typeface="Open Sans"/>
              <a:sym typeface="Open Sans"/>
            </a:endParaRPr>
          </a:p>
        </p:txBody>
      </p:sp>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2" name="Shape 832"/>
        <p:cNvGrpSpPr/>
        <p:nvPr/>
      </p:nvGrpSpPr>
      <p:grpSpPr>
        <a:xfrm>
          <a:off x="0" y="0"/>
          <a:ext cx="0" cy="0"/>
          <a:chOff x="0" y="0"/>
          <a:chExt cx="0" cy="0"/>
        </a:xfrm>
      </p:grpSpPr>
      <p:sp>
        <p:nvSpPr>
          <p:cNvPr id="833" name="Google Shape;833;p5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34" name="Google Shape;834;p5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Logical Data Model</a:t>
            </a:r>
            <a:endParaRPr/>
          </a:p>
        </p:txBody>
      </p:sp>
      <p:pic>
        <p:nvPicPr>
          <p:cNvPr id="835" name="Google Shape;835;p55"/>
          <p:cNvPicPr preferRelativeResize="0"/>
          <p:nvPr/>
        </p:nvPicPr>
        <p:blipFill rotWithShape="1">
          <a:blip r:embed="rId3">
            <a:alphaModFix/>
          </a:blip>
          <a:srcRect b="0" l="0" r="0" t="0"/>
          <a:stretch/>
        </p:blipFill>
        <p:spPr>
          <a:xfrm>
            <a:off x="0" y="1295400"/>
            <a:ext cx="8915400" cy="3581400"/>
          </a:xfrm>
          <a:prstGeom prst="rect">
            <a:avLst/>
          </a:prstGeom>
          <a:noFill/>
          <a:ln>
            <a:noFill/>
          </a:ln>
        </p:spPr>
      </p:pic>
      <p:pic>
        <p:nvPicPr>
          <p:cNvPr id="836" name="Google Shape;836;p55"/>
          <p:cNvPicPr preferRelativeResize="0"/>
          <p:nvPr/>
        </p:nvPicPr>
        <p:blipFill rotWithShape="1">
          <a:blip r:embed="rId4">
            <a:alphaModFix/>
          </a:blip>
          <a:srcRect b="0" l="0" r="0" t="0"/>
          <a:stretch/>
        </p:blipFill>
        <p:spPr>
          <a:xfrm>
            <a:off x="228600" y="5181600"/>
            <a:ext cx="8686800" cy="685800"/>
          </a:xfrm>
          <a:prstGeom prst="rect">
            <a:avLst/>
          </a:prstGeom>
          <a:noFill/>
          <a:ln>
            <a:noFill/>
          </a:ln>
        </p:spPr>
      </p:pic>
      <p:pic>
        <p:nvPicPr>
          <p:cNvPr id="837" name="Google Shape;837;p55"/>
          <p:cNvPicPr preferRelativeResize="0"/>
          <p:nvPr/>
        </p:nvPicPr>
        <p:blipFill rotWithShape="1">
          <a:blip r:embed="rId5">
            <a:alphaModFix/>
          </a:blip>
          <a:srcRect b="0" l="0" r="0" t="0"/>
          <a:stretch/>
        </p:blipFill>
        <p:spPr>
          <a:xfrm>
            <a:off x="228600" y="5867400"/>
            <a:ext cx="5486400" cy="381000"/>
          </a:xfrm>
          <a:prstGeom prst="rect">
            <a:avLst/>
          </a:prstGeom>
          <a:noFill/>
          <a:ln>
            <a:noFill/>
          </a:ln>
        </p:spPr>
      </p:pic>
    </p:spTree>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5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43" name="Google Shape;843;p5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Defining Business Rule</a:t>
            </a:r>
            <a:endParaRPr/>
          </a:p>
        </p:txBody>
      </p:sp>
      <p:pic>
        <p:nvPicPr>
          <p:cNvPr id="844" name="Google Shape;844;p56"/>
          <p:cNvPicPr preferRelativeResize="0"/>
          <p:nvPr/>
        </p:nvPicPr>
        <p:blipFill rotWithShape="1">
          <a:blip r:embed="rId3">
            <a:alphaModFix/>
          </a:blip>
          <a:srcRect b="0" l="0" r="0" t="0"/>
          <a:stretch/>
        </p:blipFill>
        <p:spPr>
          <a:xfrm>
            <a:off x="228600" y="1143000"/>
            <a:ext cx="8458200" cy="3048000"/>
          </a:xfrm>
          <a:prstGeom prst="rect">
            <a:avLst/>
          </a:prstGeom>
          <a:noFill/>
          <a:ln>
            <a:noFill/>
          </a:ln>
        </p:spPr>
      </p:pic>
      <p:pic>
        <p:nvPicPr>
          <p:cNvPr id="845" name="Google Shape;845;p56"/>
          <p:cNvPicPr preferRelativeResize="0"/>
          <p:nvPr/>
        </p:nvPicPr>
        <p:blipFill rotWithShape="1">
          <a:blip r:embed="rId4">
            <a:alphaModFix/>
          </a:blip>
          <a:srcRect b="0" l="0" r="0" t="0"/>
          <a:stretch/>
        </p:blipFill>
        <p:spPr>
          <a:xfrm>
            <a:off x="228600" y="4191000"/>
            <a:ext cx="8686800" cy="1447800"/>
          </a:xfrm>
          <a:prstGeom prst="rect">
            <a:avLst/>
          </a:prstGeom>
          <a:noFill/>
          <a:ln>
            <a:noFill/>
          </a:ln>
        </p:spPr>
      </p:pic>
      <p:pic>
        <p:nvPicPr>
          <p:cNvPr id="846" name="Google Shape;846;p56"/>
          <p:cNvPicPr preferRelativeResize="0"/>
          <p:nvPr/>
        </p:nvPicPr>
        <p:blipFill rotWithShape="1">
          <a:blip r:embed="rId5">
            <a:alphaModFix/>
          </a:blip>
          <a:srcRect b="0" l="0" r="0" t="0"/>
          <a:stretch/>
        </p:blipFill>
        <p:spPr>
          <a:xfrm>
            <a:off x="228600" y="5486400"/>
            <a:ext cx="1447800" cy="304800"/>
          </a:xfrm>
          <a:prstGeom prst="rect">
            <a:avLst/>
          </a:prstGeom>
          <a:noFill/>
          <a:ln>
            <a:noFill/>
          </a:ln>
        </p:spPr>
      </p:pic>
      <p:pic>
        <p:nvPicPr>
          <p:cNvPr id="847" name="Google Shape;847;p56"/>
          <p:cNvPicPr preferRelativeResize="0"/>
          <p:nvPr/>
        </p:nvPicPr>
        <p:blipFill rotWithShape="1">
          <a:blip r:embed="rId6">
            <a:alphaModFix/>
          </a:blip>
          <a:srcRect b="0" l="0" r="0" t="0"/>
          <a:stretch/>
        </p:blipFill>
        <p:spPr>
          <a:xfrm>
            <a:off x="609600" y="5791200"/>
            <a:ext cx="6477000" cy="304800"/>
          </a:xfrm>
          <a:prstGeom prst="rect">
            <a:avLst/>
          </a:prstGeom>
          <a:noFill/>
          <a:ln>
            <a:noFill/>
          </a:ln>
        </p:spPr>
      </p:pic>
      <p:pic>
        <p:nvPicPr>
          <p:cNvPr id="848" name="Google Shape;848;p56"/>
          <p:cNvPicPr preferRelativeResize="0"/>
          <p:nvPr/>
        </p:nvPicPr>
        <p:blipFill rotWithShape="1">
          <a:blip r:embed="rId7">
            <a:alphaModFix/>
          </a:blip>
          <a:srcRect b="0" l="0" r="0" t="0"/>
          <a:stretch/>
        </p:blipFill>
        <p:spPr>
          <a:xfrm>
            <a:off x="533400" y="6096000"/>
            <a:ext cx="7848600" cy="180975"/>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1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25" name="Google Shape;125;p1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Integrated - Characteristics of a Data Warehouse</a:t>
            </a:r>
            <a:endParaRPr/>
          </a:p>
        </p:txBody>
      </p:sp>
      <p:sp>
        <p:nvSpPr>
          <p:cNvPr id="126" name="Google Shape;126;p12"/>
          <p:cNvSpPr txBox="1"/>
          <p:nvPr/>
        </p:nvSpPr>
        <p:spPr>
          <a:xfrm>
            <a:off x="652462" y="1447800"/>
            <a:ext cx="7772400" cy="449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0" i="0" lang="en-US" sz="2400" u="none">
                <a:solidFill>
                  <a:schemeClr val="dk1"/>
                </a:solidFill>
                <a:latin typeface="Times New Roman"/>
                <a:ea typeface="Times New Roman"/>
                <a:cs typeface="Times New Roman"/>
                <a:sym typeface="Times New Roman"/>
              </a:rPr>
              <a:t> </a:t>
            </a:r>
            <a:endParaRPr/>
          </a:p>
        </p:txBody>
      </p:sp>
      <p:sp>
        <p:nvSpPr>
          <p:cNvPr id="127" name="Google Shape;127;p12"/>
          <p:cNvSpPr txBox="1"/>
          <p:nvPr/>
        </p:nvSpPr>
        <p:spPr>
          <a:xfrm>
            <a:off x="331787" y="1423987"/>
            <a:ext cx="4206875"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A - m,f</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B - 1,0</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C - male,female</a:t>
            </a:r>
            <a:endParaRPr/>
          </a:p>
        </p:txBody>
      </p:sp>
      <p:sp>
        <p:nvSpPr>
          <p:cNvPr id="128" name="Google Shape;128;p12"/>
          <p:cNvSpPr txBox="1"/>
          <p:nvPr/>
        </p:nvSpPr>
        <p:spPr>
          <a:xfrm>
            <a:off x="331787" y="2566987"/>
            <a:ext cx="4205287"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A - balance dec fixed (13,2)</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B - balance pic 9(9)V99</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C - balance pic S9(7)V99 comp-3</a:t>
            </a:r>
            <a:endParaRPr/>
          </a:p>
        </p:txBody>
      </p:sp>
      <p:sp>
        <p:nvSpPr>
          <p:cNvPr id="129" name="Google Shape;129;p12"/>
          <p:cNvSpPr txBox="1"/>
          <p:nvPr/>
        </p:nvSpPr>
        <p:spPr>
          <a:xfrm>
            <a:off x="331787" y="3709987"/>
            <a:ext cx="279876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A - bal-on-hand</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B - current-balance</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C - cash-on-hand</a:t>
            </a:r>
            <a:endParaRPr/>
          </a:p>
        </p:txBody>
      </p:sp>
      <p:sp>
        <p:nvSpPr>
          <p:cNvPr id="130" name="Google Shape;130;p12"/>
          <p:cNvSpPr txBox="1"/>
          <p:nvPr/>
        </p:nvSpPr>
        <p:spPr>
          <a:xfrm>
            <a:off x="331787" y="4929187"/>
            <a:ext cx="271621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A - date (julian)</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B - date (yymmdd)</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Appl C - date (absolute)</a:t>
            </a:r>
            <a:endParaRPr/>
          </a:p>
        </p:txBody>
      </p:sp>
      <p:cxnSp>
        <p:nvCxnSpPr>
          <p:cNvPr id="131" name="Google Shape;131;p12"/>
          <p:cNvCxnSpPr/>
          <p:nvPr/>
        </p:nvCxnSpPr>
        <p:spPr>
          <a:xfrm>
            <a:off x="2711450" y="16764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32" name="Google Shape;132;p12"/>
          <p:cNvCxnSpPr/>
          <p:nvPr/>
        </p:nvCxnSpPr>
        <p:spPr>
          <a:xfrm>
            <a:off x="2711450" y="1905000"/>
            <a:ext cx="4949825" cy="0"/>
          </a:xfrm>
          <a:prstGeom prst="straightConnector1">
            <a:avLst/>
          </a:prstGeom>
          <a:noFill/>
          <a:ln cap="flat" cmpd="sng" w="25400">
            <a:solidFill>
              <a:srgbClr val="CC3300"/>
            </a:solidFill>
            <a:prstDash val="solid"/>
            <a:miter lim="8000"/>
            <a:headEnd len="sm" w="sm" type="none"/>
            <a:tailEnd len="sm" w="sm" type="stealth"/>
          </a:ln>
        </p:spPr>
      </p:cxnSp>
      <p:cxnSp>
        <p:nvCxnSpPr>
          <p:cNvPr id="133" name="Google Shape;133;p12"/>
          <p:cNvCxnSpPr/>
          <p:nvPr/>
        </p:nvCxnSpPr>
        <p:spPr>
          <a:xfrm>
            <a:off x="4540250" y="27432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34" name="Google Shape;134;p12"/>
          <p:cNvCxnSpPr/>
          <p:nvPr/>
        </p:nvCxnSpPr>
        <p:spPr>
          <a:xfrm>
            <a:off x="2711450" y="21336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35" name="Google Shape;135;p12"/>
          <p:cNvCxnSpPr/>
          <p:nvPr/>
        </p:nvCxnSpPr>
        <p:spPr>
          <a:xfrm>
            <a:off x="3167062" y="38862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36" name="Google Shape;136;p12"/>
          <p:cNvCxnSpPr/>
          <p:nvPr/>
        </p:nvCxnSpPr>
        <p:spPr>
          <a:xfrm>
            <a:off x="3167062" y="4191000"/>
            <a:ext cx="4418012" cy="0"/>
          </a:xfrm>
          <a:prstGeom prst="straightConnector1">
            <a:avLst/>
          </a:prstGeom>
          <a:noFill/>
          <a:ln cap="flat" cmpd="sng" w="25400">
            <a:solidFill>
              <a:srgbClr val="CC3300"/>
            </a:solidFill>
            <a:prstDash val="solid"/>
            <a:miter lim="8000"/>
            <a:headEnd len="sm" w="sm" type="none"/>
            <a:tailEnd len="sm" w="sm" type="stealth"/>
          </a:ln>
        </p:spPr>
      </p:cxnSp>
      <p:cxnSp>
        <p:nvCxnSpPr>
          <p:cNvPr id="137" name="Google Shape;137;p12"/>
          <p:cNvCxnSpPr/>
          <p:nvPr/>
        </p:nvCxnSpPr>
        <p:spPr>
          <a:xfrm>
            <a:off x="3167062" y="44196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38" name="Google Shape;138;p12"/>
          <p:cNvCxnSpPr/>
          <p:nvPr/>
        </p:nvCxnSpPr>
        <p:spPr>
          <a:xfrm>
            <a:off x="4540250" y="3048000"/>
            <a:ext cx="3121025" cy="0"/>
          </a:xfrm>
          <a:prstGeom prst="straightConnector1">
            <a:avLst/>
          </a:prstGeom>
          <a:noFill/>
          <a:ln cap="flat" cmpd="sng" w="25400">
            <a:solidFill>
              <a:srgbClr val="CC3300"/>
            </a:solidFill>
            <a:prstDash val="solid"/>
            <a:miter lim="8000"/>
            <a:headEnd len="sm" w="sm" type="none"/>
            <a:tailEnd len="sm" w="sm" type="stealth"/>
          </a:ln>
        </p:spPr>
      </p:cxnSp>
      <p:cxnSp>
        <p:nvCxnSpPr>
          <p:cNvPr id="139" name="Google Shape;139;p12"/>
          <p:cNvCxnSpPr/>
          <p:nvPr/>
        </p:nvCxnSpPr>
        <p:spPr>
          <a:xfrm>
            <a:off x="4540250" y="33528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40" name="Google Shape;140;p12"/>
          <p:cNvCxnSpPr/>
          <p:nvPr/>
        </p:nvCxnSpPr>
        <p:spPr>
          <a:xfrm>
            <a:off x="3016250" y="5105400"/>
            <a:ext cx="3122612" cy="0"/>
          </a:xfrm>
          <a:prstGeom prst="straightConnector1">
            <a:avLst/>
          </a:prstGeom>
          <a:noFill/>
          <a:ln cap="flat" cmpd="sng" w="25400">
            <a:solidFill>
              <a:srgbClr val="CC3300"/>
            </a:solidFill>
            <a:prstDash val="solid"/>
            <a:miter lim="8000"/>
            <a:headEnd len="sm" w="sm" type="none"/>
            <a:tailEnd len="sm" w="sm" type="stealth"/>
          </a:ln>
        </p:spPr>
      </p:cxnSp>
      <p:cxnSp>
        <p:nvCxnSpPr>
          <p:cNvPr id="141" name="Google Shape;141;p12"/>
          <p:cNvCxnSpPr/>
          <p:nvPr/>
        </p:nvCxnSpPr>
        <p:spPr>
          <a:xfrm>
            <a:off x="3016250" y="5410200"/>
            <a:ext cx="4568825" cy="0"/>
          </a:xfrm>
          <a:prstGeom prst="straightConnector1">
            <a:avLst/>
          </a:prstGeom>
          <a:noFill/>
          <a:ln cap="flat" cmpd="sng" w="25400">
            <a:solidFill>
              <a:srgbClr val="CC3300"/>
            </a:solidFill>
            <a:prstDash val="solid"/>
            <a:miter lim="8000"/>
            <a:headEnd len="sm" w="sm" type="none"/>
            <a:tailEnd len="sm" w="sm" type="stealth"/>
          </a:ln>
        </p:spPr>
      </p:cxnSp>
      <p:cxnSp>
        <p:nvCxnSpPr>
          <p:cNvPr id="142" name="Google Shape;142;p12"/>
          <p:cNvCxnSpPr/>
          <p:nvPr/>
        </p:nvCxnSpPr>
        <p:spPr>
          <a:xfrm>
            <a:off x="3016250" y="5715000"/>
            <a:ext cx="3046412" cy="0"/>
          </a:xfrm>
          <a:prstGeom prst="straightConnector1">
            <a:avLst/>
          </a:prstGeom>
          <a:noFill/>
          <a:ln cap="flat" cmpd="sng" w="25400">
            <a:solidFill>
              <a:srgbClr val="CC3300"/>
            </a:solidFill>
            <a:prstDash val="solid"/>
            <a:miter lim="8000"/>
            <a:headEnd len="sm" w="sm" type="none"/>
            <a:tailEnd len="sm" w="sm" type="stealth"/>
          </a:ln>
        </p:spPr>
      </p:cxnSp>
      <p:sp>
        <p:nvSpPr>
          <p:cNvPr id="143" name="Google Shape;143;p12"/>
          <p:cNvSpPr txBox="1"/>
          <p:nvPr/>
        </p:nvSpPr>
        <p:spPr>
          <a:xfrm>
            <a:off x="7793037" y="1720850"/>
            <a:ext cx="54133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m,f</a:t>
            </a:r>
            <a:endParaRPr/>
          </a:p>
        </p:txBody>
      </p:sp>
      <p:sp>
        <p:nvSpPr>
          <p:cNvPr id="144" name="Google Shape;144;p12"/>
          <p:cNvSpPr txBox="1"/>
          <p:nvPr/>
        </p:nvSpPr>
        <p:spPr>
          <a:xfrm>
            <a:off x="7653337" y="2711450"/>
            <a:ext cx="1489075" cy="6413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balance dec </a:t>
            </a:r>
            <a:endParaRPr/>
          </a:p>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fixed (13,2)</a:t>
            </a:r>
            <a:endParaRPr/>
          </a:p>
        </p:txBody>
      </p:sp>
      <p:sp>
        <p:nvSpPr>
          <p:cNvPr id="145" name="Google Shape;145;p12"/>
          <p:cNvSpPr txBox="1"/>
          <p:nvPr/>
        </p:nvSpPr>
        <p:spPr>
          <a:xfrm>
            <a:off x="7607300" y="5149850"/>
            <a:ext cx="14795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a:solidFill>
                  <a:schemeClr val="dk1"/>
                </a:solidFill>
                <a:latin typeface="Comic Sans MS"/>
                <a:ea typeface="Comic Sans MS"/>
                <a:cs typeface="Comic Sans MS"/>
                <a:sym typeface="Comic Sans MS"/>
              </a:rPr>
              <a:t>date (julian)</a:t>
            </a:r>
            <a:endParaRPr/>
          </a:p>
        </p:txBody>
      </p:sp>
      <p:sp>
        <p:nvSpPr>
          <p:cNvPr id="146" name="Google Shape;146;p12"/>
          <p:cNvSpPr txBox="1"/>
          <p:nvPr/>
        </p:nvSpPr>
        <p:spPr>
          <a:xfrm>
            <a:off x="7505700" y="3962400"/>
            <a:ext cx="163830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1800" u="none">
                <a:solidFill>
                  <a:schemeClr val="dk1"/>
                </a:solidFill>
                <a:latin typeface="Times New Roman"/>
                <a:ea typeface="Times New Roman"/>
                <a:cs typeface="Times New Roman"/>
                <a:sym typeface="Times New Roman"/>
              </a:rPr>
              <a:t>Current balance</a:t>
            </a:r>
            <a:endParaRPr/>
          </a:p>
        </p:txBody>
      </p:sp>
      <p:sp>
        <p:nvSpPr>
          <p:cNvPr id="147" name="Google Shape;147;p12"/>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Integrated View Is The Essence Of A Data Warehouse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2" name="Shape 852"/>
        <p:cNvGrpSpPr/>
        <p:nvPr/>
      </p:nvGrpSpPr>
      <p:grpSpPr>
        <a:xfrm>
          <a:off x="0" y="0"/>
          <a:ext cx="0" cy="0"/>
          <a:chOff x="0" y="0"/>
          <a:chExt cx="0" cy="0"/>
        </a:xfrm>
      </p:grpSpPr>
      <p:sp>
        <p:nvSpPr>
          <p:cNvPr id="853" name="Google Shape;853;p5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54" name="Google Shape;854;p5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Physical Data Model</a:t>
            </a:r>
            <a:endParaRPr/>
          </a:p>
        </p:txBody>
      </p:sp>
      <p:pic>
        <p:nvPicPr>
          <p:cNvPr id="855" name="Google Shape;855;p57"/>
          <p:cNvPicPr preferRelativeResize="0"/>
          <p:nvPr/>
        </p:nvPicPr>
        <p:blipFill rotWithShape="1">
          <a:blip r:embed="rId3">
            <a:alphaModFix/>
          </a:blip>
          <a:srcRect b="0" l="0" r="0" t="0"/>
          <a:stretch/>
        </p:blipFill>
        <p:spPr>
          <a:xfrm>
            <a:off x="76200" y="1371600"/>
            <a:ext cx="8001000" cy="2590800"/>
          </a:xfrm>
          <a:prstGeom prst="rect">
            <a:avLst/>
          </a:prstGeom>
          <a:noFill/>
          <a:ln>
            <a:noFill/>
          </a:ln>
        </p:spPr>
      </p:pic>
      <p:pic>
        <p:nvPicPr>
          <p:cNvPr id="856" name="Google Shape;856;p57"/>
          <p:cNvPicPr preferRelativeResize="0"/>
          <p:nvPr/>
        </p:nvPicPr>
        <p:blipFill rotWithShape="1">
          <a:blip r:embed="rId4">
            <a:alphaModFix/>
          </a:blip>
          <a:srcRect b="0" l="0" r="0" t="0"/>
          <a:stretch/>
        </p:blipFill>
        <p:spPr>
          <a:xfrm>
            <a:off x="152400" y="4038600"/>
            <a:ext cx="8610600" cy="1295400"/>
          </a:xfrm>
          <a:prstGeom prst="rect">
            <a:avLst/>
          </a:prstGeom>
          <a:noFill/>
          <a:ln>
            <a:noFill/>
          </a:ln>
        </p:spPr>
      </p:pic>
      <p:pic>
        <p:nvPicPr>
          <p:cNvPr id="857" name="Google Shape;857;p57"/>
          <p:cNvPicPr preferRelativeResize="0"/>
          <p:nvPr/>
        </p:nvPicPr>
        <p:blipFill rotWithShape="1">
          <a:blip r:embed="rId5">
            <a:alphaModFix/>
          </a:blip>
          <a:srcRect b="0" l="0" r="0" t="0"/>
          <a:stretch/>
        </p:blipFill>
        <p:spPr>
          <a:xfrm>
            <a:off x="152400" y="5334000"/>
            <a:ext cx="6248400" cy="381000"/>
          </a:xfrm>
          <a:prstGeom prst="rect">
            <a:avLst/>
          </a:prstGeom>
          <a:noFill/>
          <a:ln>
            <a:noFill/>
          </a:ln>
        </p:spPr>
      </p:pic>
      <p:pic>
        <p:nvPicPr>
          <p:cNvPr id="858" name="Google Shape;858;p57"/>
          <p:cNvPicPr preferRelativeResize="0"/>
          <p:nvPr/>
        </p:nvPicPr>
        <p:blipFill rotWithShape="1">
          <a:blip r:embed="rId6">
            <a:alphaModFix/>
          </a:blip>
          <a:srcRect b="0" l="0" r="0" t="0"/>
          <a:stretch/>
        </p:blipFill>
        <p:spPr>
          <a:xfrm>
            <a:off x="152400" y="5715000"/>
            <a:ext cx="6858000" cy="252412"/>
          </a:xfrm>
          <a:prstGeom prst="rect">
            <a:avLst/>
          </a:prstGeom>
          <a:noFill/>
          <a:ln>
            <a:noFill/>
          </a:ln>
        </p:spPr>
      </p:pic>
      <p:pic>
        <p:nvPicPr>
          <p:cNvPr id="859" name="Google Shape;859;p57"/>
          <p:cNvPicPr preferRelativeResize="0"/>
          <p:nvPr/>
        </p:nvPicPr>
        <p:blipFill rotWithShape="1">
          <a:blip r:embed="rId7">
            <a:alphaModFix/>
          </a:blip>
          <a:srcRect b="0" l="0" r="0" t="0"/>
          <a:stretch/>
        </p:blipFill>
        <p:spPr>
          <a:xfrm>
            <a:off x="152400" y="5991225"/>
            <a:ext cx="7696200" cy="333375"/>
          </a:xfrm>
          <a:prstGeom prst="rect">
            <a:avLst/>
          </a:prstGeom>
          <a:noFill/>
          <a:ln>
            <a:noFill/>
          </a:ln>
        </p:spPr>
      </p:pic>
    </p:spTree>
  </p:cSld>
  <p:clrMapOvr>
    <a:masterClrMapping/>
  </p:clrMapOvr>
  <p:transition spd="slow">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3" name="Shape 863"/>
        <p:cNvGrpSpPr/>
        <p:nvPr/>
      </p:nvGrpSpPr>
      <p:grpSpPr>
        <a:xfrm>
          <a:off x="0" y="0"/>
          <a:ext cx="0" cy="0"/>
          <a:chOff x="0" y="0"/>
          <a:chExt cx="0" cy="0"/>
        </a:xfrm>
      </p:grpSpPr>
      <p:sp>
        <p:nvSpPr>
          <p:cNvPr id="864" name="Google Shape;864;p5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65" name="Google Shape;865;p5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Benefits</a:t>
            </a:r>
            <a:endParaRPr/>
          </a:p>
        </p:txBody>
      </p:sp>
      <p:pic>
        <p:nvPicPr>
          <p:cNvPr id="866" name="Google Shape;866;p58"/>
          <p:cNvPicPr preferRelativeResize="0"/>
          <p:nvPr/>
        </p:nvPicPr>
        <p:blipFill rotWithShape="1">
          <a:blip r:embed="rId3">
            <a:alphaModFix/>
          </a:blip>
          <a:srcRect b="0" l="0" r="0" t="0"/>
          <a:stretch/>
        </p:blipFill>
        <p:spPr>
          <a:xfrm>
            <a:off x="0" y="1295400"/>
            <a:ext cx="8382000" cy="3505200"/>
          </a:xfrm>
          <a:prstGeom prst="rect">
            <a:avLst/>
          </a:prstGeom>
          <a:noFill/>
          <a:ln>
            <a:noFill/>
          </a:ln>
        </p:spPr>
      </p:pic>
      <p:pic>
        <p:nvPicPr>
          <p:cNvPr id="867" name="Google Shape;867;p58"/>
          <p:cNvPicPr preferRelativeResize="0"/>
          <p:nvPr/>
        </p:nvPicPr>
        <p:blipFill rotWithShape="1">
          <a:blip r:embed="rId4">
            <a:alphaModFix/>
          </a:blip>
          <a:srcRect b="0" l="0" r="0" t="0"/>
          <a:stretch/>
        </p:blipFill>
        <p:spPr>
          <a:xfrm>
            <a:off x="228600" y="4876800"/>
            <a:ext cx="8077200" cy="1447800"/>
          </a:xfrm>
          <a:prstGeom prst="rect">
            <a:avLst/>
          </a:prstGeom>
          <a:noFill/>
          <a:ln>
            <a:noFill/>
          </a:ln>
        </p:spPr>
      </p:pic>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1" name="Shape 871"/>
        <p:cNvGrpSpPr/>
        <p:nvPr/>
      </p:nvGrpSpPr>
      <p:grpSpPr>
        <a:xfrm>
          <a:off x="0" y="0"/>
          <a:ext cx="0" cy="0"/>
          <a:chOff x="0" y="0"/>
          <a:chExt cx="0" cy="0"/>
        </a:xfrm>
      </p:grpSpPr>
      <p:sp>
        <p:nvSpPr>
          <p:cNvPr id="872" name="Google Shape;872;p5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73" name="Google Shape;873;p5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Uses of Data Model</a:t>
            </a:r>
            <a:endParaRPr/>
          </a:p>
        </p:txBody>
      </p:sp>
      <p:pic>
        <p:nvPicPr>
          <p:cNvPr id="874" name="Google Shape;874;p59"/>
          <p:cNvPicPr preferRelativeResize="0"/>
          <p:nvPr/>
        </p:nvPicPr>
        <p:blipFill rotWithShape="1">
          <a:blip r:embed="rId3">
            <a:alphaModFix/>
          </a:blip>
          <a:srcRect b="0" l="0" r="0" t="0"/>
          <a:stretch/>
        </p:blipFill>
        <p:spPr>
          <a:xfrm>
            <a:off x="228600" y="1295400"/>
            <a:ext cx="8229600" cy="3276600"/>
          </a:xfrm>
          <a:prstGeom prst="rect">
            <a:avLst/>
          </a:prstGeom>
          <a:noFill/>
          <a:ln>
            <a:noFill/>
          </a:ln>
        </p:spPr>
      </p:pic>
      <p:pic>
        <p:nvPicPr>
          <p:cNvPr id="875" name="Google Shape;875;p59"/>
          <p:cNvPicPr preferRelativeResize="0"/>
          <p:nvPr/>
        </p:nvPicPr>
        <p:blipFill rotWithShape="1">
          <a:blip r:embed="rId4">
            <a:alphaModFix/>
          </a:blip>
          <a:srcRect b="0" l="0" r="0" t="0"/>
          <a:stretch/>
        </p:blipFill>
        <p:spPr>
          <a:xfrm>
            <a:off x="228600" y="5105400"/>
            <a:ext cx="8610600" cy="1219200"/>
          </a:xfrm>
          <a:prstGeom prst="rect">
            <a:avLst/>
          </a:prstGeom>
          <a:noFill/>
          <a:ln>
            <a:noFill/>
          </a:ln>
        </p:spPr>
      </p:pic>
    </p:spTree>
  </p:cSld>
  <p:clrMapOvr>
    <a:masterClrMapping/>
  </p:clrMapOvr>
  <p:transition spd="slow">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9" name="Shape 879"/>
        <p:cNvGrpSpPr/>
        <p:nvPr/>
      </p:nvGrpSpPr>
      <p:grpSpPr>
        <a:xfrm>
          <a:off x="0" y="0"/>
          <a:ext cx="0" cy="0"/>
          <a:chOff x="0" y="0"/>
          <a:chExt cx="0" cy="0"/>
        </a:xfrm>
      </p:grpSpPr>
      <p:sp>
        <p:nvSpPr>
          <p:cNvPr id="880" name="Google Shape;880;p6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81" name="Google Shape;881;p60"/>
          <p:cNvSpPr txBox="1"/>
          <p:nvPr/>
        </p:nvSpPr>
        <p:spPr>
          <a:xfrm>
            <a:off x="990600" y="2682875"/>
            <a:ext cx="6992937"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Open Sans"/>
              <a:buNone/>
            </a:pPr>
            <a:r>
              <a:rPr b="1" i="0" lang="en-US" sz="3200" u="none">
                <a:solidFill>
                  <a:srgbClr val="CC3300"/>
                </a:solidFill>
                <a:latin typeface="Open Sans"/>
                <a:ea typeface="Open Sans"/>
                <a:cs typeface="Open Sans"/>
                <a:sym typeface="Open Sans"/>
              </a:rPr>
              <a:t>Data Modeling – Terms &amp; Concepts</a:t>
            </a:r>
            <a:endParaRPr/>
          </a:p>
        </p:txBody>
      </p:sp>
    </p:spTree>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5" name="Shape 885"/>
        <p:cNvGrpSpPr/>
        <p:nvPr/>
      </p:nvGrpSpPr>
      <p:grpSpPr>
        <a:xfrm>
          <a:off x="0" y="0"/>
          <a:ext cx="0" cy="0"/>
          <a:chOff x="0" y="0"/>
          <a:chExt cx="0" cy="0"/>
        </a:xfrm>
      </p:grpSpPr>
      <p:sp>
        <p:nvSpPr>
          <p:cNvPr id="886" name="Google Shape;886;p6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87" name="Google Shape;887;p6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Basic Constructs</a:t>
            </a:r>
            <a:endParaRPr/>
          </a:p>
        </p:txBody>
      </p:sp>
      <p:pic>
        <p:nvPicPr>
          <p:cNvPr id="888" name="Google Shape;888;p61"/>
          <p:cNvPicPr preferRelativeResize="0"/>
          <p:nvPr/>
        </p:nvPicPr>
        <p:blipFill rotWithShape="1">
          <a:blip r:embed="rId3">
            <a:alphaModFix/>
          </a:blip>
          <a:srcRect b="0" l="0" r="0" t="0"/>
          <a:stretch/>
        </p:blipFill>
        <p:spPr>
          <a:xfrm>
            <a:off x="304800" y="1371600"/>
            <a:ext cx="8610600" cy="4876800"/>
          </a:xfrm>
          <a:prstGeom prst="rect">
            <a:avLst/>
          </a:prstGeom>
          <a:noFill/>
          <a:ln>
            <a:noFill/>
          </a:ln>
        </p:spPr>
      </p:pic>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6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894" name="Google Shape;894;p6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a:t>
            </a:r>
            <a:endParaRPr/>
          </a:p>
        </p:txBody>
      </p:sp>
      <p:pic>
        <p:nvPicPr>
          <p:cNvPr id="895" name="Google Shape;895;p62"/>
          <p:cNvPicPr preferRelativeResize="0"/>
          <p:nvPr/>
        </p:nvPicPr>
        <p:blipFill rotWithShape="1">
          <a:blip r:embed="rId3">
            <a:alphaModFix/>
          </a:blip>
          <a:srcRect b="0" l="0" r="0" t="0"/>
          <a:stretch/>
        </p:blipFill>
        <p:spPr>
          <a:xfrm>
            <a:off x="76200" y="1295400"/>
            <a:ext cx="8686800" cy="3810000"/>
          </a:xfrm>
          <a:prstGeom prst="rect">
            <a:avLst/>
          </a:prstGeom>
          <a:noFill/>
          <a:ln>
            <a:noFill/>
          </a:ln>
        </p:spPr>
      </p:pic>
      <p:pic>
        <p:nvPicPr>
          <p:cNvPr id="896" name="Google Shape;896;p62"/>
          <p:cNvPicPr preferRelativeResize="0"/>
          <p:nvPr/>
        </p:nvPicPr>
        <p:blipFill rotWithShape="1">
          <a:blip r:embed="rId4">
            <a:alphaModFix/>
          </a:blip>
          <a:srcRect b="0" l="0" r="0" t="0"/>
          <a:stretch/>
        </p:blipFill>
        <p:spPr>
          <a:xfrm>
            <a:off x="228600" y="5310187"/>
            <a:ext cx="8686800" cy="1090612"/>
          </a:xfrm>
          <a:prstGeom prst="rect">
            <a:avLst/>
          </a:prstGeom>
          <a:noFill/>
          <a:ln>
            <a:noFill/>
          </a:ln>
        </p:spPr>
      </p:pic>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0" name="Shape 900"/>
        <p:cNvGrpSpPr/>
        <p:nvPr/>
      </p:nvGrpSpPr>
      <p:grpSpPr>
        <a:xfrm>
          <a:off x="0" y="0"/>
          <a:ext cx="0" cy="0"/>
          <a:chOff x="0" y="0"/>
          <a:chExt cx="0" cy="0"/>
        </a:xfrm>
      </p:grpSpPr>
      <p:sp>
        <p:nvSpPr>
          <p:cNvPr id="901" name="Google Shape;901;p6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02" name="Google Shape;902;p6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Entity Type Selection</a:t>
            </a:r>
            <a:endParaRPr/>
          </a:p>
        </p:txBody>
      </p:sp>
      <p:pic>
        <p:nvPicPr>
          <p:cNvPr id="903" name="Google Shape;903;p63"/>
          <p:cNvPicPr preferRelativeResize="0"/>
          <p:nvPr/>
        </p:nvPicPr>
        <p:blipFill rotWithShape="1">
          <a:blip r:embed="rId3">
            <a:alphaModFix/>
          </a:blip>
          <a:srcRect b="0" l="0" r="0" t="0"/>
          <a:stretch/>
        </p:blipFill>
        <p:spPr>
          <a:xfrm>
            <a:off x="228600" y="1260475"/>
            <a:ext cx="8458200" cy="3311525"/>
          </a:xfrm>
          <a:prstGeom prst="rect">
            <a:avLst/>
          </a:prstGeom>
          <a:noFill/>
          <a:ln>
            <a:noFill/>
          </a:ln>
        </p:spPr>
      </p:pic>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7" name="Shape 907"/>
        <p:cNvGrpSpPr/>
        <p:nvPr/>
      </p:nvGrpSpPr>
      <p:grpSpPr>
        <a:xfrm>
          <a:off x="0" y="0"/>
          <a:ext cx="0" cy="0"/>
          <a:chOff x="0" y="0"/>
          <a:chExt cx="0" cy="0"/>
        </a:xfrm>
      </p:grpSpPr>
      <p:sp>
        <p:nvSpPr>
          <p:cNvPr id="908" name="Google Shape;908;p6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09" name="Google Shape;909;p6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Common Mistakes in Entity Type Selection</a:t>
            </a:r>
            <a:endParaRPr/>
          </a:p>
        </p:txBody>
      </p:sp>
      <p:pic>
        <p:nvPicPr>
          <p:cNvPr id="910" name="Google Shape;910;p64"/>
          <p:cNvPicPr preferRelativeResize="0"/>
          <p:nvPr/>
        </p:nvPicPr>
        <p:blipFill rotWithShape="1">
          <a:blip r:embed="rId3">
            <a:alphaModFix/>
          </a:blip>
          <a:srcRect b="0" l="0" r="0" t="0"/>
          <a:stretch/>
        </p:blipFill>
        <p:spPr>
          <a:xfrm>
            <a:off x="228600" y="1295400"/>
            <a:ext cx="8077200" cy="3352800"/>
          </a:xfrm>
          <a:prstGeom prst="rect">
            <a:avLst/>
          </a:prstGeom>
          <a:noFill/>
          <a:ln>
            <a:noFill/>
          </a:ln>
        </p:spPr>
      </p:pic>
      <p:pic>
        <p:nvPicPr>
          <p:cNvPr id="911" name="Google Shape;911;p64"/>
          <p:cNvPicPr preferRelativeResize="0"/>
          <p:nvPr/>
        </p:nvPicPr>
        <p:blipFill rotWithShape="1">
          <a:blip r:embed="rId4">
            <a:alphaModFix/>
          </a:blip>
          <a:srcRect b="0" l="0" r="0" t="0"/>
          <a:stretch/>
        </p:blipFill>
        <p:spPr>
          <a:xfrm>
            <a:off x="228600" y="4648200"/>
            <a:ext cx="8686800" cy="1600200"/>
          </a:xfrm>
          <a:prstGeom prst="rect">
            <a:avLst/>
          </a:prstGeom>
          <a:noFill/>
          <a:ln>
            <a:noFill/>
          </a:ln>
        </p:spPr>
      </p:pic>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5" name="Shape 915"/>
        <p:cNvGrpSpPr/>
        <p:nvPr/>
      </p:nvGrpSpPr>
      <p:grpSpPr>
        <a:xfrm>
          <a:off x="0" y="0"/>
          <a:ext cx="0" cy="0"/>
          <a:chOff x="0" y="0"/>
          <a:chExt cx="0" cy="0"/>
        </a:xfrm>
      </p:grpSpPr>
      <p:sp>
        <p:nvSpPr>
          <p:cNvPr id="916" name="Google Shape;916;p6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17" name="Google Shape;917;p6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Metadata</a:t>
            </a:r>
            <a:endParaRPr/>
          </a:p>
        </p:txBody>
      </p:sp>
      <p:pic>
        <p:nvPicPr>
          <p:cNvPr id="918" name="Google Shape;918;p65"/>
          <p:cNvPicPr preferRelativeResize="0"/>
          <p:nvPr/>
        </p:nvPicPr>
        <p:blipFill rotWithShape="1">
          <a:blip r:embed="rId3">
            <a:alphaModFix/>
          </a:blip>
          <a:srcRect b="0" l="0" r="0" t="0"/>
          <a:stretch/>
        </p:blipFill>
        <p:spPr>
          <a:xfrm>
            <a:off x="152400" y="1524000"/>
            <a:ext cx="8763000" cy="2971800"/>
          </a:xfrm>
          <a:prstGeom prst="rect">
            <a:avLst/>
          </a:prstGeom>
          <a:noFill/>
          <a:ln>
            <a:noFill/>
          </a:ln>
        </p:spPr>
      </p:pic>
      <p:pic>
        <p:nvPicPr>
          <p:cNvPr id="919" name="Google Shape;919;p65"/>
          <p:cNvPicPr preferRelativeResize="0"/>
          <p:nvPr/>
        </p:nvPicPr>
        <p:blipFill rotWithShape="1">
          <a:blip r:embed="rId4">
            <a:alphaModFix/>
          </a:blip>
          <a:srcRect b="0" l="0" r="0" t="0"/>
          <a:stretch/>
        </p:blipFill>
        <p:spPr>
          <a:xfrm>
            <a:off x="304800" y="5029200"/>
            <a:ext cx="8534400" cy="1247775"/>
          </a:xfrm>
          <a:prstGeom prst="rect">
            <a:avLst/>
          </a:prstGeom>
          <a:noFill/>
          <a:ln>
            <a:noFill/>
          </a:ln>
        </p:spPr>
      </p:pic>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3" name="Shape 923"/>
        <p:cNvGrpSpPr/>
        <p:nvPr/>
      </p:nvGrpSpPr>
      <p:grpSpPr>
        <a:xfrm>
          <a:off x="0" y="0"/>
          <a:ext cx="0" cy="0"/>
          <a:chOff x="0" y="0"/>
          <a:chExt cx="0" cy="0"/>
        </a:xfrm>
      </p:grpSpPr>
      <p:sp>
        <p:nvSpPr>
          <p:cNvPr id="924" name="Google Shape;924;p6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25" name="Google Shape;925;p6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Metadata for Entity Type</a:t>
            </a:r>
            <a:endParaRPr/>
          </a:p>
        </p:txBody>
      </p:sp>
      <p:pic>
        <p:nvPicPr>
          <p:cNvPr id="926" name="Google Shape;926;p66"/>
          <p:cNvPicPr preferRelativeResize="0"/>
          <p:nvPr/>
        </p:nvPicPr>
        <p:blipFill rotWithShape="1">
          <a:blip r:embed="rId3">
            <a:alphaModFix/>
          </a:blip>
          <a:srcRect b="0" l="0" r="0" t="0"/>
          <a:stretch/>
        </p:blipFill>
        <p:spPr>
          <a:xfrm>
            <a:off x="228600" y="1295400"/>
            <a:ext cx="8839200" cy="4778375"/>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1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53" name="Google Shape;153;p13"/>
          <p:cNvSpPr txBox="1"/>
          <p:nvPr>
            <p:ph type="title"/>
          </p:nvPr>
        </p:nvSpPr>
        <p:spPr>
          <a:xfrm>
            <a:off x="0" y="381000"/>
            <a:ext cx="7924800" cy="6096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Characteristics of a Data Warehouse</a:t>
            </a:r>
            <a:endParaRPr/>
          </a:p>
        </p:txBody>
      </p:sp>
      <p:pic>
        <p:nvPicPr>
          <p:cNvPr id="154" name="Google Shape;154;p13"/>
          <p:cNvPicPr preferRelativeResize="0"/>
          <p:nvPr/>
        </p:nvPicPr>
        <p:blipFill rotWithShape="1">
          <a:blip r:embed="rId3">
            <a:alphaModFix/>
          </a:blip>
          <a:srcRect b="0" l="0" r="0" t="0"/>
          <a:stretch/>
        </p:blipFill>
        <p:spPr>
          <a:xfrm>
            <a:off x="69850" y="1593850"/>
            <a:ext cx="4349750" cy="2749550"/>
          </a:xfrm>
          <a:prstGeom prst="rect">
            <a:avLst/>
          </a:prstGeom>
          <a:noFill/>
          <a:ln>
            <a:noFill/>
          </a:ln>
        </p:spPr>
      </p:pic>
      <p:pic>
        <p:nvPicPr>
          <p:cNvPr id="155" name="Google Shape;155;p13"/>
          <p:cNvPicPr preferRelativeResize="0"/>
          <p:nvPr/>
        </p:nvPicPr>
        <p:blipFill rotWithShape="1">
          <a:blip r:embed="rId4">
            <a:alphaModFix/>
          </a:blip>
          <a:srcRect b="0" l="0" r="0" t="0"/>
          <a:stretch/>
        </p:blipFill>
        <p:spPr>
          <a:xfrm>
            <a:off x="4413250" y="3505200"/>
            <a:ext cx="4730750" cy="2841625"/>
          </a:xfrm>
          <a:prstGeom prst="rect">
            <a:avLst/>
          </a:prstGeom>
          <a:noFill/>
          <a:ln>
            <a:noFill/>
          </a:ln>
        </p:spPr>
      </p:pic>
      <p:sp>
        <p:nvSpPr>
          <p:cNvPr id="156" name="Google Shape;156;p13"/>
          <p:cNvSpPr txBox="1"/>
          <p:nvPr/>
        </p:nvSpPr>
        <p:spPr>
          <a:xfrm>
            <a:off x="5638800" y="3230562"/>
            <a:ext cx="24384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Time Variant</a:t>
            </a:r>
            <a:endParaRPr/>
          </a:p>
        </p:txBody>
      </p:sp>
      <p:cxnSp>
        <p:nvCxnSpPr>
          <p:cNvPr id="157" name="Google Shape;157;p13"/>
          <p:cNvCxnSpPr/>
          <p:nvPr/>
        </p:nvCxnSpPr>
        <p:spPr>
          <a:xfrm>
            <a:off x="4419600" y="1295400"/>
            <a:ext cx="0" cy="5105400"/>
          </a:xfrm>
          <a:prstGeom prst="straightConnector1">
            <a:avLst/>
          </a:prstGeom>
          <a:noFill/>
          <a:ln cap="flat" cmpd="sng" w="9525">
            <a:solidFill>
              <a:schemeClr val="dk1"/>
            </a:solidFill>
            <a:prstDash val="solid"/>
            <a:miter lim="8000"/>
            <a:headEnd len="sm" w="sm" type="none"/>
            <a:tailEnd len="sm" w="sm" type="none"/>
          </a:ln>
        </p:spPr>
      </p:cxnSp>
      <p:sp>
        <p:nvSpPr>
          <p:cNvPr id="158" name="Google Shape;158;p13"/>
          <p:cNvSpPr txBox="1"/>
          <p:nvPr/>
        </p:nvSpPr>
        <p:spPr>
          <a:xfrm>
            <a:off x="1371600" y="1325562"/>
            <a:ext cx="15240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a:solidFill>
                  <a:schemeClr val="dk1"/>
                </a:solidFill>
                <a:latin typeface="Rambla"/>
                <a:ea typeface="Rambla"/>
                <a:cs typeface="Rambla"/>
                <a:sym typeface="Rambla"/>
              </a:rPr>
              <a:t>Non Volatile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0" name="Shape 930"/>
        <p:cNvGrpSpPr/>
        <p:nvPr/>
      </p:nvGrpSpPr>
      <p:grpSpPr>
        <a:xfrm>
          <a:off x="0" y="0"/>
          <a:ext cx="0" cy="0"/>
          <a:chOff x="0" y="0"/>
          <a:chExt cx="0" cy="0"/>
        </a:xfrm>
      </p:grpSpPr>
      <p:sp>
        <p:nvSpPr>
          <p:cNvPr id="931" name="Google Shape;931;p6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32" name="Google Shape;932;p6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 Metadata Example</a:t>
            </a:r>
            <a:endParaRPr/>
          </a:p>
        </p:txBody>
      </p:sp>
      <p:pic>
        <p:nvPicPr>
          <p:cNvPr id="933" name="Google Shape;933;p67"/>
          <p:cNvPicPr preferRelativeResize="0"/>
          <p:nvPr/>
        </p:nvPicPr>
        <p:blipFill rotWithShape="1">
          <a:blip r:embed="rId3">
            <a:alphaModFix/>
          </a:blip>
          <a:srcRect b="0" l="0" r="0" t="0"/>
          <a:stretch/>
        </p:blipFill>
        <p:spPr>
          <a:xfrm>
            <a:off x="304800" y="1524000"/>
            <a:ext cx="8382000" cy="3886200"/>
          </a:xfrm>
          <a:prstGeom prst="rect">
            <a:avLst/>
          </a:prstGeom>
          <a:noFill/>
          <a:ln>
            <a:noFill/>
          </a:ln>
        </p:spPr>
      </p:pic>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7" name="Shape 937"/>
        <p:cNvGrpSpPr/>
        <p:nvPr/>
      </p:nvGrpSpPr>
      <p:grpSpPr>
        <a:xfrm>
          <a:off x="0" y="0"/>
          <a:ext cx="0" cy="0"/>
          <a:chOff x="0" y="0"/>
          <a:chExt cx="0" cy="0"/>
        </a:xfrm>
      </p:grpSpPr>
      <p:sp>
        <p:nvSpPr>
          <p:cNvPr id="938" name="Google Shape;938;p6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39" name="Google Shape;939;p6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 Definition &amp; Example</a:t>
            </a:r>
            <a:endParaRPr/>
          </a:p>
        </p:txBody>
      </p:sp>
      <p:pic>
        <p:nvPicPr>
          <p:cNvPr id="940" name="Google Shape;940;p68"/>
          <p:cNvPicPr preferRelativeResize="0"/>
          <p:nvPr/>
        </p:nvPicPr>
        <p:blipFill rotWithShape="1">
          <a:blip r:embed="rId3">
            <a:alphaModFix/>
          </a:blip>
          <a:srcRect b="0" l="0" r="0" t="0"/>
          <a:stretch/>
        </p:blipFill>
        <p:spPr>
          <a:xfrm>
            <a:off x="152400" y="1295400"/>
            <a:ext cx="8763000" cy="5257800"/>
          </a:xfrm>
          <a:prstGeom prst="rect">
            <a:avLst/>
          </a:prstGeom>
          <a:noFill/>
          <a:ln>
            <a:noFill/>
          </a:ln>
        </p:spPr>
      </p:pic>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p6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46" name="Google Shape;946;p6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Attributes - Rules</a:t>
            </a:r>
            <a:endParaRPr/>
          </a:p>
        </p:txBody>
      </p:sp>
      <p:pic>
        <p:nvPicPr>
          <p:cNvPr id="947" name="Google Shape;947;p69"/>
          <p:cNvPicPr preferRelativeResize="0"/>
          <p:nvPr/>
        </p:nvPicPr>
        <p:blipFill rotWithShape="1">
          <a:blip r:embed="rId3">
            <a:alphaModFix/>
          </a:blip>
          <a:srcRect b="0" l="0" r="0" t="0"/>
          <a:stretch/>
        </p:blipFill>
        <p:spPr>
          <a:xfrm>
            <a:off x="304800" y="1524000"/>
            <a:ext cx="8534400" cy="4191000"/>
          </a:xfrm>
          <a:prstGeom prst="rect">
            <a:avLst/>
          </a:prstGeom>
          <a:noFill/>
          <a:ln>
            <a:noFill/>
          </a:ln>
        </p:spPr>
      </p:pic>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1" name="Shape 951"/>
        <p:cNvGrpSpPr/>
        <p:nvPr/>
      </p:nvGrpSpPr>
      <p:grpSpPr>
        <a:xfrm>
          <a:off x="0" y="0"/>
          <a:ext cx="0" cy="0"/>
          <a:chOff x="0" y="0"/>
          <a:chExt cx="0" cy="0"/>
        </a:xfrm>
      </p:grpSpPr>
      <p:sp>
        <p:nvSpPr>
          <p:cNvPr id="952" name="Google Shape;952;p7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53" name="Google Shape;953;p7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Metadata Example</a:t>
            </a:r>
            <a:endParaRPr/>
          </a:p>
        </p:txBody>
      </p:sp>
      <p:pic>
        <p:nvPicPr>
          <p:cNvPr id="954" name="Google Shape;954;p70"/>
          <p:cNvPicPr preferRelativeResize="0"/>
          <p:nvPr/>
        </p:nvPicPr>
        <p:blipFill rotWithShape="1">
          <a:blip r:embed="rId3">
            <a:alphaModFix/>
          </a:blip>
          <a:srcRect b="0" l="0" r="0" t="0"/>
          <a:stretch/>
        </p:blipFill>
        <p:spPr>
          <a:xfrm>
            <a:off x="533400" y="1295400"/>
            <a:ext cx="8305800" cy="3810000"/>
          </a:xfrm>
          <a:prstGeom prst="rect">
            <a:avLst/>
          </a:prstGeom>
          <a:noFill/>
          <a:ln>
            <a:noFill/>
          </a:ln>
        </p:spPr>
      </p:pic>
      <p:pic>
        <p:nvPicPr>
          <p:cNvPr id="955" name="Google Shape;955;p70"/>
          <p:cNvPicPr preferRelativeResize="0"/>
          <p:nvPr/>
        </p:nvPicPr>
        <p:blipFill rotWithShape="1">
          <a:blip r:embed="rId4">
            <a:alphaModFix/>
          </a:blip>
          <a:srcRect b="0" l="0" r="0" t="0"/>
          <a:stretch/>
        </p:blipFill>
        <p:spPr>
          <a:xfrm>
            <a:off x="228600" y="5257800"/>
            <a:ext cx="8686800" cy="1143000"/>
          </a:xfrm>
          <a:prstGeom prst="rect">
            <a:avLst/>
          </a:prstGeom>
          <a:noFill/>
          <a:ln>
            <a:noFill/>
          </a:ln>
        </p:spPr>
      </p:pic>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9" name="Shape 959"/>
        <p:cNvGrpSpPr/>
        <p:nvPr/>
      </p:nvGrpSpPr>
      <p:grpSpPr>
        <a:xfrm>
          <a:off x="0" y="0"/>
          <a:ext cx="0" cy="0"/>
          <a:chOff x="0" y="0"/>
          <a:chExt cx="0" cy="0"/>
        </a:xfrm>
      </p:grpSpPr>
      <p:sp>
        <p:nvSpPr>
          <p:cNvPr id="960" name="Google Shape;960;p7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61" name="Google Shape;961;p7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a:t>
            </a:r>
            <a:endParaRPr/>
          </a:p>
        </p:txBody>
      </p:sp>
      <p:pic>
        <p:nvPicPr>
          <p:cNvPr id="962" name="Google Shape;962;p71"/>
          <p:cNvPicPr preferRelativeResize="0"/>
          <p:nvPr/>
        </p:nvPicPr>
        <p:blipFill rotWithShape="1">
          <a:blip r:embed="rId3">
            <a:alphaModFix/>
          </a:blip>
          <a:srcRect b="0" l="0" r="0" t="0"/>
          <a:stretch/>
        </p:blipFill>
        <p:spPr>
          <a:xfrm>
            <a:off x="76200" y="1295400"/>
            <a:ext cx="8610600" cy="5029200"/>
          </a:xfrm>
          <a:prstGeom prst="rect">
            <a:avLst/>
          </a:prstGeom>
          <a:noFill/>
          <a:ln>
            <a:noFill/>
          </a:ln>
        </p:spPr>
      </p:pic>
    </p:spTree>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6" name="Shape 966"/>
        <p:cNvGrpSpPr/>
        <p:nvPr/>
      </p:nvGrpSpPr>
      <p:grpSpPr>
        <a:xfrm>
          <a:off x="0" y="0"/>
          <a:ext cx="0" cy="0"/>
          <a:chOff x="0" y="0"/>
          <a:chExt cx="0" cy="0"/>
        </a:xfrm>
      </p:grpSpPr>
      <p:sp>
        <p:nvSpPr>
          <p:cNvPr id="967" name="Google Shape;967;p7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68" name="Google Shape;968;p7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Primary Key</a:t>
            </a:r>
            <a:endParaRPr/>
          </a:p>
        </p:txBody>
      </p:sp>
      <p:pic>
        <p:nvPicPr>
          <p:cNvPr id="969" name="Google Shape;969;p72"/>
          <p:cNvPicPr preferRelativeResize="0"/>
          <p:nvPr/>
        </p:nvPicPr>
        <p:blipFill rotWithShape="1">
          <a:blip r:embed="rId3">
            <a:alphaModFix/>
          </a:blip>
          <a:srcRect b="0" l="0" r="0" t="0"/>
          <a:stretch/>
        </p:blipFill>
        <p:spPr>
          <a:xfrm>
            <a:off x="228600" y="1600200"/>
            <a:ext cx="8610600" cy="4648200"/>
          </a:xfrm>
          <a:prstGeom prst="rect">
            <a:avLst/>
          </a:prstGeom>
          <a:noFill/>
          <a:ln>
            <a:noFill/>
          </a:ln>
        </p:spPr>
      </p:pic>
    </p:spTree>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3" name="Shape 973"/>
        <p:cNvGrpSpPr/>
        <p:nvPr/>
      </p:nvGrpSpPr>
      <p:grpSpPr>
        <a:xfrm>
          <a:off x="0" y="0"/>
          <a:ext cx="0" cy="0"/>
          <a:chOff x="0" y="0"/>
          <a:chExt cx="0" cy="0"/>
        </a:xfrm>
      </p:grpSpPr>
      <p:sp>
        <p:nvSpPr>
          <p:cNvPr id="974" name="Google Shape;974;p7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75" name="Google Shape;975;p7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 – Logical Considerations</a:t>
            </a:r>
            <a:endParaRPr/>
          </a:p>
        </p:txBody>
      </p:sp>
      <p:sp>
        <p:nvSpPr>
          <p:cNvPr id="976" name="Google Shape;976;p73"/>
          <p:cNvSpPr/>
          <p:nvPr/>
        </p:nvSpPr>
        <p:spPr>
          <a:xfrm>
            <a:off x="0" y="1295400"/>
            <a:ext cx="9144000" cy="50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0" name="Shape 980"/>
        <p:cNvGrpSpPr/>
        <p:nvPr/>
      </p:nvGrpSpPr>
      <p:grpSpPr>
        <a:xfrm>
          <a:off x="0" y="0"/>
          <a:ext cx="0" cy="0"/>
          <a:chOff x="0" y="0"/>
          <a:chExt cx="0" cy="0"/>
        </a:xfrm>
      </p:grpSpPr>
      <p:sp>
        <p:nvSpPr>
          <p:cNvPr id="981" name="Google Shape;981;p7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82" name="Google Shape;982;p7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Definition &amp; Example</a:t>
            </a:r>
            <a:endParaRPr/>
          </a:p>
        </p:txBody>
      </p:sp>
      <p:sp>
        <p:nvSpPr>
          <p:cNvPr id="983" name="Google Shape;983;p74"/>
          <p:cNvSpPr/>
          <p:nvPr/>
        </p:nvSpPr>
        <p:spPr>
          <a:xfrm>
            <a:off x="0" y="1295400"/>
            <a:ext cx="8991600" cy="51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7" name="Shape 987"/>
        <p:cNvGrpSpPr/>
        <p:nvPr/>
      </p:nvGrpSpPr>
      <p:grpSpPr>
        <a:xfrm>
          <a:off x="0" y="0"/>
          <a:ext cx="0" cy="0"/>
          <a:chOff x="0" y="0"/>
          <a:chExt cx="0" cy="0"/>
        </a:xfrm>
      </p:grpSpPr>
      <p:sp>
        <p:nvSpPr>
          <p:cNvPr id="988" name="Google Shape;988;p7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89" name="Google Shape;989;p7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Resolution</a:t>
            </a:r>
            <a:endParaRPr/>
          </a:p>
        </p:txBody>
      </p:sp>
      <p:pic>
        <p:nvPicPr>
          <p:cNvPr id="990" name="Google Shape;990;p75"/>
          <p:cNvPicPr preferRelativeResize="0"/>
          <p:nvPr/>
        </p:nvPicPr>
        <p:blipFill rotWithShape="1">
          <a:blip r:embed="rId3">
            <a:alphaModFix/>
          </a:blip>
          <a:srcRect b="0" l="0" r="0" t="0"/>
          <a:stretch/>
        </p:blipFill>
        <p:spPr>
          <a:xfrm>
            <a:off x="304800" y="1295400"/>
            <a:ext cx="8610600" cy="5029200"/>
          </a:xfrm>
          <a:prstGeom prst="rect">
            <a:avLst/>
          </a:prstGeom>
          <a:noFill/>
          <a:ln>
            <a:noFill/>
          </a:ln>
        </p:spPr>
      </p:pic>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4" name="Shape 994"/>
        <p:cNvGrpSpPr/>
        <p:nvPr/>
      </p:nvGrpSpPr>
      <p:grpSpPr>
        <a:xfrm>
          <a:off x="0" y="0"/>
          <a:ext cx="0" cy="0"/>
          <a:chOff x="0" y="0"/>
          <a:chExt cx="0" cy="0"/>
        </a:xfrm>
      </p:grpSpPr>
      <p:sp>
        <p:nvSpPr>
          <p:cNvPr id="995" name="Google Shape;995;p7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996" name="Google Shape;996;p7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Compound Primary Key</a:t>
            </a:r>
            <a:endParaRPr/>
          </a:p>
        </p:txBody>
      </p:sp>
      <p:pic>
        <p:nvPicPr>
          <p:cNvPr id="997" name="Google Shape;997;p76"/>
          <p:cNvPicPr preferRelativeResize="0"/>
          <p:nvPr/>
        </p:nvPicPr>
        <p:blipFill rotWithShape="1">
          <a:blip r:embed="rId3">
            <a:alphaModFix/>
          </a:blip>
          <a:srcRect b="0" l="0" r="0" t="0"/>
          <a:stretch/>
        </p:blipFill>
        <p:spPr>
          <a:xfrm>
            <a:off x="228600" y="1371600"/>
            <a:ext cx="8686800" cy="4953000"/>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1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64" name="Google Shape;164;p1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Evolution of Data Warehousing</a:t>
            </a:r>
            <a:endParaRPr/>
          </a:p>
        </p:txBody>
      </p:sp>
      <p:sp>
        <p:nvSpPr>
          <p:cNvPr id="165" name="Google Shape;165;p1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a:solidFill>
                  <a:schemeClr val="lt1"/>
                </a:solidFill>
                <a:latin typeface="Arial Narrow"/>
                <a:ea typeface="Arial Narrow"/>
                <a:cs typeface="Arial Narrow"/>
                <a:sym typeface="Arial Narrow"/>
              </a:rPr>
              <a:t>Focus on Reporting</a:t>
            </a:r>
            <a:endParaRPr/>
          </a:p>
        </p:txBody>
      </p:sp>
      <p:pic>
        <p:nvPicPr>
          <p:cNvPr id="166" name="Google Shape;166;p14"/>
          <p:cNvPicPr preferRelativeResize="0"/>
          <p:nvPr/>
        </p:nvPicPr>
        <p:blipFill rotWithShape="1">
          <a:blip r:embed="rId3">
            <a:alphaModFix/>
          </a:blip>
          <a:srcRect b="0" l="0" r="0" t="0"/>
          <a:stretch/>
        </p:blipFill>
        <p:spPr>
          <a:xfrm>
            <a:off x="152400" y="1295400"/>
            <a:ext cx="3581400" cy="2362200"/>
          </a:xfrm>
          <a:prstGeom prst="rect">
            <a:avLst/>
          </a:prstGeom>
          <a:noFill/>
          <a:ln>
            <a:noFill/>
          </a:ln>
        </p:spPr>
      </p:pic>
      <p:pic>
        <p:nvPicPr>
          <p:cNvPr id="167" name="Google Shape;167;p14"/>
          <p:cNvPicPr preferRelativeResize="0"/>
          <p:nvPr/>
        </p:nvPicPr>
        <p:blipFill rotWithShape="1">
          <a:blip r:embed="rId4">
            <a:alphaModFix/>
          </a:blip>
          <a:srcRect b="0" l="0" r="0" t="0"/>
          <a:stretch/>
        </p:blipFill>
        <p:spPr>
          <a:xfrm>
            <a:off x="152400" y="3676650"/>
            <a:ext cx="4648200" cy="2724150"/>
          </a:xfrm>
          <a:prstGeom prst="rect">
            <a:avLst/>
          </a:prstGeom>
          <a:noFill/>
          <a:ln>
            <a:noFill/>
          </a:ln>
        </p:spPr>
      </p:pic>
      <p:pic>
        <p:nvPicPr>
          <p:cNvPr id="168" name="Google Shape;168;p14"/>
          <p:cNvPicPr preferRelativeResize="0"/>
          <p:nvPr/>
        </p:nvPicPr>
        <p:blipFill rotWithShape="1">
          <a:blip r:embed="rId5">
            <a:alphaModFix/>
          </a:blip>
          <a:srcRect b="0" l="0" r="0" t="0"/>
          <a:stretch/>
        </p:blipFill>
        <p:spPr>
          <a:xfrm>
            <a:off x="4800600" y="1981200"/>
            <a:ext cx="4038600" cy="3178175"/>
          </a:xfrm>
          <a:prstGeom prst="rect">
            <a:avLst/>
          </a:prstGeom>
          <a:noFill/>
          <a:ln>
            <a:noFill/>
          </a:ln>
        </p:spPr>
      </p:pic>
      <p:cxnSp>
        <p:nvCxnSpPr>
          <p:cNvPr id="169" name="Google Shape;169;p14"/>
          <p:cNvCxnSpPr/>
          <p:nvPr/>
        </p:nvCxnSpPr>
        <p:spPr>
          <a:xfrm>
            <a:off x="4800600" y="1219200"/>
            <a:ext cx="0" cy="5105400"/>
          </a:xfrm>
          <a:prstGeom prst="straightConnector1">
            <a:avLst/>
          </a:prstGeom>
          <a:noFill/>
          <a:ln cap="flat" cmpd="sng" w="9525">
            <a:solidFill>
              <a:schemeClr val="dk1"/>
            </a:solidFill>
            <a:prstDash val="solid"/>
            <a:miter lim="8000"/>
            <a:headEnd len="sm" w="sm" type="none"/>
            <a:tailEnd len="sm" w="sm" type="none"/>
          </a:ln>
        </p:spPr>
      </p:cxnSp>
      <p:cxnSp>
        <p:nvCxnSpPr>
          <p:cNvPr id="170" name="Google Shape;170;p14"/>
          <p:cNvCxnSpPr/>
          <p:nvPr/>
        </p:nvCxnSpPr>
        <p:spPr>
          <a:xfrm>
            <a:off x="0" y="3657600"/>
            <a:ext cx="4800600" cy="0"/>
          </a:xfrm>
          <a:prstGeom prst="straightConnector1">
            <a:avLst/>
          </a:prstGeom>
          <a:noFill/>
          <a:ln cap="flat" cmpd="sng" w="9525">
            <a:solidFill>
              <a:schemeClr val="dk1"/>
            </a:solidFill>
            <a:prstDash val="solid"/>
            <a:miter lim="8000"/>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1" name="Shape 1001"/>
        <p:cNvGrpSpPr/>
        <p:nvPr/>
      </p:nvGrpSpPr>
      <p:grpSpPr>
        <a:xfrm>
          <a:off x="0" y="0"/>
          <a:ext cx="0" cy="0"/>
          <a:chOff x="0" y="0"/>
          <a:chExt cx="0" cy="0"/>
        </a:xfrm>
      </p:grpSpPr>
      <p:sp>
        <p:nvSpPr>
          <p:cNvPr id="1002" name="Google Shape;1002;p7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03" name="Google Shape;1003;p7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 Definition &amp; Example</a:t>
            </a:r>
            <a:endParaRPr/>
          </a:p>
        </p:txBody>
      </p:sp>
      <p:pic>
        <p:nvPicPr>
          <p:cNvPr id="1004" name="Google Shape;1004;p77"/>
          <p:cNvPicPr preferRelativeResize="0"/>
          <p:nvPr/>
        </p:nvPicPr>
        <p:blipFill rotWithShape="1">
          <a:blip r:embed="rId3">
            <a:alphaModFix/>
          </a:blip>
          <a:srcRect b="0" l="0" r="0" t="0"/>
          <a:stretch/>
        </p:blipFill>
        <p:spPr>
          <a:xfrm>
            <a:off x="304800" y="1371600"/>
            <a:ext cx="8534400" cy="4953000"/>
          </a:xfrm>
          <a:prstGeom prst="rect">
            <a:avLst/>
          </a:prstGeom>
          <a:noFill/>
          <a:ln>
            <a:noFill/>
          </a:ln>
        </p:spPr>
      </p:pic>
    </p:spTree>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7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10" name="Google Shape;1010;p7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Phrase Example</a:t>
            </a:r>
            <a:endParaRPr/>
          </a:p>
        </p:txBody>
      </p:sp>
      <p:pic>
        <p:nvPicPr>
          <p:cNvPr id="1011" name="Google Shape;1011;p78"/>
          <p:cNvPicPr preferRelativeResize="0"/>
          <p:nvPr/>
        </p:nvPicPr>
        <p:blipFill rotWithShape="1">
          <a:blip r:embed="rId3">
            <a:alphaModFix/>
          </a:blip>
          <a:srcRect b="0" l="0" r="0" t="0"/>
          <a:stretch/>
        </p:blipFill>
        <p:spPr>
          <a:xfrm>
            <a:off x="152400" y="1371600"/>
            <a:ext cx="8763000" cy="4953000"/>
          </a:xfrm>
          <a:prstGeom prst="rect">
            <a:avLst/>
          </a:prstGeom>
          <a:noFill/>
          <a:ln>
            <a:noFill/>
          </a:ln>
        </p:spPr>
      </p:pic>
    </p:spTree>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5" name="Shape 1015"/>
        <p:cNvGrpSpPr/>
        <p:nvPr/>
      </p:nvGrpSpPr>
      <p:grpSpPr>
        <a:xfrm>
          <a:off x="0" y="0"/>
          <a:ext cx="0" cy="0"/>
          <a:chOff x="0" y="0"/>
          <a:chExt cx="0" cy="0"/>
        </a:xfrm>
      </p:grpSpPr>
      <p:sp>
        <p:nvSpPr>
          <p:cNvPr id="1016" name="Google Shape;1016;p7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17" name="Google Shape;1017;p7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Cardinality </a:t>
            </a:r>
            <a:endParaRPr/>
          </a:p>
        </p:txBody>
      </p:sp>
      <p:pic>
        <p:nvPicPr>
          <p:cNvPr id="1018" name="Google Shape;1018;p79"/>
          <p:cNvPicPr preferRelativeResize="0"/>
          <p:nvPr/>
        </p:nvPicPr>
        <p:blipFill rotWithShape="1">
          <a:blip r:embed="rId3">
            <a:alphaModFix/>
          </a:blip>
          <a:srcRect b="0" l="0" r="0" t="0"/>
          <a:stretch/>
        </p:blipFill>
        <p:spPr>
          <a:xfrm>
            <a:off x="152400" y="1447800"/>
            <a:ext cx="8839200" cy="4953000"/>
          </a:xfrm>
          <a:prstGeom prst="rect">
            <a:avLst/>
          </a:prstGeom>
          <a:noFill/>
          <a:ln>
            <a:noFill/>
          </a:ln>
        </p:spPr>
      </p:pic>
    </p:spTree>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2" name="Shape 1022"/>
        <p:cNvGrpSpPr/>
        <p:nvPr/>
      </p:nvGrpSpPr>
      <p:grpSpPr>
        <a:xfrm>
          <a:off x="0" y="0"/>
          <a:ext cx="0" cy="0"/>
          <a:chOff x="0" y="0"/>
          <a:chExt cx="0" cy="0"/>
        </a:xfrm>
      </p:grpSpPr>
      <p:sp>
        <p:nvSpPr>
          <p:cNvPr id="1023" name="Google Shape;1023;p8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24" name="Google Shape;1024;p8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Optionality</a:t>
            </a:r>
            <a:endParaRPr/>
          </a:p>
        </p:txBody>
      </p:sp>
      <p:pic>
        <p:nvPicPr>
          <p:cNvPr id="1025" name="Google Shape;1025;p80"/>
          <p:cNvPicPr preferRelativeResize="0"/>
          <p:nvPr/>
        </p:nvPicPr>
        <p:blipFill rotWithShape="1">
          <a:blip r:embed="rId3">
            <a:alphaModFix/>
          </a:blip>
          <a:srcRect b="0" l="0" r="0" t="0"/>
          <a:stretch/>
        </p:blipFill>
        <p:spPr>
          <a:xfrm>
            <a:off x="152400" y="1371600"/>
            <a:ext cx="8839200" cy="4953000"/>
          </a:xfrm>
          <a:prstGeom prst="rect">
            <a:avLst/>
          </a:prstGeom>
          <a:noFill/>
          <a:ln>
            <a:noFill/>
          </a:ln>
        </p:spPr>
      </p:pic>
    </p:spTree>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8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31" name="Google Shape;1031;p8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Notations – Information Engineering (IE) &amp; IDEF1X</a:t>
            </a:r>
            <a:endParaRPr/>
          </a:p>
        </p:txBody>
      </p:sp>
      <p:pic>
        <p:nvPicPr>
          <p:cNvPr id="1032" name="Google Shape;1032;p81"/>
          <p:cNvPicPr preferRelativeResize="0"/>
          <p:nvPr/>
        </p:nvPicPr>
        <p:blipFill rotWithShape="1">
          <a:blip r:embed="rId3">
            <a:alphaModFix/>
          </a:blip>
          <a:srcRect b="0" l="0" r="0" t="0"/>
          <a:stretch/>
        </p:blipFill>
        <p:spPr>
          <a:xfrm>
            <a:off x="228600" y="1447800"/>
            <a:ext cx="8763000" cy="4800600"/>
          </a:xfrm>
          <a:prstGeom prst="rect">
            <a:avLst/>
          </a:prstGeom>
          <a:noFill/>
          <a:ln>
            <a:noFill/>
          </a:ln>
        </p:spPr>
      </p:pic>
    </p:spTree>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6" name="Shape 1036"/>
        <p:cNvGrpSpPr/>
        <p:nvPr/>
      </p:nvGrpSpPr>
      <p:grpSpPr>
        <a:xfrm>
          <a:off x="0" y="0"/>
          <a:ext cx="0" cy="0"/>
          <a:chOff x="0" y="0"/>
          <a:chExt cx="0" cy="0"/>
        </a:xfrm>
      </p:grpSpPr>
      <p:sp>
        <p:nvSpPr>
          <p:cNvPr id="1037" name="Google Shape;1037;p8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38" name="Google Shape;1038;p8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Types</a:t>
            </a:r>
            <a:endParaRPr/>
          </a:p>
        </p:txBody>
      </p:sp>
      <p:pic>
        <p:nvPicPr>
          <p:cNvPr id="1039" name="Google Shape;1039;p82"/>
          <p:cNvPicPr preferRelativeResize="0"/>
          <p:nvPr/>
        </p:nvPicPr>
        <p:blipFill rotWithShape="1">
          <a:blip r:embed="rId3">
            <a:alphaModFix/>
          </a:blip>
          <a:srcRect b="0" l="0" r="0" t="0"/>
          <a:stretch/>
        </p:blipFill>
        <p:spPr>
          <a:xfrm>
            <a:off x="228600" y="1295400"/>
            <a:ext cx="8686800" cy="2514600"/>
          </a:xfrm>
          <a:prstGeom prst="rect">
            <a:avLst/>
          </a:prstGeom>
          <a:noFill/>
          <a:ln>
            <a:noFill/>
          </a:ln>
        </p:spPr>
      </p:pic>
      <p:pic>
        <p:nvPicPr>
          <p:cNvPr id="1040" name="Google Shape;1040;p82"/>
          <p:cNvPicPr preferRelativeResize="0"/>
          <p:nvPr/>
        </p:nvPicPr>
        <p:blipFill rotWithShape="1">
          <a:blip r:embed="rId4">
            <a:alphaModFix/>
          </a:blip>
          <a:srcRect b="0" l="0" r="0" t="0"/>
          <a:stretch/>
        </p:blipFill>
        <p:spPr>
          <a:xfrm>
            <a:off x="228600" y="4495800"/>
            <a:ext cx="8686800" cy="1219200"/>
          </a:xfrm>
          <a:prstGeom prst="rect">
            <a:avLst/>
          </a:prstGeom>
          <a:noFill/>
          <a:ln>
            <a:noFill/>
          </a:ln>
        </p:spPr>
      </p:pic>
    </p:spTree>
  </p:cSld>
  <p:clrMapOvr>
    <a:masterClrMapping/>
  </p:clrMapOvr>
  <p:transition spd="slow">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4" name="Shape 1044"/>
        <p:cNvGrpSpPr/>
        <p:nvPr/>
      </p:nvGrpSpPr>
      <p:grpSpPr>
        <a:xfrm>
          <a:off x="0" y="0"/>
          <a:ext cx="0" cy="0"/>
          <a:chOff x="0" y="0"/>
          <a:chExt cx="0" cy="0"/>
        </a:xfrm>
      </p:grpSpPr>
      <p:sp>
        <p:nvSpPr>
          <p:cNvPr id="1045" name="Google Shape;1045;p8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46" name="Google Shape;1046;p8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 Definition &amp; Example</a:t>
            </a:r>
            <a:endParaRPr/>
          </a:p>
        </p:txBody>
      </p:sp>
      <p:pic>
        <p:nvPicPr>
          <p:cNvPr id="1047" name="Google Shape;1047;p83"/>
          <p:cNvPicPr preferRelativeResize="0"/>
          <p:nvPr/>
        </p:nvPicPr>
        <p:blipFill rotWithShape="1">
          <a:blip r:embed="rId3">
            <a:alphaModFix/>
          </a:blip>
          <a:srcRect b="0" l="0" r="0" t="0"/>
          <a:stretch/>
        </p:blipFill>
        <p:spPr>
          <a:xfrm>
            <a:off x="228600" y="1295400"/>
            <a:ext cx="8305800" cy="3657600"/>
          </a:xfrm>
          <a:prstGeom prst="rect">
            <a:avLst/>
          </a:prstGeom>
          <a:noFill/>
          <a:ln>
            <a:noFill/>
          </a:ln>
        </p:spPr>
      </p:pic>
      <p:pic>
        <p:nvPicPr>
          <p:cNvPr id="1048" name="Google Shape;1048;p83"/>
          <p:cNvPicPr preferRelativeResize="0"/>
          <p:nvPr/>
        </p:nvPicPr>
        <p:blipFill rotWithShape="1">
          <a:blip r:embed="rId4">
            <a:alphaModFix/>
          </a:blip>
          <a:srcRect b="0" l="0" r="0" t="0"/>
          <a:stretch/>
        </p:blipFill>
        <p:spPr>
          <a:xfrm>
            <a:off x="381000" y="5181600"/>
            <a:ext cx="8534400" cy="1219200"/>
          </a:xfrm>
          <a:prstGeom prst="rect">
            <a:avLst/>
          </a:prstGeom>
          <a:noFill/>
          <a:ln>
            <a:noFill/>
          </a:ln>
        </p:spPr>
      </p:pic>
    </p:spTree>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2" name="Shape 1052"/>
        <p:cNvGrpSpPr/>
        <p:nvPr/>
      </p:nvGrpSpPr>
      <p:grpSpPr>
        <a:xfrm>
          <a:off x="0" y="0"/>
          <a:ext cx="0" cy="0"/>
          <a:chOff x="0" y="0"/>
          <a:chExt cx="0" cy="0"/>
        </a:xfrm>
      </p:grpSpPr>
      <p:sp>
        <p:nvSpPr>
          <p:cNvPr id="1053" name="Google Shape;1053;p8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54" name="Google Shape;1054;p8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Rules</a:t>
            </a:r>
            <a:endParaRPr/>
          </a:p>
        </p:txBody>
      </p:sp>
      <p:pic>
        <p:nvPicPr>
          <p:cNvPr id="1055" name="Google Shape;1055;p84"/>
          <p:cNvPicPr preferRelativeResize="0"/>
          <p:nvPr/>
        </p:nvPicPr>
        <p:blipFill rotWithShape="1">
          <a:blip r:embed="rId3">
            <a:alphaModFix/>
          </a:blip>
          <a:srcRect b="0" l="0" r="0" t="0"/>
          <a:stretch/>
        </p:blipFill>
        <p:spPr>
          <a:xfrm>
            <a:off x="381000" y="1295400"/>
            <a:ext cx="8458200" cy="3352800"/>
          </a:xfrm>
          <a:prstGeom prst="rect">
            <a:avLst/>
          </a:prstGeom>
          <a:noFill/>
          <a:ln>
            <a:noFill/>
          </a:ln>
        </p:spPr>
      </p:pic>
      <p:pic>
        <p:nvPicPr>
          <p:cNvPr id="1056" name="Google Shape;1056;p84"/>
          <p:cNvPicPr preferRelativeResize="0"/>
          <p:nvPr/>
        </p:nvPicPr>
        <p:blipFill rotWithShape="1">
          <a:blip r:embed="rId4">
            <a:alphaModFix/>
          </a:blip>
          <a:srcRect b="0" l="0" r="0" t="0"/>
          <a:stretch/>
        </p:blipFill>
        <p:spPr>
          <a:xfrm>
            <a:off x="228600" y="4800600"/>
            <a:ext cx="8686800" cy="685800"/>
          </a:xfrm>
          <a:prstGeom prst="rect">
            <a:avLst/>
          </a:prstGeom>
          <a:noFill/>
          <a:ln>
            <a:noFill/>
          </a:ln>
        </p:spPr>
      </p:pic>
      <p:pic>
        <p:nvPicPr>
          <p:cNvPr id="1057" name="Google Shape;1057;p84"/>
          <p:cNvPicPr preferRelativeResize="0"/>
          <p:nvPr/>
        </p:nvPicPr>
        <p:blipFill rotWithShape="1">
          <a:blip r:embed="rId5">
            <a:alphaModFix/>
          </a:blip>
          <a:srcRect b="0" l="0" r="0" t="0"/>
          <a:stretch/>
        </p:blipFill>
        <p:spPr>
          <a:xfrm>
            <a:off x="304800" y="5486400"/>
            <a:ext cx="5486400" cy="381000"/>
          </a:xfrm>
          <a:prstGeom prst="rect">
            <a:avLst/>
          </a:prstGeom>
          <a:noFill/>
          <a:ln>
            <a:noFill/>
          </a:ln>
        </p:spPr>
      </p:pic>
    </p:spTree>
  </p:cSld>
  <p:clrMapOvr>
    <a:masterClrMapping/>
  </p:clrMapOvr>
  <p:transition spd="slow">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1" name="Shape 1061"/>
        <p:cNvGrpSpPr/>
        <p:nvPr/>
      </p:nvGrpSpPr>
      <p:grpSpPr>
        <a:xfrm>
          <a:off x="0" y="0"/>
          <a:ext cx="0" cy="0"/>
          <a:chOff x="0" y="0"/>
          <a:chExt cx="0" cy="0"/>
        </a:xfrm>
      </p:grpSpPr>
      <p:sp>
        <p:nvSpPr>
          <p:cNvPr id="1062" name="Google Shape;1062;p85"/>
          <p:cNvSpPr txBox="1"/>
          <p:nvPr/>
        </p:nvSpPr>
        <p:spPr>
          <a:xfrm>
            <a:off x="4038600" y="3625850"/>
            <a:ext cx="4737100" cy="94615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Data Modeling </a:t>
            </a:r>
            <a:endParaRPr/>
          </a:p>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in Data warehouse</a:t>
            </a:r>
            <a:endParaRPr/>
          </a:p>
        </p:txBody>
      </p:sp>
    </p:spTree>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sp>
        <p:nvSpPr>
          <p:cNvPr id="1067" name="Google Shape;1067;p8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068" name="Google Shape;1068;p8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069" name="Google Shape;1069;p8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A DWH Environment</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Involves multiple (viz. source, staging &amp; target) layers of data storages</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Each layer has unique data modeling requirements</a:t>
            </a:r>
            <a:endParaRPr/>
          </a:p>
          <a:p>
            <a:pPr indent="-114300" lvl="0" marL="228600" marR="0" rtl="0" algn="l">
              <a:lnSpc>
                <a:spcPct val="120000"/>
              </a:lnSpc>
              <a:spcBef>
                <a:spcPts val="360"/>
              </a:spcBef>
              <a:spcAft>
                <a:spcPts val="0"/>
              </a:spcAft>
              <a:buClr>
                <a:srgbClr val="006887"/>
              </a:buClr>
              <a:buSzPts val="1800"/>
              <a:buFont typeface="Noto Sans Symbols"/>
              <a:buNone/>
            </a:pPr>
            <a:r>
              <a:t/>
            </a:r>
            <a:endParaRPr b="1" i="0" sz="1800" u="none" cap="none" strike="noStrike">
              <a:solidFill>
                <a:schemeClr val="dk1"/>
              </a:solidFill>
              <a:latin typeface="Rambla"/>
              <a:ea typeface="Rambla"/>
              <a:cs typeface="Rambla"/>
              <a:sym typeface="Rambla"/>
            </a:endParaRPr>
          </a:p>
        </p:txBody>
      </p:sp>
      <p:grpSp>
        <p:nvGrpSpPr>
          <p:cNvPr id="1070" name="Google Shape;1070;p86"/>
          <p:cNvGrpSpPr/>
          <p:nvPr/>
        </p:nvGrpSpPr>
        <p:grpSpPr>
          <a:xfrm>
            <a:off x="622300" y="3429000"/>
            <a:ext cx="8127999" cy="2743200"/>
            <a:chOff x="622300" y="3429000"/>
            <a:chExt cx="8127999" cy="2743200"/>
          </a:xfrm>
        </p:grpSpPr>
        <p:sp>
          <p:nvSpPr>
            <p:cNvPr id="1071" name="Google Shape;1071;p86"/>
            <p:cNvSpPr/>
            <p:nvPr/>
          </p:nvSpPr>
          <p:spPr>
            <a:xfrm>
              <a:off x="622300" y="3429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S1</a:t>
              </a:r>
              <a:endParaRPr/>
            </a:p>
          </p:txBody>
        </p:sp>
        <p:sp>
          <p:nvSpPr>
            <p:cNvPr id="1072" name="Google Shape;1072;p86"/>
            <p:cNvSpPr/>
            <p:nvPr/>
          </p:nvSpPr>
          <p:spPr>
            <a:xfrm>
              <a:off x="622300" y="4378325"/>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S2</a:t>
              </a:r>
              <a:endParaRPr/>
            </a:p>
          </p:txBody>
        </p:sp>
        <p:sp>
          <p:nvSpPr>
            <p:cNvPr id="1073" name="Google Shape;1073;p86"/>
            <p:cNvSpPr/>
            <p:nvPr/>
          </p:nvSpPr>
          <p:spPr>
            <a:xfrm>
              <a:off x="622300" y="5334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S3</a:t>
              </a:r>
              <a:endParaRPr/>
            </a:p>
          </p:txBody>
        </p:sp>
        <p:sp>
          <p:nvSpPr>
            <p:cNvPr id="1074" name="Google Shape;1074;p86"/>
            <p:cNvSpPr/>
            <p:nvPr/>
          </p:nvSpPr>
          <p:spPr>
            <a:xfrm>
              <a:off x="2001837" y="4238625"/>
              <a:ext cx="982662" cy="1084262"/>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Staging</a:t>
              </a:r>
              <a:endParaRPr/>
            </a:p>
          </p:txBody>
        </p:sp>
        <p:sp>
          <p:nvSpPr>
            <p:cNvPr id="1075" name="Google Shape;1075;p86"/>
            <p:cNvSpPr/>
            <p:nvPr/>
          </p:nvSpPr>
          <p:spPr>
            <a:xfrm>
              <a:off x="1384300" y="4589462"/>
              <a:ext cx="609600" cy="438150"/>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6" name="Google Shape;1076;p86"/>
            <p:cNvSpPr/>
            <p:nvPr/>
          </p:nvSpPr>
          <p:spPr>
            <a:xfrm>
              <a:off x="3689350" y="3962400"/>
              <a:ext cx="1219200" cy="17526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Data</a:t>
              </a:r>
              <a:endParaRPr/>
            </a:p>
            <a:p>
              <a:pPr indent="0" lvl="0" marL="0" marR="0" rtl="0" algn="ctr">
                <a:lnSpc>
                  <a:spcPct val="100000"/>
                </a:lnSpc>
                <a:spcBef>
                  <a:spcPts val="800"/>
                </a:spcBef>
                <a:spcAft>
                  <a:spcPts val="0"/>
                </a:spcAft>
                <a:buClr>
                  <a:schemeClr val="lt2"/>
                </a:buClr>
                <a:buFont typeface="Times New Roman"/>
                <a:buNone/>
              </a:pPr>
              <a:r>
                <a:rPr b="1" i="0" lang="en-US" sz="1600" u="none">
                  <a:solidFill>
                    <a:schemeClr val="lt2"/>
                  </a:solidFill>
                  <a:latin typeface="Times New Roman"/>
                  <a:ea typeface="Times New Roman"/>
                  <a:cs typeface="Times New Roman"/>
                  <a:sym typeface="Times New Roman"/>
                </a:rPr>
                <a:t>Warehouse</a:t>
              </a:r>
              <a:endParaRPr/>
            </a:p>
          </p:txBody>
        </p:sp>
        <p:sp>
          <p:nvSpPr>
            <p:cNvPr id="1077" name="Google Shape;1077;p86"/>
            <p:cNvSpPr/>
            <p:nvPr/>
          </p:nvSpPr>
          <p:spPr>
            <a:xfrm>
              <a:off x="2990850" y="4595812"/>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8" name="Google Shape;1078;p86"/>
            <p:cNvSpPr/>
            <p:nvPr/>
          </p:nvSpPr>
          <p:spPr>
            <a:xfrm>
              <a:off x="5575300" y="3627437"/>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a:solidFill>
                  <a:srgbClr val="CC3300"/>
                </a:solidFill>
                <a:latin typeface="Open Sans"/>
                <a:ea typeface="Open Sans"/>
                <a:cs typeface="Open Sans"/>
                <a:sym typeface="Open Sans"/>
              </a:endParaRPr>
            </a:p>
            <a:p>
              <a:pPr indent="0" lvl="0" marL="0" marR="0" rtl="0" algn="ctr">
                <a:lnSpc>
                  <a:spcPct val="100000"/>
                </a:lnSpc>
                <a:spcBef>
                  <a:spcPts val="800"/>
                </a:spcBef>
                <a:spcAft>
                  <a:spcPts val="0"/>
                </a:spcAft>
                <a:buClr>
                  <a:schemeClr val="lt2"/>
                </a:buClr>
                <a:buFont typeface="Open Sans"/>
                <a:buNone/>
              </a:pPr>
              <a:r>
                <a:rPr b="1" i="0" lang="en-US" sz="1600" u="none">
                  <a:solidFill>
                    <a:schemeClr val="lt2"/>
                  </a:solidFill>
                  <a:latin typeface="Open Sans"/>
                  <a:ea typeface="Open Sans"/>
                  <a:cs typeface="Open Sans"/>
                  <a:sym typeface="Open Sans"/>
                </a:rPr>
                <a:t>Data Mart</a:t>
              </a:r>
              <a:endParaRPr/>
            </a:p>
            <a:p>
              <a:pPr indent="0" lvl="0" marL="0" marR="0" rtl="0" algn="l">
                <a:lnSpc>
                  <a:spcPct val="100000"/>
                </a:lnSpc>
                <a:spcBef>
                  <a:spcPts val="0"/>
                </a:spcBef>
                <a:spcAft>
                  <a:spcPts val="0"/>
                </a:spcAft>
                <a:buNone/>
              </a:pPr>
              <a:r>
                <a:t/>
              </a:r>
              <a:endParaRPr b="1" i="0" sz="1600" u="none">
                <a:solidFill>
                  <a:schemeClr val="lt2"/>
                </a:solidFill>
                <a:latin typeface="Open Sans"/>
                <a:ea typeface="Open Sans"/>
                <a:cs typeface="Open Sans"/>
                <a:sym typeface="Open Sans"/>
              </a:endParaRPr>
            </a:p>
          </p:txBody>
        </p:sp>
        <p:sp>
          <p:nvSpPr>
            <p:cNvPr id="1079" name="Google Shape;1079;p86"/>
            <p:cNvSpPr/>
            <p:nvPr/>
          </p:nvSpPr>
          <p:spPr>
            <a:xfrm>
              <a:off x="5592762" y="4811712"/>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a:solidFill>
                  <a:srgbClr val="CC3300"/>
                </a:solidFill>
                <a:latin typeface="Open Sans"/>
                <a:ea typeface="Open Sans"/>
                <a:cs typeface="Open Sans"/>
                <a:sym typeface="Open Sans"/>
              </a:endParaRPr>
            </a:p>
            <a:p>
              <a:pPr indent="0" lvl="0" marL="0" marR="0" rtl="0" algn="ctr">
                <a:lnSpc>
                  <a:spcPct val="100000"/>
                </a:lnSpc>
                <a:spcBef>
                  <a:spcPts val="800"/>
                </a:spcBef>
                <a:spcAft>
                  <a:spcPts val="0"/>
                </a:spcAft>
                <a:buClr>
                  <a:schemeClr val="lt2"/>
                </a:buClr>
                <a:buFont typeface="Open Sans"/>
                <a:buNone/>
              </a:pPr>
              <a:r>
                <a:rPr b="1" i="0" lang="en-US" sz="1600" u="none">
                  <a:solidFill>
                    <a:schemeClr val="lt2"/>
                  </a:solidFill>
                  <a:latin typeface="Open Sans"/>
                  <a:ea typeface="Open Sans"/>
                  <a:cs typeface="Open Sans"/>
                  <a:sym typeface="Open Sans"/>
                </a:rPr>
                <a:t>Data Mart</a:t>
              </a:r>
              <a:endParaRPr/>
            </a:p>
            <a:p>
              <a:pPr indent="0" lvl="0" marL="0" marR="0" rtl="0" algn="l">
                <a:lnSpc>
                  <a:spcPct val="100000"/>
                </a:lnSpc>
                <a:spcBef>
                  <a:spcPts val="0"/>
                </a:spcBef>
                <a:spcAft>
                  <a:spcPts val="0"/>
                </a:spcAft>
                <a:buNone/>
              </a:pPr>
              <a:r>
                <a:t/>
              </a:r>
              <a:endParaRPr b="1" i="0" sz="1600" u="none">
                <a:solidFill>
                  <a:schemeClr val="lt2"/>
                </a:solidFill>
                <a:latin typeface="Open Sans"/>
                <a:ea typeface="Open Sans"/>
                <a:cs typeface="Open Sans"/>
                <a:sym typeface="Open Sans"/>
              </a:endParaRPr>
            </a:p>
          </p:txBody>
        </p:sp>
        <p:sp>
          <p:nvSpPr>
            <p:cNvPr id="1080" name="Google Shape;1080;p86"/>
            <p:cNvSpPr/>
            <p:nvPr/>
          </p:nvSpPr>
          <p:spPr>
            <a:xfrm>
              <a:off x="4965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1" name="Google Shape;1081;p86"/>
            <p:cNvSpPr/>
            <p:nvPr/>
          </p:nvSpPr>
          <p:spPr>
            <a:xfrm>
              <a:off x="6870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082" name="Google Shape;1082;p86"/>
            <p:cNvGrpSpPr/>
            <p:nvPr/>
          </p:nvGrpSpPr>
          <p:grpSpPr>
            <a:xfrm>
              <a:off x="7724775" y="3492500"/>
              <a:ext cx="609600" cy="687387"/>
              <a:chOff x="1600200" y="304800"/>
              <a:chExt cx="1905000" cy="1981200"/>
            </a:xfrm>
          </p:grpSpPr>
          <p:sp>
            <p:nvSpPr>
              <p:cNvPr id="1083" name="Google Shape;1083;p86"/>
              <p:cNvSpPr/>
              <p:nvPr/>
            </p:nvSpPr>
            <p:spPr>
              <a:xfrm>
                <a:off x="1600200" y="304800"/>
                <a:ext cx="1890712" cy="1981200"/>
              </a:xfrm>
              <a:prstGeom prst="cube">
                <a:avLst>
                  <a:gd fmla="val 25000" name="adj"/>
                </a:avLst>
              </a:prstGeom>
              <a:solidFill>
                <a:srgbClr val="FCF79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084" name="Google Shape;1084;p86"/>
              <p:cNvCxnSpPr/>
              <p:nvPr/>
            </p:nvCxnSpPr>
            <p:spPr>
              <a:xfrm>
                <a:off x="18288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5" name="Google Shape;1085;p86"/>
              <p:cNvCxnSpPr/>
              <p:nvPr/>
            </p:nvCxnSpPr>
            <p:spPr>
              <a:xfrm>
                <a:off x="20574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6" name="Google Shape;1086;p86"/>
              <p:cNvCxnSpPr/>
              <p:nvPr/>
            </p:nvCxnSpPr>
            <p:spPr>
              <a:xfrm>
                <a:off x="22860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7" name="Google Shape;1087;p86"/>
              <p:cNvCxnSpPr/>
              <p:nvPr/>
            </p:nvCxnSpPr>
            <p:spPr>
              <a:xfrm>
                <a:off x="25146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8" name="Google Shape;1088;p86"/>
              <p:cNvCxnSpPr/>
              <p:nvPr/>
            </p:nvCxnSpPr>
            <p:spPr>
              <a:xfrm>
                <a:off x="27432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9" name="Google Shape;1089;p86"/>
              <p:cNvCxnSpPr/>
              <p:nvPr/>
            </p:nvCxnSpPr>
            <p:spPr>
              <a:xfrm flipH="1" rot="10800000">
                <a:off x="18288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0" name="Google Shape;1090;p86"/>
              <p:cNvCxnSpPr/>
              <p:nvPr/>
            </p:nvCxnSpPr>
            <p:spPr>
              <a:xfrm flipH="1" rot="10800000">
                <a:off x="20574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1" name="Google Shape;1091;p86"/>
              <p:cNvCxnSpPr/>
              <p:nvPr/>
            </p:nvCxnSpPr>
            <p:spPr>
              <a:xfrm flipH="1" rot="10800000">
                <a:off x="22860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2" name="Google Shape;1092;p86"/>
              <p:cNvCxnSpPr/>
              <p:nvPr/>
            </p:nvCxnSpPr>
            <p:spPr>
              <a:xfrm flipH="1" rot="10800000">
                <a:off x="25146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3" name="Google Shape;1093;p86"/>
              <p:cNvCxnSpPr/>
              <p:nvPr/>
            </p:nvCxnSpPr>
            <p:spPr>
              <a:xfrm flipH="1" rot="10800000">
                <a:off x="27432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4" name="Google Shape;1094;p86"/>
              <p:cNvCxnSpPr/>
              <p:nvPr/>
            </p:nvCxnSpPr>
            <p:spPr>
              <a:xfrm>
                <a:off x="1600200" y="990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5" name="Google Shape;1095;p86"/>
              <p:cNvCxnSpPr/>
              <p:nvPr/>
            </p:nvCxnSpPr>
            <p:spPr>
              <a:xfrm>
                <a:off x="1600200" y="1219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6" name="Google Shape;1096;p86"/>
              <p:cNvCxnSpPr/>
              <p:nvPr/>
            </p:nvCxnSpPr>
            <p:spPr>
              <a:xfrm>
                <a:off x="1600200" y="1447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7" name="Google Shape;1097;p86"/>
              <p:cNvCxnSpPr/>
              <p:nvPr/>
            </p:nvCxnSpPr>
            <p:spPr>
              <a:xfrm>
                <a:off x="1600200" y="1676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8" name="Google Shape;1098;p86"/>
              <p:cNvCxnSpPr/>
              <p:nvPr/>
            </p:nvCxnSpPr>
            <p:spPr>
              <a:xfrm>
                <a:off x="1600200" y="1905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9" name="Google Shape;1099;p86"/>
              <p:cNvCxnSpPr/>
              <p:nvPr/>
            </p:nvCxnSpPr>
            <p:spPr>
              <a:xfrm>
                <a:off x="1600200" y="2133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0" name="Google Shape;1100;p86"/>
              <p:cNvCxnSpPr/>
              <p:nvPr/>
            </p:nvCxnSpPr>
            <p:spPr>
              <a:xfrm>
                <a:off x="1676400" y="685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1" name="Google Shape;1101;p86"/>
              <p:cNvCxnSpPr/>
              <p:nvPr/>
            </p:nvCxnSpPr>
            <p:spPr>
              <a:xfrm>
                <a:off x="1752600" y="609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2" name="Google Shape;1102;p86"/>
              <p:cNvCxnSpPr/>
              <p:nvPr/>
            </p:nvCxnSpPr>
            <p:spPr>
              <a:xfrm>
                <a:off x="1828800" y="533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3" name="Google Shape;1103;p86"/>
              <p:cNvCxnSpPr/>
              <p:nvPr/>
            </p:nvCxnSpPr>
            <p:spPr>
              <a:xfrm>
                <a:off x="1905000" y="457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4" name="Google Shape;1104;p86"/>
              <p:cNvCxnSpPr/>
              <p:nvPr/>
            </p:nvCxnSpPr>
            <p:spPr>
              <a:xfrm>
                <a:off x="1981200" y="381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5" name="Google Shape;1105;p86"/>
              <p:cNvCxnSpPr/>
              <p:nvPr/>
            </p:nvCxnSpPr>
            <p:spPr>
              <a:xfrm>
                <a:off x="3124200" y="6858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6" name="Google Shape;1106;p86"/>
              <p:cNvCxnSpPr/>
              <p:nvPr/>
            </p:nvCxnSpPr>
            <p:spPr>
              <a:xfrm>
                <a:off x="3200400" y="6096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7" name="Google Shape;1107;p86"/>
              <p:cNvCxnSpPr/>
              <p:nvPr/>
            </p:nvCxnSpPr>
            <p:spPr>
              <a:xfrm>
                <a:off x="3276600" y="5334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8" name="Google Shape;1108;p86"/>
              <p:cNvCxnSpPr/>
              <p:nvPr/>
            </p:nvCxnSpPr>
            <p:spPr>
              <a:xfrm>
                <a:off x="3352800" y="4572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9" name="Google Shape;1109;p86"/>
              <p:cNvCxnSpPr/>
              <p:nvPr/>
            </p:nvCxnSpPr>
            <p:spPr>
              <a:xfrm>
                <a:off x="3429000" y="381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0" name="Google Shape;1110;p86"/>
              <p:cNvCxnSpPr/>
              <p:nvPr/>
            </p:nvCxnSpPr>
            <p:spPr>
              <a:xfrm flipH="1">
                <a:off x="3048000" y="457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1" name="Google Shape;1111;p86"/>
              <p:cNvCxnSpPr/>
              <p:nvPr/>
            </p:nvCxnSpPr>
            <p:spPr>
              <a:xfrm flipH="1">
                <a:off x="3048000" y="6858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2" name="Google Shape;1112;p86"/>
              <p:cNvCxnSpPr/>
              <p:nvPr/>
            </p:nvCxnSpPr>
            <p:spPr>
              <a:xfrm flipH="1">
                <a:off x="3048000" y="9144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3" name="Google Shape;1113;p86"/>
              <p:cNvCxnSpPr/>
              <p:nvPr/>
            </p:nvCxnSpPr>
            <p:spPr>
              <a:xfrm flipH="1">
                <a:off x="3048000" y="11430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4" name="Google Shape;1114;p86"/>
              <p:cNvCxnSpPr/>
              <p:nvPr/>
            </p:nvCxnSpPr>
            <p:spPr>
              <a:xfrm flipH="1">
                <a:off x="3048000" y="13716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5" name="Google Shape;1115;p86"/>
              <p:cNvCxnSpPr/>
              <p:nvPr/>
            </p:nvCxnSpPr>
            <p:spPr>
              <a:xfrm flipH="1">
                <a:off x="3048000" y="1600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grpSp>
        <p:sp>
          <p:nvSpPr>
            <p:cNvPr id="1116" name="Google Shape;1116;p86"/>
            <p:cNvSpPr txBox="1"/>
            <p:nvPr/>
          </p:nvSpPr>
          <p:spPr>
            <a:xfrm>
              <a:off x="7512050" y="4179887"/>
              <a:ext cx="974725"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a:solidFill>
                    <a:schemeClr val="lt2"/>
                  </a:solidFill>
                  <a:latin typeface="Times New Roman"/>
                  <a:ea typeface="Times New Roman"/>
                  <a:cs typeface="Times New Roman"/>
                  <a:sym typeface="Times New Roman"/>
                </a:rPr>
                <a:t>Olap</a:t>
              </a:r>
              <a:endParaRPr/>
            </a:p>
          </p:txBody>
        </p:sp>
        <p:sp>
          <p:nvSpPr>
            <p:cNvPr id="1117" name="Google Shape;1117;p86"/>
            <p:cNvSpPr txBox="1"/>
            <p:nvPr/>
          </p:nvSpPr>
          <p:spPr>
            <a:xfrm>
              <a:off x="7300912" y="5540375"/>
              <a:ext cx="1449387"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a:solidFill>
                    <a:schemeClr val="lt2"/>
                  </a:solidFill>
                  <a:latin typeface="Times New Roman"/>
                  <a:ea typeface="Times New Roman"/>
                  <a:cs typeface="Times New Roman"/>
                  <a:sym typeface="Times New Roman"/>
                </a:rPr>
                <a:t>Reports</a:t>
              </a:r>
              <a:endParaRPr/>
            </a:p>
          </p:txBody>
        </p:sp>
        <p:sp>
          <p:nvSpPr>
            <p:cNvPr id="1118" name="Google Shape;1118;p86"/>
            <p:cNvSpPr/>
            <p:nvPr/>
          </p:nvSpPr>
          <p:spPr>
            <a:xfrm>
              <a:off x="7648575" y="4840287"/>
              <a:ext cx="685800" cy="755650"/>
            </a:xfrm>
            <a:prstGeom prst="flowChartMultidocument">
              <a:avLst/>
            </a:prstGeom>
            <a:solidFill>
              <a:srgbClr val="FFCCC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119" name="Google Shape;1119;p86"/>
            <p:cNvPicPr preferRelativeResize="0"/>
            <p:nvPr/>
          </p:nvPicPr>
          <p:blipFill rotWithShape="1">
            <a:blip r:embed="rId3">
              <a:alphaModFix/>
            </a:blip>
            <a:srcRect b="0" l="0" r="0" t="0"/>
            <a:stretch/>
          </p:blipFill>
          <p:spPr>
            <a:xfrm>
              <a:off x="7807325" y="4935537"/>
              <a:ext cx="290512" cy="282575"/>
            </a:xfrm>
            <a:prstGeom prst="rect">
              <a:avLst/>
            </a:prstGeom>
            <a:noFill/>
            <a:ln>
              <a:noFill/>
            </a:ln>
          </p:spPr>
        </p:pic>
        <p:pic>
          <p:nvPicPr>
            <p:cNvPr id="1120" name="Google Shape;1120;p86"/>
            <p:cNvPicPr preferRelativeResize="0"/>
            <p:nvPr/>
          </p:nvPicPr>
          <p:blipFill rotWithShape="1">
            <a:blip r:embed="rId4">
              <a:alphaModFix/>
            </a:blip>
            <a:srcRect b="0" l="0" r="0" t="0"/>
            <a:stretch/>
          </p:blipFill>
          <p:spPr>
            <a:xfrm>
              <a:off x="7700962" y="5260975"/>
              <a:ext cx="422275" cy="241300"/>
            </a:xfrm>
            <a:prstGeom prst="rect">
              <a:avLst/>
            </a:prstGeom>
            <a:noFill/>
            <a:ln>
              <a:noFill/>
            </a:ln>
          </p:spPr>
        </p:pic>
      </p:gr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1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76" name="Google Shape;176;p1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Need for Data Warehousing</a:t>
            </a:r>
            <a:endParaRPr/>
          </a:p>
        </p:txBody>
      </p:sp>
      <p:sp>
        <p:nvSpPr>
          <p:cNvPr id="177" name="Google Shape;177;p1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Better business intelligence for end-users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Reduction in time to locate, access, and analyze information</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Consolidation of disparate information sources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Strategic advantage over competitors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Faster time-to-market for products and services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Replacement of older, less-responsive decision support systems</a:t>
            </a:r>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2000" u="none" cap="none" strike="noStrike">
                <a:solidFill>
                  <a:srgbClr val="3C5658"/>
                </a:solidFill>
                <a:latin typeface="Rambla"/>
                <a:ea typeface="Rambla"/>
                <a:cs typeface="Rambla"/>
                <a:sym typeface="Rambla"/>
              </a:rPr>
              <a:t>Reduction in demand on IS to generate reports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4" name="Shape 1124"/>
        <p:cNvGrpSpPr/>
        <p:nvPr/>
      </p:nvGrpSpPr>
      <p:grpSpPr>
        <a:xfrm>
          <a:off x="0" y="0"/>
          <a:ext cx="0" cy="0"/>
          <a:chOff x="0" y="0"/>
          <a:chExt cx="0" cy="0"/>
        </a:xfrm>
      </p:grpSpPr>
      <p:sp>
        <p:nvSpPr>
          <p:cNvPr id="1125" name="Google Shape;1125;p8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26" name="Google Shape;1126;p8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127" name="Google Shape;1127;p87"/>
          <p:cNvSpPr txBox="1"/>
          <p:nvPr>
            <p:ph idx="1" type="body"/>
          </p:nvPr>
        </p:nvSpPr>
        <p:spPr>
          <a:xfrm>
            <a:off x="304800" y="1295400"/>
            <a:ext cx="8534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ans Symbols"/>
              <a:buChar char="▪"/>
            </a:pPr>
            <a:r>
              <a:rPr b="1" i="0" lang="en-US" sz="2000" u="none">
                <a:solidFill>
                  <a:schemeClr val="dk1"/>
                </a:solidFill>
                <a:latin typeface="Rambla"/>
                <a:ea typeface="Rambla"/>
                <a:cs typeface="Rambla"/>
                <a:sym typeface="Rambla"/>
              </a:rPr>
              <a:t>Data Modeling Approaches</a:t>
            </a:r>
            <a:endParaRPr/>
          </a:p>
          <a:p>
            <a:pPr indent="-228600" lvl="1" marL="685800" marR="0" rtl="0" algn="l">
              <a:lnSpc>
                <a:spcPct val="120000"/>
              </a:lnSpc>
              <a:spcBef>
                <a:spcPts val="280"/>
              </a:spcBef>
              <a:spcAft>
                <a:spcPts val="0"/>
              </a:spcAft>
              <a:buClr>
                <a:srgbClr val="003366"/>
              </a:buClr>
              <a:buSzPts val="1400"/>
              <a:buFont typeface="Noto Sans Symbols"/>
              <a:buChar char="•"/>
            </a:pPr>
            <a:r>
              <a:rPr b="1" i="0" lang="en-US" sz="1400" u="none" cap="none" strike="noStrike">
                <a:solidFill>
                  <a:schemeClr val="dk1"/>
                </a:solidFill>
                <a:latin typeface="Rambla"/>
                <a:ea typeface="Rambla"/>
                <a:cs typeface="Rambla"/>
                <a:sym typeface="Rambla"/>
              </a:rPr>
              <a:t>Entity Relational Approach</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Traditional modeling technique (more normalized)</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Technique of choice for OLTP</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Suits for corporate data Warehouse</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ans Symbols"/>
              <a:buChar char="▫"/>
            </a:pPr>
            <a:r>
              <a:rPr b="0" i="0" lang="en-US" sz="1400" u="none" cap="none" strike="noStrike">
                <a:solidFill>
                  <a:schemeClr val="dk1"/>
                </a:solidFill>
                <a:latin typeface="Rambla"/>
                <a:ea typeface="Rambla"/>
                <a:cs typeface="Rambla"/>
                <a:sym typeface="Rambla"/>
              </a:rPr>
              <a:t>Eliminate redundancy</a:t>
            </a:r>
            <a:endParaRPr/>
          </a:p>
          <a:p>
            <a:pPr indent="-119062" lvl="3" marL="1490662" marR="0" rtl="0" algn="l">
              <a:lnSpc>
                <a:spcPct val="120000"/>
              </a:lnSpc>
              <a:spcBef>
                <a:spcPts val="280"/>
              </a:spcBef>
              <a:spcAft>
                <a:spcPts val="0"/>
              </a:spcAft>
              <a:buClr>
                <a:schemeClr val="dk1"/>
              </a:buClr>
              <a:buSzPts val="1400"/>
              <a:buFont typeface="Noto Sans Symbols"/>
              <a:buChar char="▫"/>
            </a:pPr>
            <a:r>
              <a:rPr b="0" i="0" lang="en-US" sz="1400" u="none" cap="none" strike="noStrike">
                <a:solidFill>
                  <a:schemeClr val="dk1"/>
                </a:solidFill>
                <a:latin typeface="Rambla"/>
                <a:ea typeface="Rambla"/>
                <a:cs typeface="Rambla"/>
                <a:sym typeface="Rambla"/>
              </a:rPr>
              <a:t>Transaction efficiency</a:t>
            </a:r>
            <a:endParaRPr/>
          </a:p>
          <a:p>
            <a:pPr indent="-228600" lvl="1" marL="685800" marR="0" rtl="0" algn="l">
              <a:lnSpc>
                <a:spcPct val="120000"/>
              </a:lnSpc>
              <a:spcBef>
                <a:spcPts val="360"/>
              </a:spcBef>
              <a:spcAft>
                <a:spcPts val="0"/>
              </a:spcAft>
              <a:buClr>
                <a:srgbClr val="003366"/>
              </a:buClr>
              <a:buSzPts val="1800"/>
              <a:buFont typeface="Noto Sans Symbols"/>
              <a:buChar char="•"/>
            </a:pPr>
            <a:r>
              <a:rPr b="1" i="0" lang="en-US" sz="1800" u="none" cap="none" strike="noStrike">
                <a:solidFill>
                  <a:schemeClr val="dk1"/>
                </a:solidFill>
                <a:latin typeface="Rambla"/>
                <a:ea typeface="Rambla"/>
                <a:cs typeface="Rambla"/>
                <a:sym typeface="Rambla"/>
              </a:rPr>
              <a:t>Dimensional Approach</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Analyzing business measures in the specific business context (using STAR schema)</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Helps visualize very abstract business questions</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End users can easily understand and navigate the data structure</a:t>
            </a:r>
            <a:endParaRPr/>
          </a:p>
          <a:p>
            <a:pPr indent="-174625" lvl="2" marL="1089025" marR="0" rtl="0" algn="l">
              <a:lnSpc>
                <a:spcPct val="12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ans Symbols"/>
              <a:buChar char="▫"/>
            </a:pPr>
            <a:r>
              <a:rPr b="0" i="0" lang="en-US" sz="1400" u="none" cap="none" strike="noStrike">
                <a:solidFill>
                  <a:schemeClr val="dk1"/>
                </a:solidFill>
                <a:latin typeface="Rambla"/>
                <a:ea typeface="Rambla"/>
                <a:cs typeface="Rambla"/>
                <a:sym typeface="Rambla"/>
              </a:rPr>
              <a:t>Query performance</a:t>
            </a:r>
            <a:endParaRPr/>
          </a:p>
          <a:p>
            <a:pPr indent="-119062" lvl="3" marL="1490662" marR="0" rtl="0" algn="l">
              <a:lnSpc>
                <a:spcPct val="120000"/>
              </a:lnSpc>
              <a:spcBef>
                <a:spcPts val="280"/>
              </a:spcBef>
              <a:spcAft>
                <a:spcPts val="0"/>
              </a:spcAft>
              <a:buClr>
                <a:schemeClr val="dk1"/>
              </a:buClr>
              <a:buSzPts val="1400"/>
              <a:buFont typeface="Noto Sans Symbols"/>
              <a:buChar char="▫"/>
            </a:pPr>
            <a:r>
              <a:rPr b="0" i="0" lang="en-US" sz="1400" u="none" cap="none" strike="noStrike">
                <a:solidFill>
                  <a:schemeClr val="dk1"/>
                </a:solidFill>
                <a:latin typeface="Rambla"/>
                <a:ea typeface="Rambla"/>
                <a:cs typeface="Rambla"/>
                <a:sym typeface="Rambla"/>
              </a:rPr>
              <a:t>Ease of understanding / use</a:t>
            </a:r>
            <a:endParaRPr/>
          </a:p>
        </p:txBody>
      </p:sp>
    </p:spTree>
  </p:cSld>
  <p:clrMapOvr>
    <a:masterClrMapping/>
  </p:clrMapOvr>
  <p:transition spd="slow">
    <p:fade thruBlk="1"/>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1" name="Shape 1131"/>
        <p:cNvGrpSpPr/>
        <p:nvPr/>
      </p:nvGrpSpPr>
      <p:grpSpPr>
        <a:xfrm>
          <a:off x="0" y="0"/>
          <a:ext cx="0" cy="0"/>
          <a:chOff x="0" y="0"/>
          <a:chExt cx="0" cy="0"/>
        </a:xfrm>
      </p:grpSpPr>
      <p:sp>
        <p:nvSpPr>
          <p:cNvPr id="1132" name="Google Shape;1132;p8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33" name="Google Shape;1133;p8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References</a:t>
            </a:r>
            <a:endParaRPr/>
          </a:p>
        </p:txBody>
      </p:sp>
      <p:sp>
        <p:nvSpPr>
          <p:cNvPr id="1134" name="Google Shape;1134;p88"/>
          <p:cNvSpPr txBox="1"/>
          <p:nvPr/>
        </p:nvSpPr>
        <p:spPr>
          <a:xfrm>
            <a:off x="0" y="1295400"/>
            <a:ext cx="8915400" cy="4664075"/>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chemeClr val="dk1"/>
              </a:buClr>
              <a:buSzPts val="2000"/>
              <a:buFont typeface="Rambla"/>
              <a:buChar char="•"/>
            </a:pPr>
            <a:r>
              <a:rPr b="1" i="0" lang="en-US" sz="2000" u="none">
                <a:solidFill>
                  <a:schemeClr val="dk1"/>
                </a:solidFill>
                <a:latin typeface="Rambla"/>
                <a:ea typeface="Rambla"/>
                <a:cs typeface="Rambla"/>
                <a:sym typeface="Rambla"/>
              </a:rPr>
              <a:t>Course structure was conceptualized from Business Data Modeling training course offered by Inteq Group 		(www.inteqgroup.com/bdm.aspx) </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a:solidFill>
                  <a:schemeClr val="dk1"/>
                </a:solidFill>
                <a:latin typeface="Rambla"/>
                <a:ea typeface="Rambla"/>
                <a:cs typeface="Rambla"/>
                <a:sym typeface="Rambla"/>
              </a:rPr>
              <a:t>Wipro Data warehousing Training Material</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a:solidFill>
                  <a:schemeClr val="dk1"/>
                </a:solidFill>
                <a:latin typeface="Rambla"/>
                <a:ea typeface="Rambla"/>
                <a:cs typeface="Rambla"/>
                <a:sym typeface="Rambla"/>
              </a:rPr>
              <a:t> </a:t>
            </a:r>
            <a:r>
              <a:rPr b="1" i="0" lang="en-US" sz="2000" u="sng">
                <a:solidFill>
                  <a:schemeClr val="hlink"/>
                </a:solidFill>
                <a:latin typeface="Arial"/>
                <a:ea typeface="Arial"/>
                <a:cs typeface="Arial"/>
                <a:sym typeface="Arial"/>
                <a:hlinkClick r:id="rId3"/>
              </a:rPr>
              <a:t>www.agiledata.org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a:solidFill>
                  <a:schemeClr val="dk1"/>
                </a:solidFill>
                <a:latin typeface="Rambla"/>
                <a:ea typeface="Rambla"/>
                <a:cs typeface="Rambla"/>
                <a:sym typeface="Rambla"/>
              </a:rPr>
              <a:t> www.stevehoberman.com</a:t>
            </a:r>
            <a:endParaRPr/>
          </a:p>
          <a:p>
            <a:pPr indent="0" lvl="0" marL="0" marR="0" rtl="0" algn="l">
              <a:lnSpc>
                <a:spcPct val="100000"/>
              </a:lnSpc>
              <a:spcBef>
                <a:spcPts val="0"/>
              </a:spcBef>
              <a:spcAft>
                <a:spcPts val="0"/>
              </a:spcAft>
              <a:buClr>
                <a:schemeClr val="dk1"/>
              </a:buClr>
              <a:buSzPts val="2000"/>
              <a:buFont typeface="Rambla"/>
              <a:buChar char="•"/>
            </a:pPr>
            <a:r>
              <a:rPr b="1" i="0" lang="en-US" sz="1200" u="none">
                <a:solidFill>
                  <a:schemeClr val="dk1"/>
                </a:solidFill>
                <a:latin typeface="Rambla"/>
                <a:ea typeface="Rambla"/>
                <a:cs typeface="Rambla"/>
                <a:sym typeface="Rambla"/>
              </a:rPr>
              <a:t>     </a:t>
            </a:r>
            <a:r>
              <a:rPr b="1" i="0" lang="en-US" sz="2000" u="none">
                <a:solidFill>
                  <a:schemeClr val="dk1"/>
                </a:solidFill>
                <a:latin typeface="Rambla"/>
                <a:ea typeface="Rambla"/>
                <a:cs typeface="Rambla"/>
                <a:sym typeface="Rambla"/>
              </a:rPr>
              <a:t>www.inf.unibz.it</a:t>
            </a:r>
            <a:r>
              <a:rPr b="1" i="0" lang="en-US" sz="1200" u="none">
                <a:solidFill>
                  <a:schemeClr val="dk1"/>
                </a:solidFill>
                <a:latin typeface="Rambla"/>
                <a:ea typeface="Rambla"/>
                <a:cs typeface="Rambla"/>
                <a:sym typeface="Rambla"/>
              </a:rPr>
              <a:t>/~</a:t>
            </a:r>
            <a:r>
              <a:rPr b="1" i="0" lang="en-US" sz="2000" u="none">
                <a:solidFill>
                  <a:schemeClr val="dk1"/>
                </a:solidFill>
                <a:latin typeface="Rambla"/>
                <a:ea typeface="Rambla"/>
                <a:cs typeface="Rambla"/>
                <a:sym typeface="Rambla"/>
              </a:rPr>
              <a:t>franconi/teaching/2000/ct481/er-modelling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a:solidFill>
                  <a:schemeClr val="dk1"/>
                </a:solidFill>
                <a:latin typeface="Rambla"/>
                <a:ea typeface="Rambla"/>
                <a:cs typeface="Rambla"/>
                <a:sym typeface="Rambla"/>
              </a:rPr>
              <a:t> Fundamentals of Database Systems by Ramez Elmasri, </a:t>
            </a:r>
            <a:endParaRPr/>
          </a:p>
          <a:p>
            <a:pPr indent="0" lvl="0" marL="0" marR="0" rtl="0" algn="l">
              <a:lnSpc>
                <a:spcPct val="100000"/>
              </a:lnSpc>
              <a:spcBef>
                <a:spcPts val="0"/>
              </a:spcBef>
              <a:spcAft>
                <a:spcPts val="0"/>
              </a:spcAft>
              <a:buClr>
                <a:schemeClr val="dk1"/>
              </a:buClr>
              <a:buFont typeface="Rambla"/>
              <a:buNone/>
            </a:pPr>
            <a:r>
              <a:rPr b="1" i="0" lang="en-US" sz="2000" u="none">
                <a:solidFill>
                  <a:schemeClr val="dk1"/>
                </a:solidFill>
                <a:latin typeface="Rambla"/>
                <a:ea typeface="Rambla"/>
                <a:cs typeface="Rambla"/>
                <a:sym typeface="Rambla"/>
              </a:rPr>
              <a:t>  Shamkant Navathe, Publisher - Addison Wesley</a:t>
            </a:r>
            <a:endParaRPr/>
          </a:p>
          <a:p>
            <a:pPr indent="0" lvl="0" marL="0" marR="0" rtl="0" algn="l">
              <a:lnSpc>
                <a:spcPct val="100000"/>
              </a:lnSpc>
              <a:spcBef>
                <a:spcPts val="0"/>
              </a:spcBef>
              <a:spcAft>
                <a:spcPts val="0"/>
              </a:spcAft>
              <a:buClr>
                <a:schemeClr val="dk1"/>
              </a:buClr>
              <a:buFont typeface="Arial"/>
              <a:buNone/>
            </a:pPr>
            <a:r>
              <a:t/>
            </a:r>
            <a:endParaRPr b="1" i="0" sz="2000" u="non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1" i="0" sz="2000" u="none">
              <a:solidFill>
                <a:schemeClr val="dk1"/>
              </a:solidFill>
              <a:latin typeface="Rambla"/>
              <a:ea typeface="Rambla"/>
              <a:cs typeface="Rambla"/>
              <a:sym typeface="Rambl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8" name="Shape 1138"/>
        <p:cNvGrpSpPr/>
        <p:nvPr/>
      </p:nvGrpSpPr>
      <p:grpSpPr>
        <a:xfrm>
          <a:off x="0" y="0"/>
          <a:ext cx="0" cy="0"/>
          <a:chOff x="0" y="0"/>
          <a:chExt cx="0" cy="0"/>
        </a:xfrm>
      </p:grpSpPr>
      <p:sp>
        <p:nvSpPr>
          <p:cNvPr id="1139" name="Google Shape;1139;p8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pic>
        <p:nvPicPr>
          <p:cNvPr id="1140" name="Google Shape;1140;p8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141" name="Google Shape;1141;p89"/>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a:solidFill>
                  <a:srgbClr val="000000"/>
                </a:solidFill>
                <a:latin typeface="Rambla"/>
                <a:ea typeface="Rambla"/>
                <a:cs typeface="Rambla"/>
                <a:sym typeface="Rambla"/>
              </a:rPr>
              <a:t>eTPG (DW-BI) – BTS (FS &amp;TMT)</a:t>
            </a:r>
            <a:endParaRPr/>
          </a:p>
        </p:txBody>
      </p:sp>
      <p:pic>
        <p:nvPicPr>
          <p:cNvPr id="1142" name="Google Shape;1142;p89"/>
          <p:cNvPicPr preferRelativeResize="0"/>
          <p:nvPr/>
        </p:nvPicPr>
        <p:blipFill rotWithShape="1">
          <a:blip r:embed="rId4">
            <a:alphaModFix/>
          </a:blip>
          <a:srcRect b="0" l="0" r="0" t="0"/>
          <a:stretch/>
        </p:blipFill>
        <p:spPr>
          <a:xfrm>
            <a:off x="4419600" y="6200775"/>
            <a:ext cx="3505200" cy="498475"/>
          </a:xfrm>
          <a:prstGeom prst="rect">
            <a:avLst/>
          </a:prstGeom>
          <a:noFill/>
          <a:ln>
            <a:noFill/>
          </a:ln>
        </p:spPr>
      </p:pic>
      <p:sp>
        <p:nvSpPr>
          <p:cNvPr id="1143" name="Google Shape;1143;p89"/>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DW 101 – ETL Concepts</a:t>
            </a:r>
            <a:endParaRPr/>
          </a:p>
        </p:txBody>
      </p:sp>
    </p:spTree>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7" name="Shape 1147"/>
        <p:cNvGrpSpPr/>
        <p:nvPr/>
      </p:nvGrpSpPr>
      <p:grpSpPr>
        <a:xfrm>
          <a:off x="0" y="0"/>
          <a:ext cx="0" cy="0"/>
          <a:chOff x="0" y="0"/>
          <a:chExt cx="0" cy="0"/>
        </a:xfrm>
      </p:grpSpPr>
      <p:sp>
        <p:nvSpPr>
          <p:cNvPr id="1148" name="Google Shape;1148;p9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49" name="Google Shape;1149;p90"/>
          <p:cNvSpPr txBox="1"/>
          <p:nvPr>
            <p:ph idx="4294967295" type="title"/>
          </p:nvPr>
        </p:nvSpPr>
        <p:spPr>
          <a:xfrm>
            <a:off x="361950" y="177800"/>
            <a:ext cx="8458200" cy="58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a:solidFill>
                  <a:srgbClr val="969696"/>
                </a:solidFill>
                <a:latin typeface="Rambla"/>
                <a:ea typeface="Rambla"/>
                <a:cs typeface="Rambla"/>
                <a:sym typeface="Rambla"/>
              </a:rPr>
              <a:t> 	</a:t>
            </a:r>
            <a:endParaRPr/>
          </a:p>
        </p:txBody>
      </p:sp>
      <p:sp>
        <p:nvSpPr>
          <p:cNvPr id="1150" name="Google Shape;1150;p90"/>
          <p:cNvSpPr txBox="1"/>
          <p:nvPr/>
        </p:nvSpPr>
        <p:spPr>
          <a:xfrm>
            <a:off x="301625" y="1450975"/>
            <a:ext cx="8305800" cy="3044825"/>
          </a:xfrm>
          <a:prstGeom prst="rect">
            <a:avLst/>
          </a:prstGeom>
          <a:noFill/>
          <a:ln>
            <a:noFill/>
          </a:ln>
        </p:spPr>
        <p:txBody>
          <a:bodyPr anchorCtr="0" anchor="t" bIns="45700" lIns="91425" spcFirstLastPara="1" rIns="91425" wrap="square" tIns="45700">
            <a:noAutofit/>
          </a:bodyPr>
          <a:lstStyle/>
          <a:p>
            <a:pPr indent="-371475" lvl="0" marL="371475" marR="0" rtl="0" algn="l">
              <a:lnSpc>
                <a:spcPct val="120000"/>
              </a:lnSpc>
              <a:spcBef>
                <a:spcPts val="0"/>
              </a:spcBef>
              <a:spcAft>
                <a:spcPts val="0"/>
              </a:spcAft>
              <a:buClr>
                <a:schemeClr val="dk1"/>
              </a:buClr>
              <a:buSzPts val="2000"/>
              <a:buFont typeface="Noto Sans Symbols"/>
              <a:buChar char="❖"/>
            </a:pPr>
            <a:r>
              <a:rPr b="0" i="0" lang="en-US" sz="2000" u="none">
                <a:solidFill>
                  <a:schemeClr val="dk1"/>
                </a:solidFill>
                <a:latin typeface="Rambla"/>
                <a:ea typeface="Rambla"/>
                <a:cs typeface="Rambla"/>
                <a:sym typeface="Rambla"/>
              </a:rPr>
              <a:t>ETL Overview</a:t>
            </a:r>
            <a:endParaRPr/>
          </a:p>
          <a:p>
            <a:pPr indent="-371475" lvl="0" marL="371475" marR="0" rtl="0" algn="l">
              <a:lnSpc>
                <a:spcPct val="120000"/>
              </a:lnSpc>
              <a:spcBef>
                <a:spcPts val="1000"/>
              </a:spcBef>
              <a:spcAft>
                <a:spcPts val="0"/>
              </a:spcAft>
              <a:buClr>
                <a:schemeClr val="dk1"/>
              </a:buClr>
              <a:buSzPts val="2000"/>
              <a:buFont typeface="Noto Sans Symbols"/>
              <a:buChar char="❖"/>
            </a:pPr>
            <a:r>
              <a:rPr b="0" i="0" lang="en-US" sz="2000" u="none">
                <a:solidFill>
                  <a:schemeClr val="dk1"/>
                </a:solidFill>
                <a:latin typeface="Rambla"/>
                <a:ea typeface="Rambla"/>
                <a:cs typeface="Rambla"/>
                <a:sym typeface="Rambla"/>
              </a:rPr>
              <a:t>Data Extraction Overview</a:t>
            </a:r>
            <a:endParaRPr/>
          </a:p>
          <a:p>
            <a:pPr indent="-371475" lvl="0" marL="371475" marR="0" rtl="0" algn="l">
              <a:lnSpc>
                <a:spcPct val="120000"/>
              </a:lnSpc>
              <a:spcBef>
                <a:spcPts val="1000"/>
              </a:spcBef>
              <a:spcAft>
                <a:spcPts val="0"/>
              </a:spcAft>
              <a:buClr>
                <a:schemeClr val="dk1"/>
              </a:buClr>
              <a:buSzPts val="2000"/>
              <a:buFont typeface="Noto Sans Symbols"/>
              <a:buChar char="❖"/>
            </a:pPr>
            <a:r>
              <a:rPr b="0" i="0" lang="en-US" sz="2000" u="none">
                <a:solidFill>
                  <a:schemeClr val="dk1"/>
                </a:solidFill>
                <a:latin typeface="Rambla"/>
                <a:ea typeface="Rambla"/>
                <a:cs typeface="Rambla"/>
                <a:sym typeface="Rambla"/>
              </a:rPr>
              <a:t>Data Transformation Overview</a:t>
            </a:r>
            <a:endParaRPr/>
          </a:p>
          <a:p>
            <a:pPr indent="-371475" lvl="0" marL="371475" marR="0" rtl="0" algn="l">
              <a:lnSpc>
                <a:spcPct val="120000"/>
              </a:lnSpc>
              <a:spcBef>
                <a:spcPts val="1000"/>
              </a:spcBef>
              <a:spcAft>
                <a:spcPts val="0"/>
              </a:spcAft>
              <a:buClr>
                <a:schemeClr val="dk1"/>
              </a:buClr>
              <a:buSzPts val="2000"/>
              <a:buFont typeface="Noto Sans Symbols"/>
              <a:buChar char="❖"/>
            </a:pPr>
            <a:r>
              <a:rPr b="0" i="0" lang="en-US" sz="2000" u="none">
                <a:solidFill>
                  <a:schemeClr val="dk1"/>
                </a:solidFill>
                <a:latin typeface="Rambla"/>
                <a:ea typeface="Rambla"/>
                <a:cs typeface="Rambla"/>
                <a:sym typeface="Rambla"/>
              </a:rPr>
              <a:t>Data Load Overview</a:t>
            </a:r>
            <a:endParaRPr/>
          </a:p>
          <a:p>
            <a:pPr indent="-244475" lvl="0" marL="371475" marR="0" rtl="0" algn="l">
              <a:lnSpc>
                <a:spcPct val="120000"/>
              </a:lnSpc>
              <a:spcBef>
                <a:spcPts val="1000"/>
              </a:spcBef>
              <a:spcAft>
                <a:spcPts val="0"/>
              </a:spcAft>
              <a:buClr>
                <a:schemeClr val="dk1"/>
              </a:buClr>
              <a:buSzPts val="2000"/>
              <a:buFont typeface="Noto Sans Symbols"/>
              <a:buNone/>
            </a:pPr>
            <a:r>
              <a:t/>
            </a:r>
            <a:endParaRPr b="0" i="0" sz="2000" u="non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2000" u="none">
              <a:solidFill>
                <a:schemeClr val="dk1"/>
              </a:solidFill>
              <a:latin typeface="Rambla"/>
              <a:ea typeface="Rambla"/>
              <a:cs typeface="Rambla"/>
              <a:sym typeface="Rambla"/>
            </a:endParaRPr>
          </a:p>
        </p:txBody>
      </p:sp>
      <p:sp>
        <p:nvSpPr>
          <p:cNvPr id="1151" name="Google Shape;1151;p9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Agenda</a:t>
            </a:r>
            <a:endParaRPr/>
          </a:p>
        </p:txBody>
      </p:sp>
    </p:spTree>
  </p:cSld>
  <p:clrMapOvr>
    <a:masterClrMapping/>
  </p:clrMapOvr>
  <p:transition spd="slow">
    <p:fade thruBlk="1"/>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5" name="Shape 1155"/>
        <p:cNvGrpSpPr/>
        <p:nvPr/>
      </p:nvGrpSpPr>
      <p:grpSpPr>
        <a:xfrm>
          <a:off x="0" y="0"/>
          <a:ext cx="0" cy="0"/>
          <a:chOff x="0" y="0"/>
          <a:chExt cx="0" cy="0"/>
        </a:xfrm>
      </p:grpSpPr>
      <p:sp>
        <p:nvSpPr>
          <p:cNvPr id="1156" name="Google Shape;1156;p9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57" name="Google Shape;1157;p91"/>
          <p:cNvSpPr txBox="1"/>
          <p:nvPr>
            <p:ph idx="1" type="body"/>
          </p:nvPr>
        </p:nvSpPr>
        <p:spPr>
          <a:xfrm>
            <a:off x="457200" y="1295400"/>
            <a:ext cx="8305800" cy="525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ETL -Extract, Transform and Load </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ans Symbols"/>
              <a:buChar char="▪"/>
            </a:pPr>
            <a:r>
              <a:rPr b="0" i="0" lang="en-US" sz="1600" u="none">
                <a:solidFill>
                  <a:srgbClr val="3C5658"/>
                </a:solidFill>
                <a:latin typeface="Rambla"/>
                <a:ea typeface="Rambla"/>
                <a:cs typeface="Rambla"/>
                <a:sym typeface="Rambla"/>
              </a:rPr>
              <a:t>ETL is the set of processes by  which data is extracted from various sources,transformed and loaded into target systems</a:t>
            </a:r>
            <a:r>
              <a:rPr b="0" i="0" lang="en-US" sz="2000" u="none">
                <a:solidFill>
                  <a:srgbClr val="3C5658"/>
                </a:solidFill>
                <a:latin typeface="Rambla"/>
                <a:ea typeface="Rambla"/>
                <a:cs typeface="Rambla"/>
                <a:sym typeface="Rambla"/>
              </a:rPr>
              <a:t> </a:t>
            </a:r>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ans Symbols"/>
              <a:buNone/>
            </a:pPr>
            <a:r>
              <a:t/>
            </a:r>
            <a:endParaRPr b="0" i="0" sz="2000" u="none">
              <a:solidFill>
                <a:srgbClr val="3C5658"/>
              </a:solidFill>
              <a:latin typeface="Rambla"/>
              <a:ea typeface="Rambla"/>
              <a:cs typeface="Rambla"/>
              <a:sym typeface="Rambla"/>
            </a:endParaRPr>
          </a:p>
        </p:txBody>
      </p:sp>
      <p:pic>
        <p:nvPicPr>
          <p:cNvPr id="1158" name="Google Shape;1158;p91"/>
          <p:cNvPicPr preferRelativeResize="0"/>
          <p:nvPr/>
        </p:nvPicPr>
        <p:blipFill rotWithShape="1">
          <a:blip r:embed="rId3">
            <a:alphaModFix/>
          </a:blip>
          <a:srcRect b="0" l="0" r="0" t="0"/>
          <a:stretch/>
        </p:blipFill>
        <p:spPr>
          <a:xfrm>
            <a:off x="914400" y="2667000"/>
            <a:ext cx="6096000" cy="3733800"/>
          </a:xfrm>
          <a:prstGeom prst="rect">
            <a:avLst/>
          </a:prstGeom>
          <a:noFill/>
          <a:ln>
            <a:noFill/>
          </a:ln>
        </p:spPr>
      </p:pic>
      <p:sp>
        <p:nvSpPr>
          <p:cNvPr id="1159" name="Google Shape;1159;p9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Definition</a:t>
            </a:r>
            <a:endParaRPr/>
          </a:p>
        </p:txBody>
      </p:sp>
    </p:spTree>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3" name="Shape 1163"/>
        <p:cNvGrpSpPr/>
        <p:nvPr/>
      </p:nvGrpSpPr>
      <p:grpSpPr>
        <a:xfrm>
          <a:off x="0" y="0"/>
          <a:ext cx="0" cy="0"/>
          <a:chOff x="0" y="0"/>
          <a:chExt cx="0" cy="0"/>
        </a:xfrm>
      </p:grpSpPr>
      <p:sp>
        <p:nvSpPr>
          <p:cNvPr id="1164" name="Google Shape;1164;p9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65" name="Google Shape;1165;p92"/>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a:solidFill>
                  <a:srgbClr val="969696"/>
                </a:solidFill>
                <a:latin typeface="Rambla"/>
                <a:ea typeface="Rambla"/>
                <a:cs typeface="Rambla"/>
                <a:sym typeface="Rambla"/>
              </a:rPr>
              <a:t> 	</a:t>
            </a:r>
            <a:endParaRPr/>
          </a:p>
        </p:txBody>
      </p:sp>
      <p:sp>
        <p:nvSpPr>
          <p:cNvPr id="1166" name="Google Shape;1166;p92"/>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7" name="Google Shape;1167;p9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Importance of ETL</a:t>
            </a:r>
            <a:endParaRPr/>
          </a:p>
        </p:txBody>
      </p:sp>
      <p:sp>
        <p:nvSpPr>
          <p:cNvPr id="1168" name="Google Shape;1168;p92"/>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9" name="Google Shape;1169;p92"/>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0" name="Google Shape;1170;p92"/>
          <p:cNvSpPr txBox="1"/>
          <p:nvPr/>
        </p:nvSpPr>
        <p:spPr>
          <a:xfrm>
            <a:off x="228600" y="1371600"/>
            <a:ext cx="8686800" cy="48593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Font typeface="Rambla"/>
              <a:buNone/>
            </a:pPr>
            <a:r>
              <a:rPr b="0" i="0" lang="en-US" sz="1600" u="none">
                <a:solidFill>
                  <a:schemeClr val="dk1"/>
                </a:solidFill>
                <a:latin typeface="Rambla"/>
                <a:ea typeface="Rambla"/>
                <a:cs typeface="Rambla"/>
                <a:sym typeface="Rambla"/>
              </a:rPr>
              <a:t>ETL technology is an important component of a complete enterprise data integration solution and the cornerstone of many strategic technology initiatives that benefit greatly from data profiling, data quality and metadata management functionality</a:t>
            </a:r>
            <a:endParaRPr/>
          </a:p>
          <a:p>
            <a:pPr indent="0" lvl="0" marL="0" marR="0" rtl="0" algn="just">
              <a:lnSpc>
                <a:spcPct val="100000"/>
              </a:lnSpc>
              <a:spcBef>
                <a:spcPts val="800"/>
              </a:spcBef>
              <a:spcAft>
                <a:spcPts val="0"/>
              </a:spcAft>
              <a:buClr>
                <a:schemeClr val="dk1"/>
              </a:buClr>
              <a:buFont typeface="Arial"/>
              <a:buNone/>
            </a:pPr>
            <a:r>
              <a:t/>
            </a:r>
            <a:endParaRPr b="0" i="0" sz="1600" u="none">
              <a:solidFill>
                <a:schemeClr val="dk1"/>
              </a:solidFill>
              <a:latin typeface="Rambla"/>
              <a:ea typeface="Rambla"/>
              <a:cs typeface="Rambla"/>
              <a:sym typeface="Rambla"/>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Support data extraction, cleansing, aggregation, reorganization, transformation,   </a:t>
            </a:r>
            <a:endParaRPr/>
          </a:p>
          <a:p>
            <a:pPr indent="0" lvl="0" marL="0" marR="0" rtl="0" algn="just">
              <a:lnSpc>
                <a:spcPct val="100000"/>
              </a:lnSpc>
              <a:spcBef>
                <a:spcPts val="800"/>
              </a:spcBef>
              <a:spcAft>
                <a:spcPts val="0"/>
              </a:spcAft>
              <a:buClr>
                <a:schemeClr val="dk1"/>
              </a:buClr>
              <a:buFont typeface="Rambla"/>
              <a:buNone/>
            </a:pPr>
            <a:r>
              <a:rPr b="0" i="0" lang="en-US" sz="1600" u="none">
                <a:solidFill>
                  <a:schemeClr val="dk1"/>
                </a:solidFill>
                <a:latin typeface="Rambla"/>
                <a:ea typeface="Rambla"/>
                <a:cs typeface="Rambla"/>
                <a:sym typeface="Rambla"/>
              </a:rPr>
              <a:t>     and load operations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Generate and maintain centralized metadata</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Closely integrated with RDBMS’s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Filter data, convert codes, calculate derived values, map many source data fields </a:t>
            </a:r>
            <a:endParaRPr/>
          </a:p>
          <a:p>
            <a:pPr indent="0" lvl="0" marL="0" marR="0" rtl="0" algn="just">
              <a:lnSpc>
                <a:spcPct val="100000"/>
              </a:lnSpc>
              <a:spcBef>
                <a:spcPts val="800"/>
              </a:spcBef>
              <a:spcAft>
                <a:spcPts val="0"/>
              </a:spcAft>
              <a:buClr>
                <a:schemeClr val="dk1"/>
              </a:buClr>
              <a:buFont typeface="Rambla"/>
              <a:buNone/>
            </a:pPr>
            <a:r>
              <a:rPr b="0" i="0" lang="en-US" sz="1600" u="none">
                <a:solidFill>
                  <a:schemeClr val="dk1"/>
                </a:solidFill>
                <a:latin typeface="Rambla"/>
                <a:ea typeface="Rambla"/>
                <a:cs typeface="Rambla"/>
                <a:sym typeface="Rambla"/>
              </a:rPr>
              <a:t>     to one target data field</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Automatic generation of data extract programs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High speed loading of target data warehouses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a:solidFill>
                  <a:schemeClr val="dk1"/>
                </a:solidFill>
                <a:latin typeface="Rambla"/>
                <a:ea typeface="Rambla"/>
                <a:cs typeface="Rambla"/>
                <a:sym typeface="Rambla"/>
              </a:rPr>
              <a:t>  Employs Middle Ware for near Real Time ETL</a:t>
            </a:r>
            <a:endParaRPr/>
          </a:p>
          <a:p>
            <a:pPr indent="0" lvl="0" marL="0" marR="0" rtl="0" algn="l">
              <a:lnSpc>
                <a:spcPct val="100000"/>
              </a:lnSpc>
              <a:spcBef>
                <a:spcPts val="0"/>
              </a:spcBef>
              <a:spcAft>
                <a:spcPts val="0"/>
              </a:spcAft>
              <a:buNone/>
            </a:pPr>
            <a:r>
              <a:t/>
            </a:r>
            <a:endParaRPr b="0" i="0" sz="1600" u="none">
              <a:solidFill>
                <a:schemeClr val="dk1"/>
              </a:solidFill>
              <a:latin typeface="Rambla"/>
              <a:ea typeface="Rambla"/>
              <a:cs typeface="Rambla"/>
              <a:sym typeface="Rambla"/>
            </a:endParaRPr>
          </a:p>
        </p:txBody>
      </p:sp>
    </p:spTree>
  </p:cSld>
  <p:clrMapOvr>
    <a:masterClrMapping/>
  </p:clrMapOvr>
  <p:transition spd="slow">
    <p:fade thruBlk="1"/>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4" name="Shape 1174"/>
        <p:cNvGrpSpPr/>
        <p:nvPr/>
      </p:nvGrpSpPr>
      <p:grpSpPr>
        <a:xfrm>
          <a:off x="0" y="0"/>
          <a:ext cx="0" cy="0"/>
          <a:chOff x="0" y="0"/>
          <a:chExt cx="0" cy="0"/>
        </a:xfrm>
      </p:grpSpPr>
      <p:sp>
        <p:nvSpPr>
          <p:cNvPr id="1175" name="Google Shape;1175;p9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76" name="Google Shape;1176;p93"/>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a:solidFill>
                  <a:srgbClr val="969696"/>
                </a:solidFill>
                <a:latin typeface="Rambla"/>
                <a:ea typeface="Rambla"/>
                <a:cs typeface="Rambla"/>
                <a:sym typeface="Rambla"/>
              </a:rPr>
              <a:t> 	</a:t>
            </a:r>
            <a:endParaRPr/>
          </a:p>
        </p:txBody>
      </p:sp>
      <p:sp>
        <p:nvSpPr>
          <p:cNvPr id="1177" name="Google Shape;1177;p93"/>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8" name="Google Shape;1178;p9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2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Framework</a:t>
            </a:r>
            <a:endParaRPr/>
          </a:p>
        </p:txBody>
      </p:sp>
      <p:sp>
        <p:nvSpPr>
          <p:cNvPr id="1179" name="Google Shape;1179;p93"/>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0" name="Google Shape;1180;p93"/>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1" name="Google Shape;1181;p93"/>
          <p:cNvSpPr txBox="1"/>
          <p:nvPr/>
        </p:nvSpPr>
        <p:spPr>
          <a:xfrm>
            <a:off x="228600" y="1371600"/>
            <a:ext cx="8686800" cy="442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2" name="Google Shape;1182;p9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183" name="Google Shape;1183;p93"/>
          <p:cNvPicPr preferRelativeResize="0"/>
          <p:nvPr/>
        </p:nvPicPr>
        <p:blipFill rotWithShape="1">
          <a:blip r:embed="rId3">
            <a:alphaModFix/>
          </a:blip>
          <a:srcRect b="0" l="0" r="0" t="0"/>
          <a:stretch/>
        </p:blipFill>
        <p:spPr>
          <a:xfrm>
            <a:off x="-26987" y="1371600"/>
            <a:ext cx="9199562" cy="5029200"/>
          </a:xfrm>
          <a:prstGeom prst="rect">
            <a:avLst/>
          </a:prstGeom>
          <a:noFill/>
          <a:ln>
            <a:noFill/>
          </a:ln>
        </p:spPr>
      </p:pic>
    </p:spTree>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7" name="Shape 1187"/>
        <p:cNvGrpSpPr/>
        <p:nvPr/>
      </p:nvGrpSpPr>
      <p:grpSpPr>
        <a:xfrm>
          <a:off x="0" y="0"/>
          <a:ext cx="0" cy="0"/>
          <a:chOff x="0" y="0"/>
          <a:chExt cx="0" cy="0"/>
        </a:xfrm>
      </p:grpSpPr>
      <p:sp>
        <p:nvSpPr>
          <p:cNvPr id="1188" name="Google Shape;1188;p9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189" name="Google Shape;1189;p94"/>
          <p:cNvSpPr txBox="1"/>
          <p:nvPr>
            <p:ph idx="4294967295" type="body"/>
          </p:nvPr>
        </p:nvSpPr>
        <p:spPr>
          <a:xfrm>
            <a:off x="304800" y="12954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ans Symbols"/>
              <a:buNone/>
            </a:pPr>
            <a:r>
              <a:rPr b="1" i="0" lang="en-US" sz="1600" u="none">
                <a:solidFill>
                  <a:srgbClr val="3C5658"/>
                </a:solidFill>
                <a:latin typeface="Rambla"/>
                <a:ea typeface="Rambla"/>
                <a:cs typeface="Rambla"/>
                <a:sym typeface="Rambla"/>
              </a:rPr>
              <a:t>Data Extraction:</a:t>
            </a:r>
            <a:endParaRPr/>
          </a:p>
          <a:p>
            <a:pPr indent="-127000" lvl="0" marL="228600" marR="0" rtl="0" algn="l">
              <a:lnSpc>
                <a:spcPct val="80000"/>
              </a:lnSpc>
              <a:spcBef>
                <a:spcPts val="320"/>
              </a:spcBef>
              <a:spcAft>
                <a:spcPts val="0"/>
              </a:spcAft>
              <a:buClr>
                <a:schemeClr val="lt1"/>
              </a:buClr>
              <a:buSzPts val="1600"/>
              <a:buFont typeface="Noto Sans Symbols"/>
              <a:buNone/>
            </a:pPr>
            <a:r>
              <a:t/>
            </a:r>
            <a:endParaRPr b="1"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Rummages through a file or  </a:t>
            </a:r>
            <a:endParaRPr/>
          </a:p>
          <a:p>
            <a:pPr indent="-228600" lvl="0" marL="228600" marR="0" rtl="0" algn="l">
              <a:lnSpc>
                <a:spcPct val="8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      database</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Uses some criteria for selection</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Identifies qualified data and</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Transports the data over onto </a:t>
            </a:r>
            <a:endParaRPr/>
          </a:p>
          <a:p>
            <a:pPr indent="-228600" lvl="0" marL="228600" marR="0" rtl="0" algn="l">
              <a:lnSpc>
                <a:spcPct val="80000"/>
              </a:lnSpc>
              <a:spcBef>
                <a:spcPts val="320"/>
              </a:spcBef>
              <a:spcAft>
                <a:spcPts val="0"/>
              </a:spcAft>
              <a:buClr>
                <a:srgbClr val="006887"/>
              </a:buClr>
              <a:buFont typeface="Noto Sans Symbols"/>
              <a:buNone/>
            </a:pPr>
            <a:r>
              <a:rPr b="0" i="0" lang="en-US" sz="1600" u="none">
                <a:solidFill>
                  <a:srgbClr val="3C5658"/>
                </a:solidFill>
                <a:latin typeface="Rambla"/>
                <a:ea typeface="Rambla"/>
                <a:cs typeface="Rambla"/>
                <a:sym typeface="Rambla"/>
              </a:rPr>
              <a:t>       another file or database</a:t>
            </a:r>
            <a:endParaRPr/>
          </a:p>
          <a:p>
            <a:pPr indent="-228600" lvl="0" marL="228600" marR="0" rtl="0" algn="l">
              <a:lnSpc>
                <a:spcPct val="8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ans Symbols"/>
              <a:buNone/>
            </a:pPr>
            <a:r>
              <a:rPr b="1" i="0" lang="en-US" sz="1600" u="none">
                <a:solidFill>
                  <a:srgbClr val="3C5658"/>
                </a:solidFill>
                <a:latin typeface="Rambla"/>
                <a:ea typeface="Rambla"/>
                <a:cs typeface="Rambla"/>
                <a:sym typeface="Rambla"/>
              </a:rPr>
              <a:t>Data Extraction – Cleanup</a:t>
            </a:r>
            <a:endParaRPr/>
          </a:p>
          <a:p>
            <a:pPr indent="-127000" lvl="0" marL="228600" marR="0" rtl="0" algn="l">
              <a:lnSpc>
                <a:spcPct val="80000"/>
              </a:lnSpc>
              <a:spcBef>
                <a:spcPts val="320"/>
              </a:spcBef>
              <a:spcAft>
                <a:spcPts val="0"/>
              </a:spcAft>
              <a:buClr>
                <a:schemeClr val="lt1"/>
              </a:buClr>
              <a:buSzPts val="1600"/>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Restructuring of records or fields</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Removal of Operational-only  data</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Supply of missing field values</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Data Integrity checks</a:t>
            </a:r>
            <a:endParaRPr/>
          </a:p>
          <a:p>
            <a:pPr indent="-228600" lvl="0" marL="228600" marR="0" rtl="0" algn="l">
              <a:lnSpc>
                <a:spcPct val="8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Data Consistency and Range checks, etc...</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p:txBody>
      </p:sp>
      <p:sp>
        <p:nvSpPr>
          <p:cNvPr id="1190" name="Google Shape;1190;p94"/>
          <p:cNvSpPr txBox="1"/>
          <p:nvPr>
            <p:ph idx="4294967295" type="body"/>
          </p:nvPr>
        </p:nvSpPr>
        <p:spPr>
          <a:xfrm>
            <a:off x="4651375" y="12192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1" i="0" lang="en-US" sz="1600" u="none">
                <a:solidFill>
                  <a:srgbClr val="3C5658"/>
                </a:solidFill>
                <a:latin typeface="Rambla"/>
                <a:ea typeface="Rambla"/>
                <a:cs typeface="Rambla"/>
                <a:sym typeface="Rambla"/>
              </a:rPr>
              <a:t>Data transformation</a:t>
            </a:r>
            <a:endParaRPr/>
          </a:p>
          <a:p>
            <a:pPr indent="-228600" lvl="0" marL="228600" marR="0" rtl="0" algn="l">
              <a:lnSpc>
                <a:spcPct val="120000"/>
              </a:lnSpc>
              <a:spcBef>
                <a:spcPts val="120"/>
              </a:spcBef>
              <a:spcAft>
                <a:spcPts val="0"/>
              </a:spcAft>
              <a:buClr>
                <a:srgbClr val="006887"/>
              </a:buClr>
              <a:buFont typeface="Noto Sans Symbols"/>
              <a:buNone/>
            </a:pPr>
            <a:r>
              <a:t/>
            </a:r>
            <a:endParaRPr b="0" i="0" sz="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Integrating dissimilar data types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Changing codes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Adding a time attribute</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Summarizing data</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Calculating derived values</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Renormalizing data</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1"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ans Symbols"/>
              <a:buNone/>
            </a:pPr>
            <a:r>
              <a:rPr b="1" i="0" lang="en-US" sz="1600" u="none">
                <a:solidFill>
                  <a:srgbClr val="3C5658"/>
                </a:solidFill>
                <a:latin typeface="Rambla"/>
                <a:ea typeface="Rambla"/>
                <a:cs typeface="Rambla"/>
                <a:sym typeface="Rambla"/>
              </a:rPr>
              <a:t>Data loading</a:t>
            </a:r>
            <a:endParaRPr/>
          </a:p>
          <a:p>
            <a:pPr indent="-228600" lvl="0" marL="228600" marR="0" rtl="0" algn="l">
              <a:lnSpc>
                <a:spcPct val="120000"/>
              </a:lnSpc>
              <a:spcBef>
                <a:spcPts val="160"/>
              </a:spcBef>
              <a:spcAft>
                <a:spcPts val="0"/>
              </a:spcAft>
              <a:buClr>
                <a:srgbClr val="006887"/>
              </a:buClr>
              <a:buFont typeface="Noto Sans Symbols"/>
              <a:buNone/>
            </a:pPr>
            <a:r>
              <a:t/>
            </a:r>
            <a:endParaRPr b="1" i="0" sz="8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Initial and incremental loading </a:t>
            </a:r>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Updation of metadata</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p:txBody>
      </p:sp>
      <p:sp>
        <p:nvSpPr>
          <p:cNvPr id="1191" name="Google Shape;1191;p9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ETL Activities</a:t>
            </a:r>
            <a:endParaRPr/>
          </a:p>
        </p:txBody>
      </p:sp>
    </p:spTree>
  </p:cSld>
  <p:clrMapOvr>
    <a:masterClrMapping/>
  </p:clrMapOvr>
  <p:transition spd="slow">
    <p:fade thruBlk="1"/>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5" name="Shape 1195"/>
        <p:cNvGrpSpPr/>
        <p:nvPr/>
      </p:nvGrpSpPr>
      <p:grpSpPr>
        <a:xfrm>
          <a:off x="0" y="0"/>
          <a:ext cx="0" cy="0"/>
          <a:chOff x="0" y="0"/>
          <a:chExt cx="0" cy="0"/>
        </a:xfrm>
      </p:grpSpPr>
      <p:sp>
        <p:nvSpPr>
          <p:cNvPr id="1196" name="Google Shape;1196;p9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Data Extraction Overview</a:t>
            </a:r>
            <a:endParaRPr/>
          </a:p>
        </p:txBody>
      </p:sp>
    </p:spTree>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0" name="Shape 1200"/>
        <p:cNvGrpSpPr/>
        <p:nvPr/>
      </p:nvGrpSpPr>
      <p:grpSpPr>
        <a:xfrm>
          <a:off x="0" y="0"/>
          <a:ext cx="0" cy="0"/>
          <a:chOff x="0" y="0"/>
          <a:chExt cx="0" cy="0"/>
        </a:xfrm>
      </p:grpSpPr>
      <p:sp>
        <p:nvSpPr>
          <p:cNvPr id="1201" name="Google Shape;1201;p9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202" name="Google Shape;1202;p96"/>
          <p:cNvSpPr txBox="1"/>
          <p:nvPr>
            <p:ph idx="4294967295" type="body"/>
          </p:nvPr>
        </p:nvSpPr>
        <p:spPr>
          <a:xfrm>
            <a:off x="228600" y="1295400"/>
            <a:ext cx="84582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Extraction is the operation of extracting data from one or more source systems for further use in a data warehouse environment. </a:t>
            </a:r>
            <a:endParaRPr/>
          </a:p>
          <a:p>
            <a:pPr indent="-139700" lvl="0" marL="228600" marR="0" rtl="0" algn="l">
              <a:lnSpc>
                <a:spcPct val="80000"/>
              </a:lnSpc>
              <a:spcBef>
                <a:spcPts val="280"/>
              </a:spcBef>
              <a:spcAft>
                <a:spcPts val="0"/>
              </a:spcAft>
              <a:buClr>
                <a:srgbClr val="006887"/>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This is the first step of the ETL process. </a:t>
            </a:r>
            <a:endParaRPr/>
          </a:p>
          <a:p>
            <a:pPr indent="-139700" lvl="0" marL="228600" marR="0" rtl="0" algn="l">
              <a:lnSpc>
                <a:spcPct val="80000"/>
              </a:lnSpc>
              <a:spcBef>
                <a:spcPts val="280"/>
              </a:spcBef>
              <a:spcAft>
                <a:spcPts val="0"/>
              </a:spcAft>
              <a:buClr>
                <a:srgbClr val="006887"/>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Data can be extracted to a file or table as required. </a:t>
            </a:r>
            <a:endParaRPr/>
          </a:p>
          <a:p>
            <a:pPr indent="-139700" lvl="0" marL="228600" marR="0" rtl="0" algn="l">
              <a:lnSpc>
                <a:spcPct val="80000"/>
              </a:lnSpc>
              <a:spcBef>
                <a:spcPts val="280"/>
              </a:spcBef>
              <a:spcAft>
                <a:spcPts val="0"/>
              </a:spcAft>
              <a:buClr>
                <a:srgbClr val="006887"/>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After the extraction, this data can be transformed and loaded into the data warehouse .</a:t>
            </a:r>
            <a:endParaRPr/>
          </a:p>
        </p:txBody>
      </p:sp>
      <p:sp>
        <p:nvSpPr>
          <p:cNvPr id="1203" name="Google Shape;1203;p9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Data Extraction Overview</a:t>
            </a:r>
            <a:endParaRPr/>
          </a:p>
        </p:txBody>
      </p:sp>
      <p:pic>
        <p:nvPicPr>
          <p:cNvPr id="1204" name="Google Shape;1204;p96"/>
          <p:cNvPicPr preferRelativeResize="0"/>
          <p:nvPr>
            <p:ph idx="4294967295" type="body"/>
          </p:nvPr>
        </p:nvPicPr>
        <p:blipFill rotWithShape="1">
          <a:blip r:embed="rId3">
            <a:alphaModFix/>
          </a:blip>
          <a:srcRect b="0" l="0" r="0" t="0"/>
          <a:stretch/>
        </p:blipFill>
        <p:spPr>
          <a:xfrm>
            <a:off x="4495800" y="3276600"/>
            <a:ext cx="4362450" cy="2890837"/>
          </a:xfrm>
          <a:prstGeom prst="rect">
            <a:avLst/>
          </a:prstGeom>
          <a:noFill/>
          <a:ln>
            <a:noFill/>
          </a:ln>
        </p:spPr>
      </p:pic>
      <p:sp>
        <p:nvSpPr>
          <p:cNvPr id="1205" name="Google Shape;1205;p96"/>
          <p:cNvSpPr txBox="1"/>
          <p:nvPr/>
        </p:nvSpPr>
        <p:spPr>
          <a:xfrm>
            <a:off x="228600" y="3321050"/>
            <a:ext cx="4267200" cy="2927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1" lang="en-US" sz="1200" u="sng">
                <a:solidFill>
                  <a:schemeClr val="dk1"/>
                </a:solidFill>
                <a:latin typeface="Rambla"/>
                <a:ea typeface="Rambla"/>
                <a:cs typeface="Rambla"/>
                <a:sym typeface="Rambla"/>
              </a:rPr>
              <a:t>Internal Source Data:</a:t>
            </a:r>
            <a:r>
              <a:rPr b="0" i="1" lang="en-US" sz="1200" u="none">
                <a:solidFill>
                  <a:schemeClr val="dk1"/>
                </a:solidFill>
                <a:latin typeface="Rambla"/>
                <a:ea typeface="Rambla"/>
                <a:cs typeface="Rambla"/>
                <a:sym typeface="Rambla"/>
              </a:rPr>
              <a:t> Extracted directly from the source system. Process can connect to the source system or to an intermediate system that stores the data in a preconfigured manner.</a:t>
            </a:r>
            <a:endParaRPr/>
          </a:p>
          <a:p>
            <a:pPr indent="0" lvl="0" marL="0" marR="0" rtl="0" algn="l">
              <a:lnSpc>
                <a:spcPct val="100000"/>
              </a:lnSpc>
              <a:spcBef>
                <a:spcPts val="600"/>
              </a:spcBef>
              <a:spcAft>
                <a:spcPts val="0"/>
              </a:spcAft>
              <a:buClr>
                <a:schemeClr val="dk1"/>
              </a:buClr>
              <a:buFont typeface="Rambla"/>
              <a:buNone/>
            </a:pPr>
            <a:r>
              <a:rPr b="0" i="1" lang="en-US" sz="1200" u="sng">
                <a:solidFill>
                  <a:schemeClr val="dk1"/>
                </a:solidFill>
                <a:latin typeface="Rambla"/>
                <a:ea typeface="Rambla"/>
                <a:cs typeface="Rambla"/>
                <a:sym typeface="Rambla"/>
              </a:rPr>
              <a:t>External Source Data:</a:t>
            </a:r>
            <a:r>
              <a:rPr b="0" i="1" lang="en-US" sz="1200" u="none">
                <a:solidFill>
                  <a:schemeClr val="dk1"/>
                </a:solidFill>
                <a:latin typeface="Rambla"/>
                <a:ea typeface="Rambla"/>
                <a:cs typeface="Rambla"/>
                <a:sym typeface="Rambla"/>
              </a:rPr>
              <a:t>  Not extracted directly from the source system.</a:t>
            </a:r>
            <a:endParaRPr/>
          </a:p>
          <a:p>
            <a:pPr indent="0" lvl="1" marL="457200" marR="0" rtl="0" algn="l">
              <a:lnSpc>
                <a:spcPct val="100000"/>
              </a:lnSpc>
              <a:spcBef>
                <a:spcPts val="600"/>
              </a:spcBef>
              <a:spcAft>
                <a:spcPts val="0"/>
              </a:spcAft>
              <a:buClr>
                <a:schemeClr val="dk1"/>
              </a:buClr>
              <a:buFont typeface="Rambla"/>
              <a:buNone/>
            </a:pPr>
            <a:r>
              <a:rPr b="1" i="1" lang="en-US" sz="1200" u="sng" cap="none" strike="noStrike">
                <a:solidFill>
                  <a:schemeClr val="dk1"/>
                </a:solidFill>
                <a:latin typeface="Rambla"/>
                <a:ea typeface="Rambla"/>
                <a:cs typeface="Rambla"/>
                <a:sym typeface="Rambla"/>
              </a:rPr>
              <a:t>Sample source systems: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Mainframe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Flat files: Fixed length, Delimited</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XML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Web log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ERP System Sources</a:t>
            </a:r>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1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83" name="Google Shape;183;p1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Warehouse</a:t>
            </a:r>
            <a:endParaRPr/>
          </a:p>
        </p:txBody>
      </p:sp>
      <p:grpSp>
        <p:nvGrpSpPr>
          <p:cNvPr id="184" name="Google Shape;184;p16"/>
          <p:cNvGrpSpPr/>
          <p:nvPr/>
        </p:nvGrpSpPr>
        <p:grpSpPr>
          <a:xfrm>
            <a:off x="376237" y="1354137"/>
            <a:ext cx="8320087" cy="4089400"/>
            <a:chOff x="76200" y="1289050"/>
            <a:chExt cx="8915400" cy="4878387"/>
          </a:xfrm>
        </p:grpSpPr>
        <p:sp>
          <p:nvSpPr>
            <p:cNvPr id="185" name="Google Shape;185;p16"/>
            <p:cNvSpPr txBox="1"/>
            <p:nvPr/>
          </p:nvSpPr>
          <p:spPr>
            <a:xfrm>
              <a:off x="4495800" y="5710237"/>
              <a:ext cx="4495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Flexible</a:t>
              </a:r>
              <a:r>
                <a:rPr b="0" i="0" lang="en-US" sz="1200" u="none">
                  <a:solidFill>
                    <a:srgbClr val="3C5658"/>
                  </a:solidFill>
                  <a:latin typeface="Rambla"/>
                  <a:ea typeface="Rambla"/>
                  <a:cs typeface="Rambla"/>
                  <a:sym typeface="Rambla"/>
                </a:rPr>
                <a:t> </a:t>
              </a:r>
              <a:endParaRPr/>
            </a:p>
          </p:txBody>
        </p:sp>
        <p:sp>
          <p:nvSpPr>
            <p:cNvPr id="186" name="Google Shape;186;p16"/>
            <p:cNvSpPr txBox="1"/>
            <p:nvPr/>
          </p:nvSpPr>
          <p:spPr>
            <a:xfrm>
              <a:off x="76200" y="5710237"/>
              <a:ext cx="4419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Not Flexible</a:t>
              </a:r>
              <a:r>
                <a:rPr b="0" i="0" lang="en-US" sz="1200" u="none">
                  <a:solidFill>
                    <a:srgbClr val="3C5658"/>
                  </a:solidFill>
                  <a:latin typeface="Rambla"/>
                  <a:ea typeface="Rambla"/>
                  <a:cs typeface="Rambla"/>
                  <a:sym typeface="Rambla"/>
                </a:rPr>
                <a:t> </a:t>
              </a:r>
              <a:endParaRPr/>
            </a:p>
          </p:txBody>
        </p:sp>
        <p:sp>
          <p:nvSpPr>
            <p:cNvPr id="187" name="Google Shape;187;p16"/>
            <p:cNvSpPr txBox="1"/>
            <p:nvPr/>
          </p:nvSpPr>
          <p:spPr>
            <a:xfrm>
              <a:off x="4495800" y="5235575"/>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Stores relevant data</a:t>
              </a:r>
              <a:r>
                <a:rPr b="0" i="0" lang="en-US" sz="1200" u="none">
                  <a:solidFill>
                    <a:srgbClr val="3C5658"/>
                  </a:solidFill>
                  <a:latin typeface="Rambla"/>
                  <a:ea typeface="Rambla"/>
                  <a:cs typeface="Rambla"/>
                  <a:sym typeface="Rambla"/>
                </a:rPr>
                <a:t> </a:t>
              </a:r>
              <a:endParaRPr/>
            </a:p>
          </p:txBody>
        </p:sp>
        <p:sp>
          <p:nvSpPr>
            <p:cNvPr id="188" name="Google Shape;188;p16"/>
            <p:cNvSpPr txBox="1"/>
            <p:nvPr/>
          </p:nvSpPr>
          <p:spPr>
            <a:xfrm>
              <a:off x="76200" y="5235575"/>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Stores all data</a:t>
              </a:r>
              <a:r>
                <a:rPr b="0" i="0" lang="en-US" sz="1200" u="none">
                  <a:solidFill>
                    <a:srgbClr val="3C5658"/>
                  </a:solidFill>
                  <a:latin typeface="Rambla"/>
                  <a:ea typeface="Rambla"/>
                  <a:cs typeface="Rambla"/>
                  <a:sym typeface="Rambla"/>
                </a:rPr>
                <a:t> </a:t>
              </a:r>
              <a:endParaRPr/>
            </a:p>
          </p:txBody>
        </p:sp>
        <p:sp>
          <p:nvSpPr>
            <p:cNvPr id="189" name="Google Shape;189;p16"/>
            <p:cNvSpPr txBox="1"/>
            <p:nvPr/>
          </p:nvSpPr>
          <p:spPr>
            <a:xfrm>
              <a:off x="4495800" y="4757737"/>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Non Volatile Data</a:t>
              </a:r>
              <a:r>
                <a:rPr b="0" i="0" lang="en-US" sz="1200" u="none">
                  <a:solidFill>
                    <a:srgbClr val="3C5658"/>
                  </a:solidFill>
                  <a:latin typeface="Rambla"/>
                  <a:ea typeface="Rambla"/>
                  <a:cs typeface="Rambla"/>
                  <a:sym typeface="Rambla"/>
                </a:rPr>
                <a:t> </a:t>
              </a:r>
              <a:endParaRPr/>
            </a:p>
          </p:txBody>
        </p:sp>
        <p:sp>
          <p:nvSpPr>
            <p:cNvPr id="190" name="Google Shape;190;p16"/>
            <p:cNvSpPr txBox="1"/>
            <p:nvPr/>
          </p:nvSpPr>
          <p:spPr>
            <a:xfrm>
              <a:off x="76200" y="4757737"/>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Volatile Data</a:t>
              </a:r>
              <a:r>
                <a:rPr b="0" i="0" lang="en-US" sz="1200" u="none">
                  <a:solidFill>
                    <a:srgbClr val="3C5658"/>
                  </a:solidFill>
                  <a:latin typeface="Rambla"/>
                  <a:ea typeface="Rambla"/>
                  <a:cs typeface="Rambla"/>
                  <a:sym typeface="Rambla"/>
                </a:rPr>
                <a:t> </a:t>
              </a:r>
              <a:endParaRPr/>
            </a:p>
          </p:txBody>
        </p:sp>
        <p:sp>
          <p:nvSpPr>
            <p:cNvPr id="191" name="Google Shape;191;p16"/>
            <p:cNvSpPr txBox="1"/>
            <p:nvPr/>
          </p:nvSpPr>
          <p:spPr>
            <a:xfrm>
              <a:off x="4495800" y="4246562"/>
              <a:ext cx="44958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Relatively few concurrent users</a:t>
              </a:r>
              <a:r>
                <a:rPr b="0" i="0" lang="en-US" sz="1200" u="none">
                  <a:solidFill>
                    <a:srgbClr val="3C5658"/>
                  </a:solidFill>
                  <a:latin typeface="Rambla"/>
                  <a:ea typeface="Rambla"/>
                  <a:cs typeface="Rambla"/>
                  <a:sym typeface="Rambla"/>
                </a:rPr>
                <a:t> </a:t>
              </a:r>
              <a:endParaRPr/>
            </a:p>
          </p:txBody>
        </p:sp>
        <p:sp>
          <p:nvSpPr>
            <p:cNvPr id="192" name="Google Shape;192;p16"/>
            <p:cNvSpPr txBox="1"/>
            <p:nvPr/>
          </p:nvSpPr>
          <p:spPr>
            <a:xfrm>
              <a:off x="76200" y="4246562"/>
              <a:ext cx="44196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Many concurrent users</a:t>
              </a:r>
              <a:r>
                <a:rPr b="0" i="0" lang="en-US" sz="1200" u="none">
                  <a:solidFill>
                    <a:srgbClr val="3C5658"/>
                  </a:solidFill>
                  <a:latin typeface="Rambla"/>
                  <a:ea typeface="Rambla"/>
                  <a:cs typeface="Rambla"/>
                  <a:sym typeface="Rambla"/>
                </a:rPr>
                <a:t> </a:t>
              </a:r>
              <a:endParaRPr/>
            </a:p>
          </p:txBody>
        </p:sp>
        <p:sp>
          <p:nvSpPr>
            <p:cNvPr id="193" name="Google Shape;193;p16"/>
            <p:cNvSpPr txBox="1"/>
            <p:nvPr/>
          </p:nvSpPr>
          <p:spPr>
            <a:xfrm>
              <a:off x="4495800" y="37719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Large database size</a:t>
              </a:r>
              <a:r>
                <a:rPr b="0" i="0" lang="en-US" sz="1200" u="none">
                  <a:solidFill>
                    <a:srgbClr val="3C5658"/>
                  </a:solidFill>
                  <a:latin typeface="Rambla"/>
                  <a:ea typeface="Rambla"/>
                  <a:cs typeface="Rambla"/>
                  <a:sym typeface="Rambla"/>
                </a:rPr>
                <a:t> </a:t>
              </a:r>
              <a:endParaRPr/>
            </a:p>
          </p:txBody>
        </p:sp>
        <p:sp>
          <p:nvSpPr>
            <p:cNvPr id="194" name="Google Shape;194;p16"/>
            <p:cNvSpPr txBox="1"/>
            <p:nvPr/>
          </p:nvSpPr>
          <p:spPr>
            <a:xfrm>
              <a:off x="76200" y="37719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Relatively smaller database</a:t>
              </a:r>
              <a:r>
                <a:rPr b="0" i="0" lang="en-US" sz="1200" u="none">
                  <a:solidFill>
                    <a:srgbClr val="3C5658"/>
                  </a:solidFill>
                  <a:latin typeface="Rambla"/>
                  <a:ea typeface="Rambla"/>
                  <a:cs typeface="Rambla"/>
                  <a:sym typeface="Rambla"/>
                </a:rPr>
                <a:t> </a:t>
              </a:r>
              <a:endParaRPr/>
            </a:p>
          </p:txBody>
        </p:sp>
        <p:sp>
          <p:nvSpPr>
            <p:cNvPr id="195" name="Google Shape;195;p16"/>
            <p:cNvSpPr txBox="1"/>
            <p:nvPr/>
          </p:nvSpPr>
          <p:spPr>
            <a:xfrm>
              <a:off x="4495800" y="3192462"/>
              <a:ext cx="44958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Organized by subject (Customer, Product)</a:t>
              </a:r>
              <a:r>
                <a:rPr b="0" i="0" lang="en-US" sz="1200" u="none">
                  <a:solidFill>
                    <a:srgbClr val="3C5658"/>
                  </a:solidFill>
                  <a:latin typeface="Rambla"/>
                  <a:ea typeface="Rambla"/>
                  <a:cs typeface="Rambla"/>
                  <a:sym typeface="Rambla"/>
                </a:rPr>
                <a:t> </a:t>
              </a:r>
              <a:endParaRPr/>
            </a:p>
          </p:txBody>
        </p:sp>
        <p:sp>
          <p:nvSpPr>
            <p:cNvPr id="196" name="Google Shape;196;p16"/>
            <p:cNvSpPr txBox="1"/>
            <p:nvPr/>
          </p:nvSpPr>
          <p:spPr>
            <a:xfrm>
              <a:off x="76200" y="3192462"/>
              <a:ext cx="44196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Organized by transactions (Order, Input, Inventory)</a:t>
              </a:r>
              <a:r>
                <a:rPr b="0" i="0" lang="en-US" sz="1200" u="none">
                  <a:solidFill>
                    <a:srgbClr val="3C5658"/>
                  </a:solidFill>
                  <a:latin typeface="Rambla"/>
                  <a:ea typeface="Rambla"/>
                  <a:cs typeface="Rambla"/>
                  <a:sym typeface="Rambla"/>
                </a:rPr>
                <a:t> </a:t>
              </a:r>
              <a:endParaRPr/>
            </a:p>
          </p:txBody>
        </p:sp>
        <p:sp>
          <p:nvSpPr>
            <p:cNvPr id="197" name="Google Shape;197;p16"/>
            <p:cNvSpPr txBox="1"/>
            <p:nvPr/>
          </p:nvSpPr>
          <p:spPr>
            <a:xfrm>
              <a:off x="4495800" y="27178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Managerial View</a:t>
              </a:r>
              <a:r>
                <a:rPr b="0" i="0" lang="en-US" sz="1200" u="none">
                  <a:solidFill>
                    <a:srgbClr val="3C5658"/>
                  </a:solidFill>
                  <a:latin typeface="Rambla"/>
                  <a:ea typeface="Rambla"/>
                  <a:cs typeface="Rambla"/>
                  <a:sym typeface="Rambla"/>
                </a:rPr>
                <a:t> </a:t>
              </a:r>
              <a:endParaRPr/>
            </a:p>
          </p:txBody>
        </p:sp>
        <p:sp>
          <p:nvSpPr>
            <p:cNvPr id="198" name="Google Shape;198;p16"/>
            <p:cNvSpPr txBox="1"/>
            <p:nvPr/>
          </p:nvSpPr>
          <p:spPr>
            <a:xfrm>
              <a:off x="76200" y="27178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Operator View</a:t>
              </a:r>
              <a:r>
                <a:rPr b="0" i="0" lang="en-US" sz="1200" u="none">
                  <a:solidFill>
                    <a:srgbClr val="3C5658"/>
                  </a:solidFill>
                  <a:latin typeface="Rambla"/>
                  <a:ea typeface="Rambla"/>
                  <a:cs typeface="Rambla"/>
                  <a:sym typeface="Rambla"/>
                </a:rPr>
                <a:t> </a:t>
              </a:r>
              <a:endParaRPr/>
            </a:p>
          </p:txBody>
        </p:sp>
        <p:sp>
          <p:nvSpPr>
            <p:cNvPr id="199" name="Google Shape;199;p16"/>
            <p:cNvSpPr txBox="1"/>
            <p:nvPr/>
          </p:nvSpPr>
          <p:spPr>
            <a:xfrm>
              <a:off x="4495800" y="2239962"/>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History Oriented</a:t>
              </a:r>
              <a:r>
                <a:rPr b="0" i="0" lang="en-US" sz="1200" u="none">
                  <a:solidFill>
                    <a:srgbClr val="3C5658"/>
                  </a:solidFill>
                  <a:latin typeface="Rambla"/>
                  <a:ea typeface="Rambla"/>
                  <a:cs typeface="Rambla"/>
                  <a:sym typeface="Rambla"/>
                </a:rPr>
                <a:t> </a:t>
              </a:r>
              <a:endParaRPr/>
            </a:p>
          </p:txBody>
        </p:sp>
        <p:sp>
          <p:nvSpPr>
            <p:cNvPr id="200" name="Google Shape;200;p16"/>
            <p:cNvSpPr txBox="1"/>
            <p:nvPr/>
          </p:nvSpPr>
          <p:spPr>
            <a:xfrm>
              <a:off x="76200" y="2239962"/>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Time Sensitive</a:t>
              </a:r>
              <a:r>
                <a:rPr b="0" i="0" lang="en-US" sz="1200" u="none">
                  <a:solidFill>
                    <a:srgbClr val="3C5658"/>
                  </a:solidFill>
                  <a:latin typeface="Rambla"/>
                  <a:ea typeface="Rambla"/>
                  <a:cs typeface="Rambla"/>
                  <a:sym typeface="Rambla"/>
                </a:rPr>
                <a:t> </a:t>
              </a:r>
              <a:endParaRPr/>
            </a:p>
          </p:txBody>
        </p:sp>
        <p:sp>
          <p:nvSpPr>
            <p:cNvPr id="201" name="Google Shape;201;p16"/>
            <p:cNvSpPr txBox="1"/>
            <p:nvPr/>
          </p:nvSpPr>
          <p:spPr>
            <a:xfrm>
              <a:off x="4495800" y="17653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Query Processing</a:t>
              </a:r>
              <a:r>
                <a:rPr b="0" i="0" lang="en-US" sz="1200" u="none">
                  <a:solidFill>
                    <a:srgbClr val="3C5658"/>
                  </a:solidFill>
                  <a:latin typeface="Rambla"/>
                  <a:ea typeface="Rambla"/>
                  <a:cs typeface="Rambla"/>
                  <a:sym typeface="Rambla"/>
                </a:rPr>
                <a:t> </a:t>
              </a:r>
              <a:endParaRPr/>
            </a:p>
          </p:txBody>
        </p:sp>
        <p:sp>
          <p:nvSpPr>
            <p:cNvPr id="202" name="Google Shape;202;p16"/>
            <p:cNvSpPr txBox="1"/>
            <p:nvPr/>
          </p:nvSpPr>
          <p:spPr>
            <a:xfrm>
              <a:off x="76200" y="17653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a:solidFill>
                    <a:srgbClr val="3C5658"/>
                  </a:solidFill>
                  <a:latin typeface="Arial"/>
                  <a:ea typeface="Arial"/>
                  <a:cs typeface="Arial"/>
                  <a:sym typeface="Arial"/>
                </a:rPr>
                <a:t>Transaction Processing</a:t>
              </a:r>
              <a:r>
                <a:rPr b="0" i="0" lang="en-US" sz="1200" u="none">
                  <a:solidFill>
                    <a:srgbClr val="3C5658"/>
                  </a:solidFill>
                  <a:latin typeface="Rambla"/>
                  <a:ea typeface="Rambla"/>
                  <a:cs typeface="Rambla"/>
                  <a:sym typeface="Rambla"/>
                </a:rPr>
                <a:t> </a:t>
              </a:r>
              <a:endParaRPr/>
            </a:p>
          </p:txBody>
        </p:sp>
        <p:sp>
          <p:nvSpPr>
            <p:cNvPr id="203" name="Google Shape;203;p16"/>
            <p:cNvSpPr txBox="1"/>
            <p:nvPr/>
          </p:nvSpPr>
          <p:spPr>
            <a:xfrm>
              <a:off x="4495800" y="1289050"/>
              <a:ext cx="44958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Data Warehouse</a:t>
              </a:r>
              <a:r>
                <a:rPr b="0" i="0" lang="en-US" sz="1800" u="none">
                  <a:solidFill>
                    <a:srgbClr val="3C5658"/>
                  </a:solidFill>
                  <a:latin typeface="Rambla"/>
                  <a:ea typeface="Rambla"/>
                  <a:cs typeface="Rambla"/>
                  <a:sym typeface="Rambla"/>
                </a:rPr>
                <a:t> </a:t>
              </a:r>
              <a:endParaRPr/>
            </a:p>
          </p:txBody>
        </p:sp>
        <p:sp>
          <p:nvSpPr>
            <p:cNvPr id="204" name="Google Shape;204;p16"/>
            <p:cNvSpPr txBox="1"/>
            <p:nvPr/>
          </p:nvSpPr>
          <p:spPr>
            <a:xfrm>
              <a:off x="76200" y="1289050"/>
              <a:ext cx="4419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a:solidFill>
                    <a:srgbClr val="0000FF"/>
                  </a:solidFill>
                  <a:latin typeface="Arial"/>
                  <a:ea typeface="Arial"/>
                  <a:cs typeface="Arial"/>
                  <a:sym typeface="Arial"/>
                </a:rPr>
                <a:t>Operational System</a:t>
              </a:r>
              <a:r>
                <a:rPr b="0" i="0" lang="en-US" sz="1800" u="none">
                  <a:solidFill>
                    <a:srgbClr val="3C5658"/>
                  </a:solidFill>
                  <a:latin typeface="Rambla"/>
                  <a:ea typeface="Rambla"/>
                  <a:cs typeface="Rambla"/>
                  <a:sym typeface="Rambla"/>
                </a:rPr>
                <a:t> </a:t>
              </a:r>
              <a:endParaRPr/>
            </a:p>
          </p:txBody>
        </p:sp>
        <p:cxnSp>
          <p:nvCxnSpPr>
            <p:cNvPr id="205" name="Google Shape;205;p16"/>
            <p:cNvCxnSpPr/>
            <p:nvPr/>
          </p:nvCxnSpPr>
          <p:spPr>
            <a:xfrm>
              <a:off x="76200" y="128905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206" name="Google Shape;206;p16"/>
            <p:cNvCxnSpPr/>
            <p:nvPr/>
          </p:nvCxnSpPr>
          <p:spPr>
            <a:xfrm>
              <a:off x="76200" y="17653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7" name="Google Shape;207;p16"/>
            <p:cNvCxnSpPr/>
            <p:nvPr/>
          </p:nvCxnSpPr>
          <p:spPr>
            <a:xfrm>
              <a:off x="76200" y="22399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8" name="Google Shape;208;p16"/>
            <p:cNvCxnSpPr/>
            <p:nvPr/>
          </p:nvCxnSpPr>
          <p:spPr>
            <a:xfrm>
              <a:off x="76200" y="27178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9" name="Google Shape;209;p16"/>
            <p:cNvCxnSpPr/>
            <p:nvPr/>
          </p:nvCxnSpPr>
          <p:spPr>
            <a:xfrm>
              <a:off x="76200" y="31924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0" name="Google Shape;210;p16"/>
            <p:cNvCxnSpPr/>
            <p:nvPr/>
          </p:nvCxnSpPr>
          <p:spPr>
            <a:xfrm>
              <a:off x="76200" y="37719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1" name="Google Shape;211;p16"/>
            <p:cNvCxnSpPr/>
            <p:nvPr/>
          </p:nvCxnSpPr>
          <p:spPr>
            <a:xfrm>
              <a:off x="76200" y="42465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2" name="Google Shape;212;p16"/>
            <p:cNvCxnSpPr/>
            <p:nvPr/>
          </p:nvCxnSpPr>
          <p:spPr>
            <a:xfrm>
              <a:off x="76200" y="47577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3" name="Google Shape;213;p16"/>
            <p:cNvCxnSpPr/>
            <p:nvPr/>
          </p:nvCxnSpPr>
          <p:spPr>
            <a:xfrm>
              <a:off x="76200" y="5235575"/>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4" name="Google Shape;214;p16"/>
            <p:cNvCxnSpPr/>
            <p:nvPr/>
          </p:nvCxnSpPr>
          <p:spPr>
            <a:xfrm>
              <a:off x="76200" y="57102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5" name="Google Shape;215;p16"/>
            <p:cNvCxnSpPr/>
            <p:nvPr/>
          </p:nvCxnSpPr>
          <p:spPr>
            <a:xfrm>
              <a:off x="76200" y="6167437"/>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216" name="Google Shape;216;p16"/>
            <p:cNvCxnSpPr/>
            <p:nvPr/>
          </p:nvCxnSpPr>
          <p:spPr>
            <a:xfrm>
              <a:off x="76200" y="1289050"/>
              <a:ext cx="0" cy="4878387"/>
            </a:xfrm>
            <a:prstGeom prst="straightConnector1">
              <a:avLst/>
            </a:prstGeom>
            <a:noFill/>
            <a:ln cap="sq" cmpd="sng" w="28575">
              <a:solidFill>
                <a:schemeClr val="dk1"/>
              </a:solidFill>
              <a:prstDash val="solid"/>
              <a:miter lim="8000"/>
              <a:headEnd len="sm" w="sm" type="none"/>
              <a:tailEnd len="sm" w="sm" type="none"/>
            </a:ln>
          </p:spPr>
        </p:cxnSp>
        <p:cxnSp>
          <p:nvCxnSpPr>
            <p:cNvPr id="217" name="Google Shape;217;p16"/>
            <p:cNvCxnSpPr/>
            <p:nvPr/>
          </p:nvCxnSpPr>
          <p:spPr>
            <a:xfrm>
              <a:off x="4495800" y="1289050"/>
              <a:ext cx="0" cy="4878387"/>
            </a:xfrm>
            <a:prstGeom prst="straightConnector1">
              <a:avLst/>
            </a:prstGeom>
            <a:noFill/>
            <a:ln cap="flat" cmpd="sng" w="12700">
              <a:solidFill>
                <a:schemeClr val="dk1"/>
              </a:solidFill>
              <a:prstDash val="solid"/>
              <a:miter lim="8000"/>
              <a:headEnd len="sm" w="sm" type="none"/>
              <a:tailEnd len="sm" w="sm" type="none"/>
            </a:ln>
          </p:spPr>
        </p:cxnSp>
        <p:cxnSp>
          <p:nvCxnSpPr>
            <p:cNvPr id="218" name="Google Shape;218;p16"/>
            <p:cNvCxnSpPr/>
            <p:nvPr/>
          </p:nvCxnSpPr>
          <p:spPr>
            <a:xfrm>
              <a:off x="8991600" y="1289050"/>
              <a:ext cx="0" cy="48783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9" name="Shape 1209"/>
        <p:cNvGrpSpPr/>
        <p:nvPr/>
      </p:nvGrpSpPr>
      <p:grpSpPr>
        <a:xfrm>
          <a:off x="0" y="0"/>
          <a:ext cx="0" cy="0"/>
          <a:chOff x="0" y="0"/>
          <a:chExt cx="0" cy="0"/>
        </a:xfrm>
      </p:grpSpPr>
      <p:sp>
        <p:nvSpPr>
          <p:cNvPr id="1210" name="Google Shape;1210;p9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211" name="Google Shape;1211;p97"/>
          <p:cNvSpPr txBox="1"/>
          <p:nvPr>
            <p:ph idx="1" type="body"/>
          </p:nvPr>
        </p:nvSpPr>
        <p:spPr>
          <a:xfrm>
            <a:off x="152400" y="1066800"/>
            <a:ext cx="6324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Full Extraction</a:t>
            </a:r>
            <a:endParaRPr/>
          </a:p>
          <a:p>
            <a:pPr indent="-228600" lvl="0" marL="228600" marR="0" rtl="0" algn="l">
              <a:lnSpc>
                <a:spcPct val="80000"/>
              </a:lnSpc>
              <a:spcBef>
                <a:spcPts val="240"/>
              </a:spcBef>
              <a:spcAft>
                <a:spcPts val="0"/>
              </a:spcAft>
              <a:buClr>
                <a:srgbClr val="006887"/>
              </a:buClr>
              <a:buFont typeface="Noto Sans Symbols"/>
              <a:buNone/>
            </a:pPr>
            <a:r>
              <a:t/>
            </a:r>
            <a:endParaRPr b="0" i="0" sz="1200" u="non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 Data is extracted completely from the source system</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 No need to keep track of changes to the data source</a:t>
            </a:r>
            <a:endParaRPr/>
          </a:p>
          <a:p>
            <a:pPr indent="-228600" lvl="1" marL="685800" marR="0" rtl="0" algn="l">
              <a:lnSpc>
                <a:spcPct val="80000"/>
              </a:lnSpc>
              <a:spcBef>
                <a:spcPts val="240"/>
              </a:spcBef>
              <a:spcAft>
                <a:spcPts val="0"/>
              </a:spcAft>
              <a:buClr>
                <a:srgbClr val="003366"/>
              </a:buClr>
              <a:buFont typeface="Noto Sans Symbols"/>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Initial Extraction</a:t>
            </a:r>
            <a:endParaRPr/>
          </a:p>
          <a:p>
            <a:pPr indent="-152400" lvl="0" marL="228600" marR="0" rtl="0" algn="l">
              <a:lnSpc>
                <a:spcPct val="80000"/>
              </a:lnSpc>
              <a:spcBef>
                <a:spcPts val="240"/>
              </a:spcBef>
              <a:spcAft>
                <a:spcPts val="0"/>
              </a:spcAft>
              <a:buClr>
                <a:srgbClr val="006887"/>
              </a:buClr>
              <a:buSzPts val="1200"/>
              <a:buFont typeface="Noto Sans Symbols"/>
              <a:buNone/>
            </a:pPr>
            <a:r>
              <a:t/>
            </a:r>
            <a:endParaRPr b="1" i="0" sz="1200" u="non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This will be the historical data staging extracts</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Full Extraction from source</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Static extracts from source table to staging tables using a tool or hand coding.</a:t>
            </a:r>
            <a:endParaRPr/>
          </a:p>
          <a:p>
            <a:pPr indent="-98425" lvl="2" marL="1089025" marR="0" rtl="0" algn="l">
              <a:lnSpc>
                <a:spcPct val="80000"/>
              </a:lnSpc>
              <a:spcBef>
                <a:spcPts val="240"/>
              </a:spcBef>
              <a:spcAft>
                <a:spcPts val="0"/>
              </a:spcAft>
              <a:buClr>
                <a:srgbClr val="3C5658"/>
              </a:buClr>
              <a:buSzPts val="1200"/>
              <a:buFont typeface="Noto Sans Symbols"/>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Incremental Extraction</a:t>
            </a:r>
            <a:endParaRPr/>
          </a:p>
          <a:p>
            <a:pPr indent="-152400" lvl="0" marL="228600" marR="0" rtl="0" algn="l">
              <a:lnSpc>
                <a:spcPct val="80000"/>
              </a:lnSpc>
              <a:spcBef>
                <a:spcPts val="240"/>
              </a:spcBef>
              <a:spcAft>
                <a:spcPts val="0"/>
              </a:spcAft>
              <a:buClr>
                <a:srgbClr val="006887"/>
              </a:buClr>
              <a:buSzPts val="1200"/>
              <a:buFont typeface="Noto Sans Symbols"/>
              <a:buNone/>
            </a:pPr>
            <a:r>
              <a:t/>
            </a:r>
            <a:endParaRPr b="0" i="0" sz="1200" u="non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Only Changed Data will be extracted.</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Complex Process</a:t>
            </a:r>
            <a:endParaRPr/>
          </a:p>
          <a:p>
            <a:pPr indent="-152400" lvl="1" marL="685800" marR="0" rtl="0" algn="l">
              <a:lnSpc>
                <a:spcPct val="80000"/>
              </a:lnSpc>
              <a:spcBef>
                <a:spcPts val="240"/>
              </a:spcBef>
              <a:spcAft>
                <a:spcPts val="0"/>
              </a:spcAft>
              <a:buClr>
                <a:srgbClr val="003366"/>
              </a:buClr>
              <a:buSzPts val="1200"/>
              <a:buFont typeface="Noto Sans Symbols"/>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Real Time Extraction</a:t>
            </a:r>
            <a:endParaRPr/>
          </a:p>
          <a:p>
            <a:pPr indent="-152400" lvl="0" marL="228600" marR="0" rtl="0" algn="l">
              <a:lnSpc>
                <a:spcPct val="80000"/>
              </a:lnSpc>
              <a:spcBef>
                <a:spcPts val="240"/>
              </a:spcBef>
              <a:spcAft>
                <a:spcPts val="0"/>
              </a:spcAft>
              <a:buClr>
                <a:srgbClr val="006887"/>
              </a:buClr>
              <a:buSzPts val="1200"/>
              <a:buFont typeface="Noto Sans Symbols"/>
              <a:buNone/>
            </a:pPr>
            <a:r>
              <a:t/>
            </a:r>
            <a:endParaRPr b="0" i="0" sz="1200" u="non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Captures event-driven data by online systems </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The goal of real-time data extraction is to keep the warehouse refreshed, with minimal delay, as changes happen in the operational systems data. </a:t>
            </a:r>
            <a:endParaRPr/>
          </a:p>
          <a:p>
            <a:pPr indent="-152400" lvl="1" marL="685800" marR="0" rtl="0" algn="l">
              <a:lnSpc>
                <a:spcPct val="80000"/>
              </a:lnSpc>
              <a:spcBef>
                <a:spcPts val="240"/>
              </a:spcBef>
              <a:spcAft>
                <a:spcPts val="0"/>
              </a:spcAft>
              <a:buClr>
                <a:srgbClr val="003366"/>
              </a:buClr>
              <a:buSzPts val="1200"/>
              <a:buFont typeface="Noto Sans Symbols"/>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Batch Extraction</a:t>
            </a:r>
            <a:endParaRPr/>
          </a:p>
          <a:p>
            <a:pPr indent="-152400" lvl="0" marL="228600" marR="0" rtl="0" algn="l">
              <a:lnSpc>
                <a:spcPct val="80000"/>
              </a:lnSpc>
              <a:spcBef>
                <a:spcPts val="240"/>
              </a:spcBef>
              <a:spcAft>
                <a:spcPts val="0"/>
              </a:spcAft>
              <a:buClr>
                <a:srgbClr val="006887"/>
              </a:buClr>
              <a:buSzPts val="1200"/>
              <a:buFont typeface="Noto Sans Symbols"/>
              <a:buNone/>
            </a:pPr>
            <a:r>
              <a:t/>
            </a:r>
            <a:endParaRPr b="1" i="0" sz="1200" u="non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A high-performance data extraction solution for extracting large volumes</a:t>
            </a:r>
            <a:endParaRPr/>
          </a:p>
          <a:p>
            <a:pPr indent="-228600" lvl="1" marL="685800" marR="0" rtl="0" algn="l">
              <a:lnSpc>
                <a:spcPct val="80000"/>
              </a:lnSpc>
              <a:spcBef>
                <a:spcPts val="240"/>
              </a:spcBef>
              <a:spcAft>
                <a:spcPts val="0"/>
              </a:spcAft>
              <a:buClr>
                <a:srgbClr val="003366"/>
              </a:buClr>
              <a:buSzPts val="1200"/>
              <a:buFont typeface="Noto Sans Symbols"/>
              <a:buChar char="•"/>
            </a:pPr>
            <a:r>
              <a:rPr b="0" i="0" lang="en-US" sz="1200" u="none" cap="none" strike="noStrike">
                <a:solidFill>
                  <a:srgbClr val="3C5658"/>
                </a:solidFill>
                <a:latin typeface="Rambla"/>
                <a:ea typeface="Rambla"/>
                <a:cs typeface="Rambla"/>
                <a:sym typeface="Rambla"/>
              </a:rPr>
              <a:t>It synchronizes data at a set time, perhaps once a day, or once a week</a:t>
            </a:r>
            <a:endParaRPr/>
          </a:p>
          <a:p>
            <a:pPr indent="-152400" lvl="1" marL="685800" marR="0" rtl="0" algn="l">
              <a:lnSpc>
                <a:spcPct val="80000"/>
              </a:lnSpc>
              <a:spcBef>
                <a:spcPts val="240"/>
              </a:spcBef>
              <a:spcAft>
                <a:spcPts val="0"/>
              </a:spcAft>
              <a:buClr>
                <a:srgbClr val="003366"/>
              </a:buClr>
              <a:buSzPts val="1200"/>
              <a:buFont typeface="Noto Sans Symbols"/>
              <a:buNone/>
            </a:pPr>
            <a:r>
              <a:t/>
            </a:r>
            <a:endParaRPr b="0" i="0" sz="1200" u="none" cap="none" strike="noStrike">
              <a:solidFill>
                <a:srgbClr val="3C5658"/>
              </a:solidFill>
              <a:latin typeface="Rambla"/>
              <a:ea typeface="Rambla"/>
              <a:cs typeface="Rambla"/>
              <a:sym typeface="Rambla"/>
            </a:endParaRPr>
          </a:p>
          <a:p>
            <a:pPr indent="-152400" lvl="0" marL="228600" marR="0" rtl="0" algn="l">
              <a:lnSpc>
                <a:spcPct val="120000"/>
              </a:lnSpc>
              <a:spcBef>
                <a:spcPts val="240"/>
              </a:spcBef>
              <a:spcAft>
                <a:spcPts val="0"/>
              </a:spcAft>
              <a:buClr>
                <a:srgbClr val="006887"/>
              </a:buClr>
              <a:buSzPts val="1200"/>
              <a:buFont typeface="Noto Sans Symbols"/>
              <a:buNone/>
            </a:pPr>
            <a:r>
              <a:t/>
            </a:r>
            <a:endParaRPr b="0" i="0" sz="1200" u="none" cap="none" strike="noStrike">
              <a:solidFill>
                <a:srgbClr val="3C5658"/>
              </a:solidFill>
              <a:latin typeface="Rambla"/>
              <a:ea typeface="Rambla"/>
              <a:cs typeface="Rambla"/>
              <a:sym typeface="Rambla"/>
            </a:endParaRPr>
          </a:p>
        </p:txBody>
      </p:sp>
      <p:sp>
        <p:nvSpPr>
          <p:cNvPr id="1212" name="Google Shape;1212;p9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a:solidFill>
                  <a:srgbClr val="B2B2B2"/>
                </a:solidFill>
                <a:latin typeface="Rambla"/>
                <a:ea typeface="Rambla"/>
                <a:cs typeface="Rambla"/>
                <a:sym typeface="Rambla"/>
              </a:rPr>
              <a:t>Data Extraction Methods</a:t>
            </a:r>
            <a:endParaRPr/>
          </a:p>
        </p:txBody>
      </p:sp>
      <p:sp>
        <p:nvSpPr>
          <p:cNvPr id="1213" name="Google Shape;1213;p97"/>
          <p:cNvSpPr txBox="1"/>
          <p:nvPr/>
        </p:nvSpPr>
        <p:spPr>
          <a:xfrm>
            <a:off x="6477000" y="1355725"/>
            <a:ext cx="2497137" cy="4935537"/>
          </a:xfrm>
          <a:prstGeom prst="rect">
            <a:avLst/>
          </a:prstGeom>
          <a:solidFill>
            <a:srgbClr val="CCFFCC"/>
          </a:solid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Font typeface="Rambla"/>
              <a:buNone/>
            </a:pPr>
            <a:r>
              <a:rPr b="0" i="0" lang="en-US" sz="1200" u="sng" cap="none" strike="noStrike">
                <a:solidFill>
                  <a:schemeClr val="dk1"/>
                </a:solidFill>
                <a:latin typeface="Rambla"/>
                <a:ea typeface="Rambla"/>
                <a:cs typeface="Rambla"/>
                <a:sym typeface="Rambla"/>
              </a:rPr>
              <a:t>Examples:</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Live queries on operational or mirrored data.(static /Full capture,batch)</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Reading database table dump tapes.(Real-time)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Interpreting transaction logs.(Real -time)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Writing custom programs to extract data from legacy application files.(Real-time)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TimeStamp based (Batch) Full/Incremental </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Triggered (Real-time)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File comparison of versions (Real time) Incremental</a:t>
            </a:r>
            <a:endParaRPr/>
          </a:p>
        </p:txBody>
      </p:sp>
    </p:spTree>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7" name="Shape 1217"/>
        <p:cNvGrpSpPr/>
        <p:nvPr/>
      </p:nvGrpSpPr>
      <p:grpSpPr>
        <a:xfrm>
          <a:off x="0" y="0"/>
          <a:ext cx="0" cy="0"/>
          <a:chOff x="0" y="0"/>
          <a:chExt cx="0" cy="0"/>
        </a:xfrm>
      </p:grpSpPr>
      <p:sp>
        <p:nvSpPr>
          <p:cNvPr id="1218" name="Google Shape;1218;p9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grpSp>
        <p:nvGrpSpPr>
          <p:cNvPr id="1219" name="Google Shape;1219;p98"/>
          <p:cNvGrpSpPr/>
          <p:nvPr/>
        </p:nvGrpSpPr>
        <p:grpSpPr>
          <a:xfrm>
            <a:off x="609600" y="1371600"/>
            <a:ext cx="7543800" cy="4848225"/>
            <a:chOff x="762000" y="968375"/>
            <a:chExt cx="7543800" cy="4848225"/>
          </a:xfrm>
        </p:grpSpPr>
        <p:sp>
          <p:nvSpPr>
            <p:cNvPr id="1220" name="Google Shape;1220;p98"/>
            <p:cNvSpPr txBox="1"/>
            <p:nvPr/>
          </p:nvSpPr>
          <p:spPr>
            <a:xfrm>
              <a:off x="4876800" y="3852862"/>
              <a:ext cx="3429000"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Usually requires additional hardware, software, and expertise. </a:t>
              </a:r>
              <a:endParaRPr/>
            </a:p>
            <a:p>
              <a:pPr indent="0" lvl="0" marL="0" marR="0" rtl="0" algn="l">
                <a:lnSpc>
                  <a:spcPct val="120000"/>
                </a:lnSpc>
                <a:spcBef>
                  <a:spcPts val="240"/>
                </a:spcBef>
                <a:spcAft>
                  <a:spcPts val="0"/>
                </a:spcAft>
                <a:buClr>
                  <a:schemeClr val="dk1"/>
                </a:buClr>
                <a:buFont typeface="Arial"/>
                <a:buNone/>
              </a:pPr>
              <a:r>
                <a:t/>
              </a:r>
              <a:endParaRPr b="1" i="0" sz="1200" u="non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Some applications do not provide APIs or interfaces needed for real-time integration. </a:t>
              </a:r>
              <a:endParaRPr/>
            </a:p>
            <a:p>
              <a:pPr indent="0" lvl="0" marL="0" marR="0" rtl="0" algn="l">
                <a:lnSpc>
                  <a:spcPct val="120000"/>
                </a:lnSpc>
                <a:spcBef>
                  <a:spcPts val="240"/>
                </a:spcBef>
                <a:spcAft>
                  <a:spcPts val="0"/>
                </a:spcAft>
                <a:buClr>
                  <a:srgbClr val="3C5658"/>
                </a:buClr>
                <a:buFont typeface="Rambla"/>
                <a:buNone/>
              </a:pPr>
              <a:r>
                <a:rPr b="1" i="0" lang="en-US" sz="1200" u="non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Expensive. </a:t>
              </a:r>
              <a:endParaRPr/>
            </a:p>
          </p:txBody>
        </p:sp>
        <p:sp>
          <p:nvSpPr>
            <p:cNvPr id="1221" name="Google Shape;1221;p98"/>
            <p:cNvSpPr txBox="1"/>
            <p:nvPr/>
          </p:nvSpPr>
          <p:spPr>
            <a:xfrm>
              <a:off x="1649412" y="3852862"/>
              <a:ext cx="3227387"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Not event driven--does not facilitate notification or change in another application at the time of a change in first application. </a:t>
              </a:r>
              <a:endParaRPr/>
            </a:p>
            <a:p>
              <a:pPr indent="0" lvl="0" marL="0" marR="0" rtl="0" algn="l">
                <a:lnSpc>
                  <a:spcPct val="120000"/>
                </a:lnSpc>
                <a:spcBef>
                  <a:spcPts val="240"/>
                </a:spcBef>
                <a:spcAft>
                  <a:spcPts val="0"/>
                </a:spcAft>
                <a:buClr>
                  <a:schemeClr val="dk1"/>
                </a:buClr>
                <a:buFont typeface="Arial"/>
                <a:buNone/>
              </a:pPr>
              <a:r>
                <a:t/>
              </a:r>
              <a:endParaRPr b="1" i="0" sz="1200" u="non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Business processes that span applications are clumsy and do not behave as one. </a:t>
              </a:r>
              <a:endParaRPr/>
            </a:p>
          </p:txBody>
        </p:sp>
        <p:sp>
          <p:nvSpPr>
            <p:cNvPr id="1222" name="Google Shape;1222;p98"/>
            <p:cNvSpPr txBox="1"/>
            <p:nvPr/>
          </p:nvSpPr>
          <p:spPr>
            <a:xfrm>
              <a:off x="762000" y="3852862"/>
              <a:ext cx="887412" cy="196373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Cons </a:t>
              </a:r>
              <a:endParaRPr/>
            </a:p>
          </p:txBody>
        </p:sp>
        <p:sp>
          <p:nvSpPr>
            <p:cNvPr id="1223" name="Google Shape;1223;p98"/>
            <p:cNvSpPr txBox="1"/>
            <p:nvPr/>
          </p:nvSpPr>
          <p:spPr>
            <a:xfrm>
              <a:off x="4876800" y="1676400"/>
              <a:ext cx="3429000"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Event driven, allowing for unified applications that support a business process that fits how people really want to work. </a:t>
              </a:r>
              <a:endParaRPr/>
            </a:p>
            <a:p>
              <a:pPr indent="0" lvl="0" marL="0" marR="0" rtl="0" algn="l">
                <a:lnSpc>
                  <a:spcPct val="120000"/>
                </a:lnSpc>
                <a:spcBef>
                  <a:spcPts val="240"/>
                </a:spcBef>
                <a:spcAft>
                  <a:spcPts val="0"/>
                </a:spcAft>
                <a:buClr>
                  <a:srgbClr val="3C5658"/>
                </a:buClr>
                <a:buFont typeface="Rambla"/>
                <a:buNone/>
              </a:pPr>
              <a:r>
                <a:rPr b="1" i="0" lang="en-US" sz="1200" u="non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Systems can interact in a transactional manner, providing true synergy. </a:t>
              </a:r>
              <a:endParaRPr/>
            </a:p>
          </p:txBody>
        </p:sp>
        <p:sp>
          <p:nvSpPr>
            <p:cNvPr id="1224" name="Google Shape;1224;p98"/>
            <p:cNvSpPr txBox="1"/>
            <p:nvPr/>
          </p:nvSpPr>
          <p:spPr>
            <a:xfrm>
              <a:off x="1649412" y="1676400"/>
              <a:ext cx="3227387"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Quick and relatively easy to write scripts for doing exports and imports. </a:t>
              </a:r>
              <a:endParaRPr/>
            </a:p>
            <a:p>
              <a:pPr indent="0" lvl="0" marL="0" marR="0" rtl="0" algn="l">
                <a:lnSpc>
                  <a:spcPct val="120000"/>
                </a:lnSpc>
                <a:spcBef>
                  <a:spcPts val="240"/>
                </a:spcBef>
                <a:spcAft>
                  <a:spcPts val="0"/>
                </a:spcAft>
                <a:buClr>
                  <a:schemeClr val="dk1"/>
                </a:buClr>
                <a:buFont typeface="Arial"/>
                <a:buNone/>
              </a:pPr>
              <a:r>
                <a:t/>
              </a:r>
              <a:endParaRPr b="1" i="0" sz="1200" u="non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Does not usually require additional hardware. </a:t>
              </a:r>
              <a:endParaRPr/>
            </a:p>
            <a:p>
              <a:pPr indent="0" lvl="0" marL="0" marR="0" rtl="0" algn="l">
                <a:lnSpc>
                  <a:spcPct val="120000"/>
                </a:lnSpc>
                <a:spcBef>
                  <a:spcPts val="240"/>
                </a:spcBef>
                <a:spcAft>
                  <a:spcPts val="0"/>
                </a:spcAft>
                <a:buClr>
                  <a:schemeClr val="dk1"/>
                </a:buClr>
                <a:buFont typeface="Arial"/>
                <a:buNone/>
              </a:pPr>
              <a:r>
                <a:t/>
              </a:r>
              <a:endParaRPr b="1" i="0" sz="1200" u="non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ans Symbols"/>
                <a:buChar char="▪"/>
              </a:pPr>
              <a:r>
                <a:rPr b="1" i="0" lang="en-US" sz="1200" u="none">
                  <a:solidFill>
                    <a:srgbClr val="3C5658"/>
                  </a:solidFill>
                  <a:latin typeface="Rambla"/>
                  <a:ea typeface="Rambla"/>
                  <a:cs typeface="Rambla"/>
                  <a:sym typeface="Rambla"/>
                </a:rPr>
                <a:t>  Almost all applications provide utilities for exporting and importing.</a:t>
              </a:r>
              <a:r>
                <a:rPr b="0" i="0" lang="en-US" sz="1200" u="none">
                  <a:solidFill>
                    <a:srgbClr val="3C5658"/>
                  </a:solidFill>
                  <a:latin typeface="Rambla"/>
                  <a:ea typeface="Rambla"/>
                  <a:cs typeface="Rambla"/>
                  <a:sym typeface="Rambla"/>
                </a:rPr>
                <a:t> </a:t>
              </a:r>
              <a:endParaRPr/>
            </a:p>
          </p:txBody>
        </p:sp>
        <p:sp>
          <p:nvSpPr>
            <p:cNvPr id="1225" name="Google Shape;1225;p98"/>
            <p:cNvSpPr txBox="1"/>
            <p:nvPr/>
          </p:nvSpPr>
          <p:spPr>
            <a:xfrm>
              <a:off x="762000" y="1676400"/>
              <a:ext cx="887412" cy="217646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a:solidFill>
                    <a:srgbClr val="3C5658"/>
                  </a:solidFill>
                  <a:latin typeface="Rambla"/>
                  <a:ea typeface="Rambla"/>
                  <a:cs typeface="Rambla"/>
                  <a:sym typeface="Rambla"/>
                </a:rPr>
                <a:t>Pros </a:t>
              </a:r>
              <a:endParaRPr/>
            </a:p>
          </p:txBody>
        </p:sp>
        <p:sp>
          <p:nvSpPr>
            <p:cNvPr id="1226" name="Google Shape;1226;p98"/>
            <p:cNvSpPr txBox="1"/>
            <p:nvPr/>
          </p:nvSpPr>
          <p:spPr>
            <a:xfrm>
              <a:off x="4876800" y="968375"/>
              <a:ext cx="3429000"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Real Time </a:t>
              </a:r>
              <a:endParaRPr/>
            </a:p>
          </p:txBody>
        </p:sp>
        <p:sp>
          <p:nvSpPr>
            <p:cNvPr id="1227" name="Google Shape;1227;p98"/>
            <p:cNvSpPr txBox="1"/>
            <p:nvPr/>
          </p:nvSpPr>
          <p:spPr>
            <a:xfrm>
              <a:off x="1649412" y="968375"/>
              <a:ext cx="3227387"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a:solidFill>
                    <a:srgbClr val="3C5658"/>
                  </a:solidFill>
                  <a:latin typeface="Rambla"/>
                  <a:ea typeface="Rambla"/>
                  <a:cs typeface="Rambla"/>
                  <a:sym typeface="Rambla"/>
                </a:rPr>
                <a:t>Batch </a:t>
              </a:r>
              <a:endParaRPr/>
            </a:p>
          </p:txBody>
        </p:sp>
        <p:sp>
          <p:nvSpPr>
            <p:cNvPr id="1228" name="Google Shape;1228;p98"/>
            <p:cNvSpPr txBox="1"/>
            <p:nvPr/>
          </p:nvSpPr>
          <p:spPr>
            <a:xfrm>
              <a:off x="762000" y="968375"/>
              <a:ext cx="887412"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229" name="Google Shape;1229;p98"/>
            <p:cNvCxnSpPr/>
            <p:nvPr/>
          </p:nvCxnSpPr>
          <p:spPr>
            <a:xfrm>
              <a:off x="762000" y="968375"/>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30" name="Google Shape;1230;p98"/>
            <p:cNvCxnSpPr/>
            <p:nvPr/>
          </p:nvCxnSpPr>
          <p:spPr>
            <a:xfrm>
              <a:off x="762000" y="1676400"/>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31" name="Google Shape;1231;p98"/>
            <p:cNvCxnSpPr/>
            <p:nvPr/>
          </p:nvCxnSpPr>
          <p:spPr>
            <a:xfrm>
              <a:off x="762000" y="3852862"/>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32" name="Google Shape;1232;p98"/>
            <p:cNvCxnSpPr/>
            <p:nvPr/>
          </p:nvCxnSpPr>
          <p:spPr>
            <a:xfrm>
              <a:off x="762000" y="5816600"/>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33" name="Google Shape;1233;p98"/>
            <p:cNvCxnSpPr/>
            <p:nvPr/>
          </p:nvCxnSpPr>
          <p:spPr>
            <a:xfrm>
              <a:off x="762000" y="968375"/>
              <a:ext cx="0" cy="4848225"/>
            </a:xfrm>
            <a:prstGeom prst="straightConnector1">
              <a:avLst/>
            </a:prstGeom>
            <a:noFill/>
            <a:ln cap="sq" cmpd="sng" w="28575">
              <a:solidFill>
                <a:schemeClr val="dk1"/>
              </a:solidFill>
              <a:prstDash val="solid"/>
              <a:miter lim="8000"/>
              <a:headEnd len="sm" w="sm" type="none"/>
              <a:tailEnd len="sm" w="sm" type="none"/>
            </a:ln>
          </p:spPr>
        </p:cxnSp>
        <p:cxnSp>
          <p:nvCxnSpPr>
            <p:cNvPr id="1234" name="Google Shape;1234;p98"/>
            <p:cNvCxnSpPr/>
            <p:nvPr/>
          </p:nvCxnSpPr>
          <p:spPr>
            <a:xfrm>
              <a:off x="1649412"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35" name="Google Shape;1235;p98"/>
            <p:cNvCxnSpPr/>
            <p:nvPr/>
          </p:nvCxnSpPr>
          <p:spPr>
            <a:xfrm>
              <a:off x="4876800"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36" name="Google Shape;1236;p98"/>
            <p:cNvCxnSpPr/>
            <p:nvPr/>
          </p:nvCxnSpPr>
          <p:spPr>
            <a:xfrm>
              <a:off x="8305800" y="968375"/>
              <a:ext cx="0" cy="4848225"/>
            </a:xfrm>
            <a:prstGeom prst="straightConnector1">
              <a:avLst/>
            </a:prstGeom>
            <a:noFill/>
            <a:ln cap="sq" cmpd="sng" w="28575">
              <a:solidFill>
                <a:schemeClr val="dk1"/>
              </a:solidFill>
              <a:prstDash val="solid"/>
              <a:miter lim="8000"/>
              <a:headEnd len="sm" w="sm" type="none"/>
              <a:tailEnd len="sm" w="sm" type="none"/>
            </a:ln>
          </p:spPr>
        </p:cxnSp>
      </p:grpSp>
      <p:sp>
        <p:nvSpPr>
          <p:cNvPr id="1237" name="Google Shape;1237;p9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0" i="0" lang="en-US" sz="2400" u="none">
                <a:solidFill>
                  <a:srgbClr val="B2B2B2"/>
                </a:solidFill>
                <a:latin typeface="Rambla"/>
                <a:ea typeface="Rambla"/>
                <a:cs typeface="Rambla"/>
                <a:sym typeface="Rambla"/>
              </a:rPr>
              <a:t>Real time Vs Batch</a:t>
            </a:r>
            <a:endParaRPr/>
          </a:p>
        </p:txBody>
      </p:sp>
    </p:spTree>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9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243" name="Google Shape;1243;p99"/>
          <p:cNvSpPr txBox="1"/>
          <p:nvPr>
            <p:ph idx="1" type="body"/>
          </p:nvPr>
        </p:nvSpPr>
        <p:spPr>
          <a:xfrm>
            <a:off x="152400" y="1219200"/>
            <a:ext cx="8839200" cy="51054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80000"/>
              </a:lnSpc>
              <a:spcBef>
                <a:spcPts val="0"/>
              </a:spcBef>
              <a:spcAft>
                <a:spcPts val="0"/>
              </a:spcAft>
              <a:buClr>
                <a:srgbClr val="003366"/>
              </a:buClr>
              <a:buFont typeface="Noto Sans Symbols"/>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ans Symbols"/>
              <a:buNone/>
            </a:pPr>
            <a:r>
              <a:rPr b="1" i="0" lang="en-US" sz="1600" u="none">
                <a:solidFill>
                  <a:srgbClr val="3C5658"/>
                </a:solidFill>
                <a:latin typeface="Rambla"/>
                <a:ea typeface="Rambla"/>
                <a:cs typeface="Rambla"/>
                <a:sym typeface="Rambla"/>
              </a:rPr>
              <a:t>Following steps should be complete before starting any physical ETL development</a:t>
            </a:r>
            <a:endParaRPr/>
          </a:p>
          <a:p>
            <a:pPr indent="-127000" lvl="0" marL="228600" marR="0" rtl="0" algn="l">
              <a:lnSpc>
                <a:spcPct val="8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Logical data map provided by DW architect-describes the process end to end.</a:t>
            </a:r>
            <a:endParaRPr/>
          </a:p>
          <a:p>
            <a:pPr indent="-127000" lvl="1" marL="685800" marR="0" rtl="0" algn="l">
              <a:lnSpc>
                <a:spcPct val="80000"/>
              </a:lnSpc>
              <a:spcBef>
                <a:spcPts val="320"/>
              </a:spcBef>
              <a:spcAft>
                <a:spcPts val="0"/>
              </a:spcAft>
              <a:buClr>
                <a:srgbClr val="003366"/>
              </a:buClr>
              <a:buSzPts val="1600"/>
              <a:buFont typeface="Noto Sans Symbols"/>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Identify data source candidates</a:t>
            </a:r>
            <a:endParaRPr/>
          </a:p>
          <a:p>
            <a:pPr indent="-127000" lvl="1" marL="685800" marR="0" rtl="0" algn="l">
              <a:lnSpc>
                <a:spcPct val="80000"/>
              </a:lnSpc>
              <a:spcBef>
                <a:spcPts val="320"/>
              </a:spcBef>
              <a:spcAft>
                <a:spcPts val="0"/>
              </a:spcAft>
              <a:buClr>
                <a:srgbClr val="003366"/>
              </a:buClr>
              <a:buSzPts val="1600"/>
              <a:buFont typeface="Noto Sans Symbols"/>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Analyze source systems with a a data-profiling tool</a:t>
            </a:r>
            <a:endParaRPr/>
          </a:p>
          <a:p>
            <a:pPr indent="-127000" lvl="1" marL="685800" marR="0" rtl="0" algn="l">
              <a:lnSpc>
                <a:spcPct val="80000"/>
              </a:lnSpc>
              <a:spcBef>
                <a:spcPts val="320"/>
              </a:spcBef>
              <a:spcAft>
                <a:spcPts val="0"/>
              </a:spcAft>
              <a:buClr>
                <a:srgbClr val="003366"/>
              </a:buClr>
              <a:buSzPts val="1600"/>
              <a:buFont typeface="Noto Sans Symbols"/>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Data discovery</a:t>
            </a:r>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Anomaly detection</a:t>
            </a:r>
            <a:endParaRPr/>
          </a:p>
          <a:p>
            <a:pPr indent="-73025" lvl="2" marL="1089025" marR="0" rtl="0" algn="l">
              <a:lnSpc>
                <a:spcPct val="80000"/>
              </a:lnSpc>
              <a:spcBef>
                <a:spcPts val="320"/>
              </a:spcBef>
              <a:spcAft>
                <a:spcPts val="0"/>
              </a:spcAft>
              <a:buClr>
                <a:srgbClr val="3C5658"/>
              </a:buClr>
              <a:buSzPts val="1600"/>
              <a:buFont typeface="Aria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Receive walk-through of logical plan and business rules</a:t>
            </a:r>
            <a:endParaRPr/>
          </a:p>
          <a:p>
            <a:pPr indent="-174625" lvl="2" marL="1089025" marR="0" rtl="0" algn="l">
              <a:lnSpc>
                <a:spcPct val="80000"/>
              </a:lnSpc>
              <a:spcBef>
                <a:spcPts val="320"/>
              </a:spcBef>
              <a:spcAft>
                <a:spcPts val="0"/>
              </a:spcAft>
              <a:buClr>
                <a:srgbClr val="3C5658"/>
              </a:buClr>
              <a:buFont typeface="Noto Sans Symbols"/>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Business rules defined at the data modeling stage are different from those required by the ETL team.</a:t>
            </a:r>
            <a:endParaRPr/>
          </a:p>
          <a:p>
            <a:pPr indent="-73025" lvl="2" marL="1089025" marR="0" rtl="0" algn="l">
              <a:lnSpc>
                <a:spcPct val="80000"/>
              </a:lnSpc>
              <a:spcBef>
                <a:spcPts val="320"/>
              </a:spcBef>
              <a:spcAft>
                <a:spcPts val="0"/>
              </a:spcAft>
              <a:buClr>
                <a:srgbClr val="3C5658"/>
              </a:buClr>
              <a:buSzPts val="1600"/>
              <a:buFont typeface="Noto Sans Symbols"/>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Receive walk-through of data warehouse data model</a:t>
            </a:r>
            <a:endParaRPr/>
          </a:p>
          <a:p>
            <a:pPr indent="-127000" lvl="1" marL="685800" marR="0" rtl="0" algn="l">
              <a:lnSpc>
                <a:spcPct val="80000"/>
              </a:lnSpc>
              <a:spcBef>
                <a:spcPts val="320"/>
              </a:spcBef>
              <a:spcAft>
                <a:spcPts val="0"/>
              </a:spcAft>
              <a:buClr>
                <a:srgbClr val="003366"/>
              </a:buClr>
              <a:buSzPts val="1600"/>
              <a:buFont typeface="Noto Sans Symbols"/>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Validate calculations and formulas.</a:t>
            </a:r>
            <a:endParaRPr/>
          </a:p>
          <a:p>
            <a:pPr indent="-127000" lvl="0" marL="228600" marR="0" rtl="0" algn="l">
              <a:lnSpc>
                <a:spcPct val="8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p:txBody>
      </p:sp>
      <p:sp>
        <p:nvSpPr>
          <p:cNvPr id="1244" name="Google Shape;1244;p99"/>
          <p:cNvSpPr txBox="1"/>
          <p:nvPr/>
        </p:nvSpPr>
        <p:spPr>
          <a:xfrm>
            <a:off x="0" y="1524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Extraction To-Do List</a:t>
            </a:r>
            <a:endParaRPr/>
          </a:p>
        </p:txBody>
      </p:sp>
    </p:spTree>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8" name="Shape 1248"/>
        <p:cNvGrpSpPr/>
        <p:nvPr/>
      </p:nvGrpSpPr>
      <p:grpSpPr>
        <a:xfrm>
          <a:off x="0" y="0"/>
          <a:ext cx="0" cy="0"/>
          <a:chOff x="0" y="0"/>
          <a:chExt cx="0" cy="0"/>
        </a:xfrm>
      </p:grpSpPr>
      <p:sp>
        <p:nvSpPr>
          <p:cNvPr id="1249" name="Google Shape;1249;p10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250" name="Google Shape;1250;p100"/>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p:txBody>
      </p:sp>
      <p:grpSp>
        <p:nvGrpSpPr>
          <p:cNvPr id="1251" name="Google Shape;1251;p100"/>
          <p:cNvGrpSpPr/>
          <p:nvPr/>
        </p:nvGrpSpPr>
        <p:grpSpPr>
          <a:xfrm>
            <a:off x="228600" y="1100137"/>
            <a:ext cx="8763000" cy="5303838"/>
            <a:chOff x="228600" y="1100137"/>
            <a:chExt cx="8763000" cy="5303838"/>
          </a:xfrm>
        </p:grpSpPr>
        <p:sp>
          <p:nvSpPr>
            <p:cNvPr id="1252" name="Google Shape;1252;p100"/>
            <p:cNvSpPr txBox="1"/>
            <p:nvPr/>
          </p:nvSpPr>
          <p:spPr>
            <a:xfrm>
              <a:off x="6829425" y="4587875"/>
              <a:ext cx="2162175"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Has a product called Continuous Flows to implement real-time data access.</a:t>
              </a:r>
              <a:endParaRPr/>
            </a:p>
          </p:txBody>
        </p:sp>
        <p:sp>
          <p:nvSpPr>
            <p:cNvPr id="1253" name="Google Shape;1253;p100"/>
            <p:cNvSpPr txBox="1"/>
            <p:nvPr/>
          </p:nvSpPr>
          <p:spPr>
            <a:xfrm>
              <a:off x="3776662" y="4587875"/>
              <a:ext cx="3052762"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Supports real time integration. DataStage can operate in real-time, capturing messages or extracting data at a moment's notice on the same platform that also integrates bulk data.</a:t>
              </a:r>
              <a:endParaRPr/>
            </a:p>
          </p:txBody>
        </p:sp>
        <p:sp>
          <p:nvSpPr>
            <p:cNvPr id="1254" name="Google Shape;1254;p100"/>
            <p:cNvSpPr txBox="1"/>
            <p:nvPr/>
          </p:nvSpPr>
          <p:spPr>
            <a:xfrm>
              <a:off x="1066800" y="4587875"/>
              <a:ext cx="2709862" cy="744537"/>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Provides Real Time features using PowerCenter RT and EAI tools</a:t>
              </a:r>
              <a:endParaRPr/>
            </a:p>
          </p:txBody>
        </p:sp>
        <p:sp>
          <p:nvSpPr>
            <p:cNvPr id="1255" name="Google Shape;1255;p100"/>
            <p:cNvSpPr txBox="1"/>
            <p:nvPr/>
          </p:nvSpPr>
          <p:spPr>
            <a:xfrm>
              <a:off x="228600" y="4587875"/>
              <a:ext cx="838200"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Real-Time Data Integration</a:t>
              </a:r>
              <a:endParaRPr/>
            </a:p>
          </p:txBody>
        </p:sp>
        <p:sp>
          <p:nvSpPr>
            <p:cNvPr id="1256" name="Google Shape;1256;p100"/>
            <p:cNvSpPr txBox="1"/>
            <p:nvPr/>
          </p:nvSpPr>
          <p:spPr>
            <a:xfrm>
              <a:off x="6829425" y="53324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Ab Initio supports a wide variety of change data capture strategies. </a:t>
              </a:r>
              <a:endParaRPr/>
            </a:p>
          </p:txBody>
        </p:sp>
        <p:sp>
          <p:nvSpPr>
            <p:cNvPr id="1257" name="Google Shape;1257;p100"/>
            <p:cNvSpPr txBox="1"/>
            <p:nvPr/>
          </p:nvSpPr>
          <p:spPr>
            <a:xfrm>
              <a:off x="3776662" y="53324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Ascential provides a number of ways to capture changed data. </a:t>
              </a:r>
              <a:endParaRPr/>
            </a:p>
          </p:txBody>
        </p:sp>
        <p:sp>
          <p:nvSpPr>
            <p:cNvPr id="1258" name="Google Shape;1258;p100"/>
            <p:cNvSpPr txBox="1"/>
            <p:nvPr/>
          </p:nvSpPr>
          <p:spPr>
            <a:xfrm>
              <a:off x="1066800" y="53324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No inbuilt feature to capture the changed records in  the source systems. However this can be handled using custom code in the source qualifier. If the source is SAP then using IDOC's feature of the SAP it is possible to capture the changed records.</a:t>
              </a:r>
              <a:endParaRPr/>
            </a:p>
          </p:txBody>
        </p:sp>
        <p:sp>
          <p:nvSpPr>
            <p:cNvPr id="1259" name="Google Shape;1259;p100"/>
            <p:cNvSpPr txBox="1"/>
            <p:nvPr/>
          </p:nvSpPr>
          <p:spPr>
            <a:xfrm>
              <a:off x="228600" y="53324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Change-Data-Capture Feature</a:t>
              </a:r>
              <a:endParaRPr/>
            </a:p>
          </p:txBody>
        </p:sp>
        <p:sp>
          <p:nvSpPr>
            <p:cNvPr id="1260" name="Google Shape;1260;p100"/>
            <p:cNvSpPr txBox="1"/>
            <p:nvPr/>
          </p:nvSpPr>
          <p:spPr>
            <a:xfrm>
              <a:off x="6829425" y="2444750"/>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1" name="Google Shape;1261;p100"/>
            <p:cNvSpPr txBox="1"/>
            <p:nvPr/>
          </p:nvSpPr>
          <p:spPr>
            <a:xfrm>
              <a:off x="3776662" y="2444750"/>
              <a:ext cx="30527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a:solidFill>
                    <a:srgbClr val="000000"/>
                  </a:solidFill>
                  <a:latin typeface="Rambla"/>
                  <a:ea typeface="Rambla"/>
                  <a:cs typeface="Rambla"/>
                  <a:sym typeface="Rambla"/>
                </a:rPr>
                <a:t>Following extract methods are possible</a:t>
              </a:r>
              <a:endParaRPr/>
            </a:p>
            <a:p>
              <a:pPr indent="0" lvl="0" marL="0" marR="0" rtl="0" algn="just">
                <a:lnSpc>
                  <a:spcPct val="120000"/>
                </a:lnSpc>
                <a:spcBef>
                  <a:spcPts val="0"/>
                </a:spcBef>
                <a:spcAft>
                  <a:spcPts val="0"/>
                </a:spcAft>
                <a:buClr>
                  <a:srgbClr val="006887"/>
                </a:buClr>
                <a:buSzPts val="900"/>
                <a:buFont typeface="Noto Sans Symbols"/>
                <a:buChar char="∙"/>
              </a:pPr>
              <a:r>
                <a:rPr b="0" i="0" lang="en-US" sz="900" u="none">
                  <a:solidFill>
                    <a:srgbClr val="000000"/>
                  </a:solidFill>
                  <a:latin typeface="Rambla"/>
                  <a:ea typeface="Rambla"/>
                  <a:cs typeface="Rambla"/>
                  <a:sym typeface="Rambla"/>
                </a:rPr>
                <a:t>Incremental</a:t>
              </a:r>
              <a:endParaRPr/>
            </a:p>
            <a:p>
              <a:pPr indent="0" lvl="0" marL="0" marR="0" rtl="0" algn="just">
                <a:lnSpc>
                  <a:spcPct val="120000"/>
                </a:lnSpc>
                <a:spcBef>
                  <a:spcPts val="0"/>
                </a:spcBef>
                <a:spcAft>
                  <a:spcPts val="0"/>
                </a:spcAft>
                <a:buClr>
                  <a:srgbClr val="006887"/>
                </a:buClr>
                <a:buSzPts val="900"/>
                <a:buFont typeface="Noto Sans Symbols"/>
                <a:buChar char="∙"/>
              </a:pPr>
              <a:r>
                <a:rPr b="0" i="0" lang="en-US" sz="900" u="none">
                  <a:solidFill>
                    <a:srgbClr val="000000"/>
                  </a:solidFill>
                  <a:latin typeface="Rambla"/>
                  <a:ea typeface="Rambla"/>
                  <a:cs typeface="Rambla"/>
                  <a:sym typeface="Rambla"/>
                </a:rPr>
                <a:t>Transaction Event</a:t>
              </a:r>
              <a:endParaRPr/>
            </a:p>
            <a:p>
              <a:pPr indent="0" lvl="0" marL="0" marR="0" rtl="0" algn="just">
                <a:lnSpc>
                  <a:spcPct val="120000"/>
                </a:lnSpc>
                <a:spcBef>
                  <a:spcPts val="0"/>
                </a:spcBef>
                <a:spcAft>
                  <a:spcPts val="0"/>
                </a:spcAft>
                <a:buClr>
                  <a:srgbClr val="006887"/>
                </a:buClr>
                <a:buSzPts val="900"/>
                <a:buFont typeface="Noto Sans Symbols"/>
                <a:buChar char="∙"/>
              </a:pPr>
              <a:r>
                <a:rPr b="0" i="0" lang="en-US" sz="900" u="none">
                  <a:solidFill>
                    <a:srgbClr val="000000"/>
                  </a:solidFill>
                  <a:latin typeface="Rambla"/>
                  <a:ea typeface="Rambla"/>
                  <a:cs typeface="Rambla"/>
                  <a:sym typeface="Rambla"/>
                </a:rPr>
                <a:t>Full</a:t>
              </a:r>
              <a:endParaRPr b="0" i="0" sz="900" u="none">
                <a:solidFill>
                  <a:srgbClr val="3C5658"/>
                </a:solidFill>
                <a:latin typeface="Rambla"/>
                <a:ea typeface="Rambla"/>
                <a:cs typeface="Rambla"/>
                <a:sym typeface="Rambla"/>
              </a:endParaRPr>
            </a:p>
            <a:p>
              <a:pPr indent="0" lvl="0" marL="0" marR="0" rtl="0" algn="just">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Ascential also provides Change Data capture for popular RDBMS.</a:t>
              </a:r>
              <a:endParaRPr/>
            </a:p>
          </p:txBody>
        </p:sp>
        <p:sp>
          <p:nvSpPr>
            <p:cNvPr id="1262" name="Google Shape;1262;p100"/>
            <p:cNvSpPr txBox="1"/>
            <p:nvPr/>
          </p:nvSpPr>
          <p:spPr>
            <a:xfrm>
              <a:off x="1066800" y="2444750"/>
              <a:ext cx="27098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a:solidFill>
                    <a:srgbClr val="000000"/>
                  </a:solidFill>
                  <a:latin typeface="Rambla"/>
                  <a:ea typeface="Rambla"/>
                  <a:cs typeface="Rambla"/>
                  <a:sym typeface="Rambla"/>
                </a:rPr>
                <a:t>Incremental loads, Event driven loads, Entire copy of source table (refresh) is supported within PowerCenter</a:t>
              </a:r>
              <a:r>
                <a:rPr b="0" i="0" lang="en-US" sz="900" u="none">
                  <a:solidFill>
                    <a:srgbClr val="3C5658"/>
                  </a:solidFill>
                  <a:latin typeface="Rambla"/>
                  <a:ea typeface="Rambla"/>
                  <a:cs typeface="Rambla"/>
                  <a:sym typeface="Rambla"/>
                </a:rPr>
                <a:t> .</a:t>
              </a:r>
              <a:endParaRPr/>
            </a:p>
          </p:txBody>
        </p:sp>
        <p:sp>
          <p:nvSpPr>
            <p:cNvPr id="1263" name="Google Shape;1263;p100"/>
            <p:cNvSpPr txBox="1"/>
            <p:nvPr/>
          </p:nvSpPr>
          <p:spPr>
            <a:xfrm>
              <a:off x="228600" y="2444750"/>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Types of Extracts supported</a:t>
              </a:r>
              <a:endParaRPr/>
            </a:p>
          </p:txBody>
        </p:sp>
        <p:sp>
          <p:nvSpPr>
            <p:cNvPr id="1264" name="Google Shape;1264;p100"/>
            <p:cNvSpPr txBox="1"/>
            <p:nvPr/>
          </p:nvSpPr>
          <p:spPr>
            <a:xfrm>
              <a:off x="6829425" y="35163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It has GUI interface and also generates code of scripts using mp, which is shell based development environment for implementing applications using Ab initio</a:t>
              </a:r>
              <a:endParaRPr/>
            </a:p>
          </p:txBody>
        </p:sp>
        <p:sp>
          <p:nvSpPr>
            <p:cNvPr id="1265" name="Google Shape;1265;p100"/>
            <p:cNvSpPr txBox="1"/>
            <p:nvPr/>
          </p:nvSpPr>
          <p:spPr>
            <a:xfrm>
              <a:off x="3776662" y="35163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Only Datastage XE/390 version automatically generates and optimizes native COBOL code and JCL scripts that run on the OS/390 mainframe.</a:t>
              </a:r>
              <a:endParaRPr/>
            </a:p>
          </p:txBody>
        </p:sp>
        <p:sp>
          <p:nvSpPr>
            <p:cNvPr id="1266" name="Google Shape;1266;p100"/>
            <p:cNvSpPr txBox="1"/>
            <p:nvPr/>
          </p:nvSpPr>
          <p:spPr>
            <a:xfrm>
              <a:off x="1066800" y="35163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PowerCenter does not generate code,all the mappings developed will be inform of GUI interface.</a:t>
              </a:r>
              <a:endParaRPr/>
            </a:p>
          </p:txBody>
        </p:sp>
        <p:sp>
          <p:nvSpPr>
            <p:cNvPr id="1267" name="Google Shape;1267;p100"/>
            <p:cNvSpPr txBox="1"/>
            <p:nvPr/>
          </p:nvSpPr>
          <p:spPr>
            <a:xfrm>
              <a:off x="228600" y="35163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Code Generation</a:t>
              </a:r>
              <a:endParaRPr/>
            </a:p>
          </p:txBody>
        </p:sp>
        <p:sp>
          <p:nvSpPr>
            <p:cNvPr id="1268" name="Google Shape;1268;p100"/>
            <p:cNvSpPr txBox="1"/>
            <p:nvPr/>
          </p:nvSpPr>
          <p:spPr>
            <a:xfrm>
              <a:off x="6829425" y="1373187"/>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Oracle, TeraData, DB2, Informix, SQL Server, XML files, Sybase, Flat Files, VSAM Cobol Files and others. Flat files can be imported as Target using Data set component.</a:t>
              </a:r>
              <a:endParaRPr/>
            </a:p>
          </p:txBody>
        </p:sp>
        <p:sp>
          <p:nvSpPr>
            <p:cNvPr id="1269" name="Google Shape;1269;p100"/>
            <p:cNvSpPr txBox="1"/>
            <p:nvPr/>
          </p:nvSpPr>
          <p:spPr>
            <a:xfrm>
              <a:off x="3776662" y="1373187"/>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QSAM: Sequential flat files  ISAM:   VSAM: KSDS, RSDS, ESDS - support GROUPS, multi-level arrays, REDEFINES, and all PICTURE clauses. DB2, Adabas, Oracle OCI ( For releases 7 and 8 ) , Sybase Open Client , Informix CLI , OLE/DB for Microsoft SQL Server 7, ODBC.</a:t>
              </a:r>
              <a:endParaRPr/>
            </a:p>
          </p:txBody>
        </p:sp>
        <p:sp>
          <p:nvSpPr>
            <p:cNvPr id="1270" name="Google Shape;1270;p100"/>
            <p:cNvSpPr txBox="1"/>
            <p:nvPr/>
          </p:nvSpPr>
          <p:spPr>
            <a:xfrm>
              <a:off x="1066800" y="1373187"/>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For Extraction: DB/2, DB/2 /400,Flat Files, IMS, Informix, MS SQL Server, MS Access, Oracle, Sybase, UDB, VSAM, ODBC, Others. </a:t>
              </a:r>
              <a:endParaRPr/>
            </a:p>
          </p:txBody>
        </p:sp>
        <p:sp>
          <p:nvSpPr>
            <p:cNvPr id="1271" name="Google Shape;1271;p100"/>
            <p:cNvSpPr txBox="1"/>
            <p:nvPr/>
          </p:nvSpPr>
          <p:spPr>
            <a:xfrm>
              <a:off x="228600" y="1373187"/>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Multiple Sources</a:t>
              </a:r>
              <a:endParaRPr/>
            </a:p>
          </p:txBody>
        </p:sp>
        <p:sp>
          <p:nvSpPr>
            <p:cNvPr id="1272" name="Google Shape;1272;p100"/>
            <p:cNvSpPr txBox="1"/>
            <p:nvPr/>
          </p:nvSpPr>
          <p:spPr>
            <a:xfrm>
              <a:off x="6829425" y="1100137"/>
              <a:ext cx="2162175"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Ab Initio</a:t>
              </a:r>
              <a:endParaRPr/>
            </a:p>
          </p:txBody>
        </p:sp>
        <p:sp>
          <p:nvSpPr>
            <p:cNvPr id="1273" name="Google Shape;1273;p100"/>
            <p:cNvSpPr txBox="1"/>
            <p:nvPr/>
          </p:nvSpPr>
          <p:spPr>
            <a:xfrm>
              <a:off x="3776662" y="1100137"/>
              <a:ext cx="30527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Ascential Data Stage XE</a:t>
              </a:r>
              <a:endParaRPr/>
            </a:p>
          </p:txBody>
        </p:sp>
        <p:sp>
          <p:nvSpPr>
            <p:cNvPr id="1274" name="Google Shape;1274;p100"/>
            <p:cNvSpPr txBox="1"/>
            <p:nvPr/>
          </p:nvSpPr>
          <p:spPr>
            <a:xfrm>
              <a:off x="1066800" y="1100137"/>
              <a:ext cx="27098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Informatica PowerCenter</a:t>
              </a:r>
              <a:endParaRPr/>
            </a:p>
          </p:txBody>
        </p:sp>
        <p:sp>
          <p:nvSpPr>
            <p:cNvPr id="1275" name="Google Shape;1275;p100"/>
            <p:cNvSpPr txBox="1"/>
            <p:nvPr/>
          </p:nvSpPr>
          <p:spPr>
            <a:xfrm>
              <a:off x="228600" y="1100137"/>
              <a:ext cx="838200" cy="27305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Feature</a:t>
              </a:r>
              <a:endParaRPr/>
            </a:p>
          </p:txBody>
        </p:sp>
        <p:cxnSp>
          <p:nvCxnSpPr>
            <p:cNvPr id="1276" name="Google Shape;1276;p100"/>
            <p:cNvCxnSpPr/>
            <p:nvPr/>
          </p:nvCxnSpPr>
          <p:spPr>
            <a:xfrm>
              <a:off x="228600" y="1100137"/>
              <a:ext cx="838200" cy="0"/>
            </a:xfrm>
            <a:prstGeom prst="straightConnector1">
              <a:avLst/>
            </a:prstGeom>
            <a:noFill/>
            <a:ln>
              <a:noFill/>
            </a:ln>
          </p:spPr>
        </p:cxnSp>
        <p:cxnSp>
          <p:nvCxnSpPr>
            <p:cNvPr id="1277" name="Google Shape;1277;p100"/>
            <p:cNvCxnSpPr/>
            <p:nvPr/>
          </p:nvCxnSpPr>
          <p:spPr>
            <a:xfrm>
              <a:off x="228600" y="6403975"/>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78" name="Google Shape;1278;p100"/>
            <p:cNvCxnSpPr/>
            <p:nvPr/>
          </p:nvCxnSpPr>
          <p:spPr>
            <a:xfrm>
              <a:off x="228600" y="1100137"/>
              <a:ext cx="0" cy="273050"/>
            </a:xfrm>
            <a:prstGeom prst="straightConnector1">
              <a:avLst/>
            </a:prstGeom>
            <a:noFill/>
            <a:ln>
              <a:noFill/>
            </a:ln>
          </p:spPr>
        </p:cxnSp>
        <p:cxnSp>
          <p:nvCxnSpPr>
            <p:cNvPr id="1279" name="Google Shape;1279;p100"/>
            <p:cNvCxnSpPr/>
            <p:nvPr/>
          </p:nvCxnSpPr>
          <p:spPr>
            <a:xfrm>
              <a:off x="89916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80" name="Google Shape;1280;p100"/>
            <p:cNvCxnSpPr/>
            <p:nvPr/>
          </p:nvCxnSpPr>
          <p:spPr>
            <a:xfrm>
              <a:off x="1066800" y="110013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81" name="Google Shape;1281;p100"/>
            <p:cNvCxnSpPr/>
            <p:nvPr/>
          </p:nvCxnSpPr>
          <p:spPr>
            <a:xfrm>
              <a:off x="1066800" y="137318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82" name="Google Shape;1282;p100"/>
            <p:cNvCxnSpPr/>
            <p:nvPr/>
          </p:nvCxnSpPr>
          <p:spPr>
            <a:xfrm>
              <a:off x="10668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83" name="Google Shape;1283;p100"/>
            <p:cNvCxnSpPr/>
            <p:nvPr/>
          </p:nvCxnSpPr>
          <p:spPr>
            <a:xfrm>
              <a:off x="3776662"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84" name="Google Shape;1284;p100"/>
            <p:cNvCxnSpPr/>
            <p:nvPr/>
          </p:nvCxnSpPr>
          <p:spPr>
            <a:xfrm>
              <a:off x="6829425"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85" name="Google Shape;1285;p100"/>
            <p:cNvCxnSpPr/>
            <p:nvPr/>
          </p:nvCxnSpPr>
          <p:spPr>
            <a:xfrm>
              <a:off x="228600" y="244475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86" name="Google Shape;1286;p100"/>
            <p:cNvCxnSpPr/>
            <p:nvPr/>
          </p:nvCxnSpPr>
          <p:spPr>
            <a:xfrm>
              <a:off x="228600" y="1373187"/>
              <a:ext cx="0" cy="5030787"/>
            </a:xfrm>
            <a:prstGeom prst="straightConnector1">
              <a:avLst/>
            </a:prstGeom>
            <a:noFill/>
            <a:ln cap="rnd" cmpd="sng" w="12700">
              <a:solidFill>
                <a:srgbClr val="000000"/>
              </a:solidFill>
              <a:prstDash val="solid"/>
              <a:miter lim="8000"/>
              <a:headEnd len="sm" w="sm" type="none"/>
              <a:tailEnd len="sm" w="sm" type="none"/>
            </a:ln>
          </p:spPr>
        </p:cxnSp>
        <p:cxnSp>
          <p:nvCxnSpPr>
            <p:cNvPr id="1287" name="Google Shape;1287;p100"/>
            <p:cNvCxnSpPr/>
            <p:nvPr/>
          </p:nvCxnSpPr>
          <p:spPr>
            <a:xfrm>
              <a:off x="228600" y="4587875"/>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88" name="Google Shape;1288;p100"/>
            <p:cNvCxnSpPr/>
            <p:nvPr/>
          </p:nvCxnSpPr>
          <p:spPr>
            <a:xfrm>
              <a:off x="228600" y="3516312"/>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89" name="Google Shape;1289;p100"/>
            <p:cNvCxnSpPr/>
            <p:nvPr/>
          </p:nvCxnSpPr>
          <p:spPr>
            <a:xfrm>
              <a:off x="228600" y="5332412"/>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290" name="Google Shape;1290;p10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Comparison of ETL tool – Data Extraction</a:t>
            </a:r>
            <a:endParaRPr/>
          </a:p>
        </p:txBody>
      </p:sp>
    </p:spTree>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4" name="Shape 1294"/>
        <p:cNvGrpSpPr/>
        <p:nvPr/>
      </p:nvGrpSpPr>
      <p:grpSpPr>
        <a:xfrm>
          <a:off x="0" y="0"/>
          <a:ext cx="0" cy="0"/>
          <a:chOff x="0" y="0"/>
          <a:chExt cx="0" cy="0"/>
        </a:xfrm>
      </p:grpSpPr>
      <p:sp>
        <p:nvSpPr>
          <p:cNvPr id="1295" name="Google Shape;1295;p101"/>
          <p:cNvSpPr txBox="1"/>
          <p:nvPr/>
        </p:nvSpPr>
        <p:spPr>
          <a:xfrm>
            <a:off x="2895600" y="4052887"/>
            <a:ext cx="58801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Data Transformation Overview</a:t>
            </a:r>
            <a:endParaRPr/>
          </a:p>
        </p:txBody>
      </p:sp>
    </p:spTree>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9" name="Shape 1299"/>
        <p:cNvGrpSpPr/>
        <p:nvPr/>
      </p:nvGrpSpPr>
      <p:grpSpPr>
        <a:xfrm>
          <a:off x="0" y="0"/>
          <a:ext cx="0" cy="0"/>
          <a:chOff x="0" y="0"/>
          <a:chExt cx="0" cy="0"/>
        </a:xfrm>
      </p:grpSpPr>
      <p:sp>
        <p:nvSpPr>
          <p:cNvPr id="1300" name="Google Shape;1300;p10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01" name="Google Shape;1301;p102"/>
          <p:cNvSpPr txBox="1"/>
          <p:nvPr>
            <p:ph idx="4294967295" type="body"/>
          </p:nvPr>
        </p:nvSpPr>
        <p:spPr>
          <a:xfrm>
            <a:off x="457200" y="1371600"/>
            <a:ext cx="7086600" cy="1981200"/>
          </a:xfrm>
          <a:prstGeom prst="rect">
            <a:avLst/>
          </a:prstGeom>
          <a:noFill/>
          <a:ln>
            <a:noFill/>
          </a:ln>
        </p:spPr>
        <p:txBody>
          <a:bodyPr anchorCtr="0" anchor="t" bIns="45700" lIns="91425" spcFirstLastPara="1" rIns="91425" wrap="square" tIns="45700">
            <a:noAutofit/>
          </a:bodyPr>
          <a:lstStyle/>
          <a:p>
            <a:pPr indent="-152400" lvl="0" marL="228600" marR="0" rtl="0" algn="l">
              <a:lnSpc>
                <a:spcPct val="90000"/>
              </a:lnSpc>
              <a:spcBef>
                <a:spcPts val="0"/>
              </a:spcBef>
              <a:spcAft>
                <a:spcPts val="0"/>
              </a:spcAft>
              <a:buClr>
                <a:srgbClr val="006887"/>
              </a:buClr>
              <a:buSzPts val="1200"/>
              <a:buFont typeface="Noto Sans Symbols"/>
              <a:buNone/>
            </a:pPr>
            <a:r>
              <a:t/>
            </a:r>
            <a:endParaRPr b="0" i="0" sz="1200" u="none">
              <a:solidFill>
                <a:srgbClr val="3C5658"/>
              </a:solidFill>
              <a:latin typeface="Rambla"/>
              <a:ea typeface="Rambla"/>
              <a:cs typeface="Rambla"/>
              <a:sym typeface="Rambla"/>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200" u="none">
                <a:solidFill>
                  <a:srgbClr val="3C5658"/>
                </a:solidFill>
                <a:latin typeface="Rambla"/>
                <a:ea typeface="Rambla"/>
                <a:cs typeface="Rambla"/>
                <a:sym typeface="Rambla"/>
              </a:rPr>
              <a:t> </a:t>
            </a:r>
            <a:r>
              <a:rPr b="0" i="0" lang="en-US" sz="1400" u="none">
                <a:solidFill>
                  <a:srgbClr val="3C5658"/>
                </a:solidFill>
                <a:latin typeface="Rambla"/>
                <a:ea typeface="Rambla"/>
                <a:cs typeface="Rambla"/>
                <a:sym typeface="Rambla"/>
              </a:rPr>
              <a:t>Integrating dissimilar data types (Lookups &amp; Joins)</a:t>
            </a:r>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 Changing codes</a:t>
            </a:r>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 Adding a time attribute</a:t>
            </a:r>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 Summarizing data( Aggregation)</a:t>
            </a:r>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 Calculating derived values </a:t>
            </a:r>
            <a:endParaRPr/>
          </a:p>
          <a:p>
            <a:pPr indent="-228600" lvl="0" marL="228600" marR="0" rtl="0" algn="l">
              <a:lnSpc>
                <a:spcPct val="90000"/>
              </a:lnSpc>
              <a:spcBef>
                <a:spcPts val="280"/>
              </a:spcBef>
              <a:spcAft>
                <a:spcPts val="0"/>
              </a:spcAft>
              <a:buClr>
                <a:srgbClr val="006887"/>
              </a:buClr>
              <a:buSzPts val="1400"/>
              <a:buFont typeface="Noto Sans Symbols"/>
              <a:buChar char="•"/>
            </a:pPr>
            <a:r>
              <a:rPr b="0" i="0" lang="en-US" sz="1400" u="none">
                <a:solidFill>
                  <a:srgbClr val="3C5658"/>
                </a:solidFill>
                <a:latin typeface="Rambla"/>
                <a:ea typeface="Rambla"/>
                <a:cs typeface="Rambla"/>
                <a:sym typeface="Rambla"/>
              </a:rPr>
              <a:t> Renormalizing data</a:t>
            </a:r>
            <a:endParaRPr/>
          </a:p>
        </p:txBody>
      </p:sp>
      <p:sp>
        <p:nvSpPr>
          <p:cNvPr id="1302" name="Google Shape;1302;p10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Data Transformation Activities</a:t>
            </a:r>
            <a:endParaRPr/>
          </a:p>
        </p:txBody>
      </p:sp>
      <p:pic>
        <p:nvPicPr>
          <p:cNvPr id="1303" name="Google Shape;1303;p102"/>
          <p:cNvPicPr preferRelativeResize="0"/>
          <p:nvPr>
            <p:ph idx="4294967295" type="body"/>
          </p:nvPr>
        </p:nvPicPr>
        <p:blipFill rotWithShape="1">
          <a:blip r:embed="rId3">
            <a:alphaModFix/>
          </a:blip>
          <a:srcRect b="0" l="0" r="0" t="0"/>
          <a:stretch/>
        </p:blipFill>
        <p:spPr>
          <a:xfrm>
            <a:off x="3276600" y="2590800"/>
            <a:ext cx="5715000" cy="3636962"/>
          </a:xfrm>
          <a:prstGeom prst="rect">
            <a:avLst/>
          </a:prstGeom>
          <a:noFill/>
          <a:ln>
            <a:noFill/>
          </a:ln>
        </p:spPr>
      </p:pic>
    </p:spTree>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7" name="Shape 1307"/>
        <p:cNvGrpSpPr/>
        <p:nvPr/>
      </p:nvGrpSpPr>
      <p:grpSpPr>
        <a:xfrm>
          <a:off x="0" y="0"/>
          <a:ext cx="0" cy="0"/>
          <a:chOff x="0" y="0"/>
          <a:chExt cx="0" cy="0"/>
        </a:xfrm>
      </p:grpSpPr>
      <p:sp>
        <p:nvSpPr>
          <p:cNvPr id="1308" name="Google Shape;1308;p10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09" name="Google Shape;1309;p103"/>
          <p:cNvSpPr txBox="1"/>
          <p:nvPr>
            <p:ph idx="1" type="body"/>
          </p:nvPr>
        </p:nvSpPr>
        <p:spPr>
          <a:xfrm>
            <a:off x="304800" y="1295400"/>
            <a:ext cx="8250237"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Aggregation is a process in which information is gathered and expressed in a summary form, for analysis. </a:t>
            </a:r>
            <a:endParaRPr/>
          </a:p>
          <a:p>
            <a:pPr indent="-228600" lvl="0" marL="228600" marR="0" rtl="0" algn="l">
              <a:lnSpc>
                <a:spcPct val="120000"/>
              </a:lnSpc>
              <a:spcBef>
                <a:spcPts val="320"/>
              </a:spcBef>
              <a:spcAft>
                <a:spcPts val="0"/>
              </a:spcAft>
              <a:buClr>
                <a:srgbClr val="006887"/>
              </a:buClr>
              <a:buFont typeface="Noto Sans Symbols"/>
              <a:buNone/>
            </a:pPr>
            <a:r>
              <a:t/>
            </a:r>
            <a:endParaRPr b="0" i="0" sz="1600" u="non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ans Symbols"/>
              <a:buChar char="•"/>
            </a:pPr>
            <a:r>
              <a:rPr b="0" i="0" lang="en-US" sz="1600" u="none">
                <a:solidFill>
                  <a:srgbClr val="3C5658"/>
                </a:solidFill>
                <a:latin typeface="Rambla"/>
                <a:ea typeface="Rambla"/>
                <a:cs typeface="Rambla"/>
                <a:sym typeface="Rambla"/>
              </a:rPr>
              <a:t> Aggregates are used for two primary reasons</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a:solidFill>
                <a:srgbClr val="3C5658"/>
              </a:solidFill>
              <a:latin typeface="Rambla"/>
              <a:ea typeface="Rambla"/>
              <a:cs typeface="Rambla"/>
              <a:sym typeface="Rambla"/>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To save storage space</a:t>
            </a:r>
            <a:endParaRPr/>
          </a:p>
          <a:p>
            <a:pPr indent="-228600" lvl="1" marL="685800" marR="0" rtl="0" algn="l">
              <a:lnSpc>
                <a:spcPct val="120000"/>
              </a:lnSpc>
              <a:spcBef>
                <a:spcPts val="320"/>
              </a:spcBef>
              <a:spcAft>
                <a:spcPts val="0"/>
              </a:spcAft>
              <a:buClr>
                <a:srgbClr val="003366"/>
              </a:buClr>
              <a:buSzPts val="1600"/>
              <a:buFont typeface="Noto Sans Symbols"/>
              <a:buChar char="•"/>
            </a:pPr>
            <a:r>
              <a:rPr b="0" i="0" lang="en-US" sz="1600" u="none" cap="none" strike="noStrike">
                <a:solidFill>
                  <a:srgbClr val="3C5658"/>
                </a:solidFill>
                <a:latin typeface="Rambla"/>
                <a:ea typeface="Rambla"/>
                <a:cs typeface="Rambla"/>
                <a:sym typeface="Rambla"/>
              </a:rPr>
              <a:t>To improve the performance of business intelligence tools</a:t>
            </a:r>
            <a:endParaRPr/>
          </a:p>
          <a:p>
            <a:pPr indent="-127000" lvl="0" marL="228600" marR="0" rtl="0" algn="l">
              <a:lnSpc>
                <a:spcPct val="120000"/>
              </a:lnSpc>
              <a:spcBef>
                <a:spcPts val="320"/>
              </a:spcBef>
              <a:spcAft>
                <a:spcPts val="0"/>
              </a:spcAft>
              <a:buClr>
                <a:srgbClr val="006887"/>
              </a:buClr>
              <a:buSzPts val="1600"/>
              <a:buFont typeface="Noto Sans Symbols"/>
              <a:buNone/>
            </a:pPr>
            <a:r>
              <a:t/>
            </a:r>
            <a:endParaRPr b="0" i="0" sz="1600" u="none" cap="none" strike="noStrike">
              <a:solidFill>
                <a:srgbClr val="3C5658"/>
              </a:solidFill>
              <a:latin typeface="Rambla"/>
              <a:ea typeface="Rambla"/>
              <a:cs typeface="Rambla"/>
              <a:sym typeface="Rambla"/>
            </a:endParaRPr>
          </a:p>
        </p:txBody>
      </p:sp>
      <p:sp>
        <p:nvSpPr>
          <p:cNvPr id="1310" name="Google Shape;1310;p10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Aggregation Techniques</a:t>
            </a:r>
            <a:endParaRPr/>
          </a:p>
        </p:txBody>
      </p:sp>
    </p:spTree>
  </p:cSld>
  <p:clrMapOvr>
    <a:masterClrMapping/>
  </p:clrMapOvr>
  <p:transition spd="slow">
    <p:fade thruBlk="1"/>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4" name="Shape 1314"/>
        <p:cNvGrpSpPr/>
        <p:nvPr/>
      </p:nvGrpSpPr>
      <p:grpSpPr>
        <a:xfrm>
          <a:off x="0" y="0"/>
          <a:ext cx="0" cy="0"/>
          <a:chOff x="0" y="0"/>
          <a:chExt cx="0" cy="0"/>
        </a:xfrm>
      </p:grpSpPr>
      <p:sp>
        <p:nvSpPr>
          <p:cNvPr id="1315" name="Google Shape;1315;p10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16" name="Google Shape;1316;p104"/>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ans Symbols"/>
              <a:buNone/>
            </a:pPr>
            <a:r>
              <a:t/>
            </a:r>
            <a:endParaRPr b="0" i="0" sz="900" u="none">
              <a:solidFill>
                <a:srgbClr val="3C5658"/>
              </a:solidFill>
              <a:latin typeface="Rambla"/>
              <a:ea typeface="Rambla"/>
              <a:cs typeface="Rambla"/>
              <a:sym typeface="Rambla"/>
            </a:endParaRPr>
          </a:p>
        </p:txBody>
      </p:sp>
      <p:grpSp>
        <p:nvGrpSpPr>
          <p:cNvPr id="1317" name="Google Shape;1317;p104"/>
          <p:cNvGrpSpPr/>
          <p:nvPr/>
        </p:nvGrpSpPr>
        <p:grpSpPr>
          <a:xfrm>
            <a:off x="152400" y="1438275"/>
            <a:ext cx="8763000" cy="4733925"/>
            <a:chOff x="152400" y="1438275"/>
            <a:chExt cx="8763000" cy="4733925"/>
          </a:xfrm>
        </p:grpSpPr>
        <p:sp>
          <p:nvSpPr>
            <p:cNvPr id="1318" name="Google Shape;1318;p104"/>
            <p:cNvSpPr txBox="1"/>
            <p:nvPr/>
          </p:nvSpPr>
          <p:spPr>
            <a:xfrm>
              <a:off x="6753225" y="1819275"/>
              <a:ext cx="21621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NA</a:t>
              </a:r>
              <a:endParaRPr/>
            </a:p>
          </p:txBody>
        </p:sp>
        <p:sp>
          <p:nvSpPr>
            <p:cNvPr id="1319" name="Google Shape;1319;p104"/>
            <p:cNvSpPr txBox="1"/>
            <p:nvPr/>
          </p:nvSpPr>
          <p:spPr>
            <a:xfrm>
              <a:off x="3700462" y="1819275"/>
              <a:ext cx="3052762"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ProfileStage provides data profiling capabilities. </a:t>
              </a:r>
              <a:endParaRPr/>
            </a:p>
          </p:txBody>
        </p:sp>
        <p:sp>
          <p:nvSpPr>
            <p:cNvPr id="1320" name="Google Shape;1320;p104"/>
            <p:cNvSpPr txBox="1"/>
            <p:nvPr/>
          </p:nvSpPr>
          <p:spPr>
            <a:xfrm>
              <a:off x="1233487" y="1819275"/>
              <a:ext cx="24669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PowerCenter 7’s native data profiling can run in batch or interactive mode, and uses either predefined or customized sets of rules to analyze the data without having to extract it first.</a:t>
              </a:r>
              <a:endParaRPr/>
            </a:p>
          </p:txBody>
        </p:sp>
        <p:sp>
          <p:nvSpPr>
            <p:cNvPr id="1321" name="Google Shape;1321;p104"/>
            <p:cNvSpPr txBox="1"/>
            <p:nvPr/>
          </p:nvSpPr>
          <p:spPr>
            <a:xfrm>
              <a:off x="152400" y="1819275"/>
              <a:ext cx="1081087" cy="145256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Data Profiling Capability</a:t>
              </a:r>
              <a:endParaRPr/>
            </a:p>
          </p:txBody>
        </p:sp>
        <p:sp>
          <p:nvSpPr>
            <p:cNvPr id="1322" name="Google Shape;1322;p104"/>
            <p:cNvSpPr txBox="1"/>
            <p:nvPr/>
          </p:nvSpPr>
          <p:spPr>
            <a:xfrm>
              <a:off x="6753225" y="3271837"/>
              <a:ext cx="21621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Transformations can be shared</a:t>
              </a:r>
              <a:endParaRPr/>
            </a:p>
          </p:txBody>
        </p:sp>
        <p:sp>
          <p:nvSpPr>
            <p:cNvPr id="1323" name="Google Shape;1323;p104"/>
            <p:cNvSpPr txBox="1"/>
            <p:nvPr/>
          </p:nvSpPr>
          <p:spPr>
            <a:xfrm>
              <a:off x="3700462" y="3271837"/>
              <a:ext cx="3052762"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Code Reusability is supported. Ascential's Quality Manager provides a framework for developing a self-contained and reusable Project which consists of business rules, analysis results, measurements, history and reports about a particular source or target environment.</a:t>
              </a:r>
              <a:endParaRPr/>
            </a:p>
          </p:txBody>
        </p:sp>
        <p:sp>
          <p:nvSpPr>
            <p:cNvPr id="1324" name="Google Shape;1324;p104"/>
            <p:cNvSpPr txBox="1"/>
            <p:nvPr/>
          </p:nvSpPr>
          <p:spPr>
            <a:xfrm>
              <a:off x="1233487" y="3271837"/>
              <a:ext cx="24669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Good features to make the code re-useable. Supported through re-useable transformations, Mapplets and also some extent short cuts.</a:t>
              </a:r>
              <a:endParaRPr/>
            </a:p>
          </p:txBody>
        </p:sp>
        <p:sp>
          <p:nvSpPr>
            <p:cNvPr id="1325" name="Google Shape;1325;p104"/>
            <p:cNvSpPr txBox="1"/>
            <p:nvPr/>
          </p:nvSpPr>
          <p:spPr>
            <a:xfrm>
              <a:off x="152400" y="3271837"/>
              <a:ext cx="1081087"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Code Re-usability</a:t>
              </a:r>
              <a:endParaRPr/>
            </a:p>
          </p:txBody>
        </p:sp>
        <p:sp>
          <p:nvSpPr>
            <p:cNvPr id="1326" name="Google Shape;1326;p104"/>
            <p:cNvSpPr txBox="1"/>
            <p:nvPr/>
          </p:nvSpPr>
          <p:spPr>
            <a:xfrm>
              <a:off x="6753225" y="4897437"/>
              <a:ext cx="21621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Ab Initio provides fundamental building blocks for implementing de-duplication</a:t>
              </a:r>
              <a:endParaRPr/>
            </a:p>
          </p:txBody>
        </p:sp>
        <p:sp>
          <p:nvSpPr>
            <p:cNvPr id="1327" name="Google Shape;1327;p104"/>
            <p:cNvSpPr txBox="1"/>
            <p:nvPr/>
          </p:nvSpPr>
          <p:spPr>
            <a:xfrm>
              <a:off x="3700462" y="4897437"/>
              <a:ext cx="3052762"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It can match and deduplicate records character by character exactly or match and deduplicate even non-exact record matches (and provide a probable likelihood that two records match), in the absence of common keys. </a:t>
              </a:r>
              <a:endParaRPr/>
            </a:p>
          </p:txBody>
        </p:sp>
        <p:sp>
          <p:nvSpPr>
            <p:cNvPr id="1328" name="Google Shape;1328;p104"/>
            <p:cNvSpPr txBox="1"/>
            <p:nvPr/>
          </p:nvSpPr>
          <p:spPr>
            <a:xfrm>
              <a:off x="1233487" y="4897437"/>
              <a:ext cx="24669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a:solidFill>
                    <a:srgbClr val="3C5658"/>
                  </a:solidFill>
                  <a:latin typeface="Rambla"/>
                  <a:ea typeface="Rambla"/>
                  <a:cs typeface="Rambla"/>
                  <a:sym typeface="Rambla"/>
                </a:rPr>
                <a:t>This needs to be handled by using Aggregator Transform in the Mapping.</a:t>
              </a:r>
              <a:endParaRPr/>
            </a:p>
          </p:txBody>
        </p:sp>
        <p:sp>
          <p:nvSpPr>
            <p:cNvPr id="1329" name="Google Shape;1329;p104"/>
            <p:cNvSpPr txBox="1"/>
            <p:nvPr/>
          </p:nvSpPr>
          <p:spPr>
            <a:xfrm>
              <a:off x="152400" y="4897437"/>
              <a:ext cx="1081087"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a:solidFill>
                    <a:srgbClr val="3C5658"/>
                  </a:solidFill>
                  <a:latin typeface="Rambla"/>
                  <a:ea typeface="Rambla"/>
                  <a:cs typeface="Rambla"/>
                  <a:sym typeface="Rambla"/>
                </a:rPr>
                <a:t>Handling duplicate records</a:t>
              </a:r>
              <a:endParaRPr/>
            </a:p>
          </p:txBody>
        </p:sp>
        <p:sp>
          <p:nvSpPr>
            <p:cNvPr id="1330" name="Google Shape;1330;p104"/>
            <p:cNvSpPr txBox="1"/>
            <p:nvPr/>
          </p:nvSpPr>
          <p:spPr>
            <a:xfrm>
              <a:off x="6753225" y="1438275"/>
              <a:ext cx="21621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Ab Initio</a:t>
              </a:r>
              <a:endParaRPr/>
            </a:p>
          </p:txBody>
        </p:sp>
        <p:sp>
          <p:nvSpPr>
            <p:cNvPr id="1331" name="Google Shape;1331;p104"/>
            <p:cNvSpPr txBox="1"/>
            <p:nvPr/>
          </p:nvSpPr>
          <p:spPr>
            <a:xfrm>
              <a:off x="3700462" y="1438275"/>
              <a:ext cx="3052762"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Ascential Data Stage XE</a:t>
              </a:r>
              <a:endParaRPr/>
            </a:p>
          </p:txBody>
        </p:sp>
        <p:sp>
          <p:nvSpPr>
            <p:cNvPr id="1332" name="Google Shape;1332;p104"/>
            <p:cNvSpPr txBox="1"/>
            <p:nvPr/>
          </p:nvSpPr>
          <p:spPr>
            <a:xfrm>
              <a:off x="1233487" y="1438275"/>
              <a:ext cx="24669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Informatica PowerCenter</a:t>
              </a:r>
              <a:endParaRPr/>
            </a:p>
          </p:txBody>
        </p:sp>
        <p:sp>
          <p:nvSpPr>
            <p:cNvPr id="1333" name="Google Shape;1333;p104"/>
            <p:cNvSpPr txBox="1"/>
            <p:nvPr/>
          </p:nvSpPr>
          <p:spPr>
            <a:xfrm>
              <a:off x="152400" y="1438275"/>
              <a:ext cx="1081087" cy="38100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a:solidFill>
                    <a:srgbClr val="3C5658"/>
                  </a:solidFill>
                  <a:latin typeface="Rambla"/>
                  <a:ea typeface="Rambla"/>
                  <a:cs typeface="Rambla"/>
                  <a:sym typeface="Rambla"/>
                </a:rPr>
                <a:t>Feature</a:t>
              </a:r>
              <a:endParaRPr/>
            </a:p>
          </p:txBody>
        </p:sp>
        <p:cxnSp>
          <p:nvCxnSpPr>
            <p:cNvPr id="1334" name="Google Shape;1334;p104"/>
            <p:cNvCxnSpPr/>
            <p:nvPr/>
          </p:nvCxnSpPr>
          <p:spPr>
            <a:xfrm>
              <a:off x="152400" y="1438275"/>
              <a:ext cx="1081087" cy="0"/>
            </a:xfrm>
            <a:prstGeom prst="straightConnector1">
              <a:avLst/>
            </a:prstGeom>
            <a:noFill/>
            <a:ln>
              <a:noFill/>
            </a:ln>
          </p:spPr>
        </p:cxnSp>
        <p:cxnSp>
          <p:nvCxnSpPr>
            <p:cNvPr id="1335" name="Google Shape;1335;p104"/>
            <p:cNvCxnSpPr/>
            <p:nvPr/>
          </p:nvCxnSpPr>
          <p:spPr>
            <a:xfrm>
              <a:off x="152400" y="617220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336" name="Google Shape;1336;p104"/>
            <p:cNvCxnSpPr/>
            <p:nvPr/>
          </p:nvCxnSpPr>
          <p:spPr>
            <a:xfrm>
              <a:off x="152400" y="1438275"/>
              <a:ext cx="0" cy="381000"/>
            </a:xfrm>
            <a:prstGeom prst="straightConnector1">
              <a:avLst/>
            </a:prstGeom>
            <a:noFill/>
            <a:ln>
              <a:noFill/>
            </a:ln>
          </p:spPr>
        </p:cxnSp>
        <p:cxnSp>
          <p:nvCxnSpPr>
            <p:cNvPr id="1337" name="Google Shape;1337;p104"/>
            <p:cNvCxnSpPr/>
            <p:nvPr/>
          </p:nvCxnSpPr>
          <p:spPr>
            <a:xfrm>
              <a:off x="8915400"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38" name="Google Shape;1338;p104"/>
            <p:cNvCxnSpPr/>
            <p:nvPr/>
          </p:nvCxnSpPr>
          <p:spPr>
            <a:xfrm>
              <a:off x="1233487" y="1438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39" name="Google Shape;1339;p104"/>
            <p:cNvCxnSpPr/>
            <p:nvPr/>
          </p:nvCxnSpPr>
          <p:spPr>
            <a:xfrm>
              <a:off x="1233487" y="1819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40" name="Google Shape;1340;p104"/>
            <p:cNvCxnSpPr/>
            <p:nvPr/>
          </p:nvCxnSpPr>
          <p:spPr>
            <a:xfrm>
              <a:off x="1233487"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41" name="Google Shape;1341;p104"/>
            <p:cNvCxnSpPr/>
            <p:nvPr/>
          </p:nvCxnSpPr>
          <p:spPr>
            <a:xfrm>
              <a:off x="3700462"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42" name="Google Shape;1342;p104"/>
            <p:cNvCxnSpPr/>
            <p:nvPr/>
          </p:nvCxnSpPr>
          <p:spPr>
            <a:xfrm>
              <a:off x="6753225"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43" name="Google Shape;1343;p104"/>
            <p:cNvCxnSpPr/>
            <p:nvPr/>
          </p:nvCxnSpPr>
          <p:spPr>
            <a:xfrm>
              <a:off x="152400" y="1819275"/>
              <a:ext cx="0" cy="4352925"/>
            </a:xfrm>
            <a:prstGeom prst="straightConnector1">
              <a:avLst/>
            </a:prstGeom>
            <a:noFill/>
            <a:ln cap="rnd" cmpd="sng" w="12700">
              <a:solidFill>
                <a:srgbClr val="000000"/>
              </a:solidFill>
              <a:prstDash val="solid"/>
              <a:miter lim="8000"/>
              <a:headEnd len="sm" w="sm" type="none"/>
              <a:tailEnd len="sm" w="sm" type="none"/>
            </a:ln>
          </p:spPr>
        </p:cxnSp>
        <p:cxnSp>
          <p:nvCxnSpPr>
            <p:cNvPr id="1344" name="Google Shape;1344;p104"/>
            <p:cNvCxnSpPr/>
            <p:nvPr/>
          </p:nvCxnSpPr>
          <p:spPr>
            <a:xfrm>
              <a:off x="152400" y="4897437"/>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345" name="Google Shape;1345;p104"/>
            <p:cNvCxnSpPr/>
            <p:nvPr/>
          </p:nvCxnSpPr>
          <p:spPr>
            <a:xfrm>
              <a:off x="152400" y="3271837"/>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346" name="Google Shape;1346;p104"/>
          <p:cNvSpPr txBox="1"/>
          <p:nvPr/>
        </p:nvSpPr>
        <p:spPr>
          <a:xfrm>
            <a:off x="0" y="2286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Comparison of ETL tool – Data Transformation</a:t>
            </a:r>
            <a:endParaRPr/>
          </a:p>
        </p:txBody>
      </p:sp>
    </p:spTree>
  </p:cSld>
  <p:clrMapOvr>
    <a:masterClrMapping/>
  </p:clrMapOvr>
  <p:transition spd="slow">
    <p:fade thruBlk="1"/>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0" name="Shape 1350"/>
        <p:cNvGrpSpPr/>
        <p:nvPr/>
      </p:nvGrpSpPr>
      <p:grpSpPr>
        <a:xfrm>
          <a:off x="0" y="0"/>
          <a:ext cx="0" cy="0"/>
          <a:chOff x="0" y="0"/>
          <a:chExt cx="0" cy="0"/>
        </a:xfrm>
      </p:grpSpPr>
      <p:sp>
        <p:nvSpPr>
          <p:cNvPr id="1351" name="Google Shape;1351;p10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a:solidFill>
                  <a:schemeClr val="lt1"/>
                </a:solidFill>
                <a:latin typeface="Rambla"/>
                <a:ea typeface="Rambla"/>
                <a:cs typeface="Rambla"/>
                <a:sym typeface="Rambla"/>
              </a:rPr>
              <a:t>Data Loading Overview</a:t>
            </a:r>
            <a:endParaRPr/>
          </a:p>
        </p:txBody>
      </p:sp>
    </p:spTree>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5" name="Shape 1355"/>
        <p:cNvGrpSpPr/>
        <p:nvPr/>
      </p:nvGrpSpPr>
      <p:grpSpPr>
        <a:xfrm>
          <a:off x="0" y="0"/>
          <a:ext cx="0" cy="0"/>
          <a:chOff x="0" y="0"/>
          <a:chExt cx="0" cy="0"/>
        </a:xfrm>
      </p:grpSpPr>
      <p:sp>
        <p:nvSpPr>
          <p:cNvPr id="1356" name="Google Shape;1356;p10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solidFill>
                  <a:schemeClr val="dk1"/>
                </a:solidFill>
                <a:latin typeface="Arial"/>
                <a:ea typeface="Arial"/>
                <a:cs typeface="Arial"/>
                <a:sym typeface="Arial"/>
              </a:rPr>
              <a:t>Confidential © Copyright 2007 Wipro Ltd</a:t>
            </a:r>
            <a:endParaRPr/>
          </a:p>
        </p:txBody>
      </p:sp>
      <p:sp>
        <p:nvSpPr>
          <p:cNvPr id="1357" name="Google Shape;1357;p106"/>
          <p:cNvSpPr txBox="1"/>
          <p:nvPr>
            <p:ph idx="4294967295" type="body"/>
          </p:nvPr>
        </p:nvSpPr>
        <p:spPr>
          <a:xfrm>
            <a:off x="304800" y="1371600"/>
            <a:ext cx="76962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ans Symbols"/>
              <a:buNone/>
            </a:pPr>
            <a:r>
              <a:rPr b="0" i="0" lang="en-US" sz="1400" u="none">
                <a:solidFill>
                  <a:srgbClr val="3C5658"/>
                </a:solidFill>
                <a:latin typeface="Rambla"/>
                <a:ea typeface="Rambla"/>
                <a:cs typeface="Rambla"/>
                <a:sym typeface="Rambla"/>
              </a:rPr>
              <a:t>First load into the Data warehouse</a:t>
            </a:r>
            <a:endParaRPr/>
          </a:p>
          <a:p>
            <a:pPr indent="-139700" lvl="0" marL="228600" marR="0" rtl="0" algn="l">
              <a:lnSpc>
                <a:spcPct val="120000"/>
              </a:lnSpc>
              <a:spcBef>
                <a:spcPts val="280"/>
              </a:spcBef>
              <a:spcAft>
                <a:spcPts val="0"/>
              </a:spcAft>
              <a:buClr>
                <a:schemeClr val="dk1"/>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ans Symbols"/>
              <a:buChar char="▪"/>
            </a:pPr>
            <a:r>
              <a:rPr b="0" i="0" lang="en-US" sz="1400" u="none">
                <a:solidFill>
                  <a:srgbClr val="3C5658"/>
                </a:solidFill>
                <a:latin typeface="Rambla"/>
                <a:ea typeface="Rambla"/>
                <a:cs typeface="Rambla"/>
                <a:sym typeface="Rambla"/>
              </a:rPr>
              <a:t>Very similar to a system conversion process</a:t>
            </a:r>
            <a:endParaRPr/>
          </a:p>
          <a:p>
            <a:pPr indent="-139700" lvl="0" marL="228600" marR="0" rtl="0" algn="l">
              <a:lnSpc>
                <a:spcPct val="120000"/>
              </a:lnSpc>
              <a:spcBef>
                <a:spcPts val="280"/>
              </a:spcBef>
              <a:spcAft>
                <a:spcPts val="0"/>
              </a:spcAft>
              <a:buClr>
                <a:schemeClr val="dk1"/>
              </a:buClr>
              <a:buSzPts val="1400"/>
              <a:buFont typeface="Noto Sans Symbols"/>
              <a:buNone/>
            </a:pPr>
            <a:r>
              <a:t/>
            </a:r>
            <a:endParaRPr b="0" i="0" sz="1400" u="non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ans Symbols"/>
              <a:buChar char="▪"/>
            </a:pPr>
            <a:r>
              <a:rPr b="0" i="0" lang="en-US" sz="1400" u="none">
                <a:solidFill>
                  <a:srgbClr val="3C5658"/>
                </a:solidFill>
                <a:latin typeface="Rambla"/>
                <a:ea typeface="Rambla"/>
                <a:cs typeface="Rambla"/>
                <a:sym typeface="Rambla"/>
              </a:rPr>
              <a:t>Load the Live Operational Data</a:t>
            </a:r>
            <a:endParaRPr/>
          </a:p>
        </p:txBody>
      </p:sp>
      <p:sp>
        <p:nvSpPr>
          <p:cNvPr id="1358" name="Google Shape;1358;p10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a:solidFill>
                  <a:srgbClr val="B2B2B2"/>
                </a:solidFill>
                <a:latin typeface="Rambla"/>
                <a:ea typeface="Rambla"/>
                <a:cs typeface="Rambla"/>
                <a:sym typeface="Rambla"/>
              </a:rPr>
              <a:t>Initial Load</a:t>
            </a:r>
            <a:endParaRPr/>
          </a:p>
        </p:txBody>
      </p:sp>
      <p:pic>
        <p:nvPicPr>
          <p:cNvPr id="1359" name="Google Shape;1359;p106"/>
          <p:cNvPicPr preferRelativeResize="0"/>
          <p:nvPr>
            <p:ph idx="4294967295" type="body"/>
          </p:nvPr>
        </p:nvPicPr>
        <p:blipFill rotWithShape="1">
          <a:blip r:embed="rId3">
            <a:alphaModFix/>
          </a:blip>
          <a:srcRect b="0" l="0" r="0" t="0"/>
          <a:stretch/>
        </p:blipFill>
        <p:spPr>
          <a:xfrm>
            <a:off x="3048000" y="2895600"/>
            <a:ext cx="5334000" cy="3352800"/>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3_Default Design">
  <a:themeElements>
    <a:clrScheme name="13_Default Design">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